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hWXjLJH50S3DfiZWyp6jBO3mu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 name="Google Shape;6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be30f654635dbf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5be30f654635dbf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be30f654635dbf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5be30f654635dbf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be30f654635db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g5be30f654635dbf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be30f654635dbf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g5be30f654635dbf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be30f654635dbf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g5be30f654635dbf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be30f654635dbf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g5be30f654635dbf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be30f654635dbf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5be30f654635dbf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be30f654635dbf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5be30f654635dbf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be30f654635dbf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5be30f654635dbf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pic>
        <p:nvPicPr>
          <p:cNvPr id="7" name="Google Shape;7;p13" descr="A person and person looking at each other&#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492" y="-37673"/>
            <a:ext cx="12352150" cy="6939207"/>
          </a:xfrm>
          <a:prstGeom prst="rect">
            <a:avLst/>
          </a:prstGeom>
          <a:noFill/>
          <a:ln>
            <a:noFill/>
          </a:ln>
        </p:spPr>
      </p:pic>
      <p:sp>
        <p:nvSpPr>
          <p:cNvPr id="8" name="Google Shape;8;p13"/>
          <p:cNvSpPr txBox="1">
            <a:spLocks noGrp="1"/>
          </p:cNvSpPr>
          <p:nvPr>
            <p:ph type="title"/>
          </p:nvPr>
        </p:nvSpPr>
        <p:spPr>
          <a:xfrm>
            <a:off x="838200" y="2103437"/>
            <a:ext cx="10515600" cy="10664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C3C3C3"/>
              </a:buClr>
              <a:buSzPts val="7200"/>
              <a:buFont typeface="Arial"/>
              <a:buNone/>
              <a:defRPr sz="7200" b="0" i="0" u="none" strike="noStrike" cap="none">
                <a:solidFill>
                  <a:srgbClr val="C3C3C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3"/>
          <p:cNvSpPr txBox="1"/>
          <p:nvPr/>
        </p:nvSpPr>
        <p:spPr>
          <a:xfrm>
            <a:off x="838200" y="3200717"/>
            <a:ext cx="10515600" cy="7616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3C3C3"/>
              </a:buClr>
              <a:buSzPts val="4800"/>
              <a:buFont typeface="Arial"/>
              <a:buNone/>
            </a:pPr>
            <a:endParaRPr sz="4800" b="0" i="1" u="none" strike="noStrike" cap="none">
              <a:solidFill>
                <a:srgbClr val="C3C3C3"/>
              </a:solidFill>
              <a:latin typeface="Arial"/>
              <a:ea typeface="Arial"/>
              <a:cs typeface="Arial"/>
              <a:sym typeface="Arial"/>
            </a:endParaRPr>
          </a:p>
        </p:txBody>
      </p:sp>
      <p:sp>
        <p:nvSpPr>
          <p:cNvPr id="10" name="Google Shape;10;p13"/>
          <p:cNvSpPr txBox="1">
            <a:spLocks noGrp="1"/>
          </p:cNvSpPr>
          <p:nvPr>
            <p:ph type="body" idx="1"/>
          </p:nvPr>
        </p:nvSpPr>
        <p:spPr>
          <a:xfrm>
            <a:off x="838200" y="3225804"/>
            <a:ext cx="10515600" cy="533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BFBFBF"/>
              </a:buClr>
              <a:buSzPts val="4000"/>
              <a:buFont typeface="Arial"/>
              <a:buNone/>
              <a:defRPr sz="4000" b="0" i="0" u="none" strike="noStrike" cap="none">
                <a:solidFill>
                  <a:srgbClr val="BFBFBF"/>
                </a:solidFill>
                <a:latin typeface="Arial"/>
                <a:ea typeface="Arial"/>
                <a:cs typeface="Arial"/>
                <a:sym typeface="Arial"/>
              </a:defRPr>
            </a:lvl1pPr>
            <a:lvl2pPr marL="914400" marR="0" lvl="1" indent="-228600" algn="l" rtl="0">
              <a:lnSpc>
                <a:spcPct val="90000"/>
              </a:lnSpc>
              <a:spcBef>
                <a:spcPts val="500"/>
              </a:spcBef>
              <a:spcAft>
                <a:spcPts val="0"/>
              </a:spcAft>
              <a:buClr>
                <a:srgbClr val="BFBFBF"/>
              </a:buClr>
              <a:buSzPts val="2400"/>
              <a:buFont typeface="Arial"/>
              <a:buNone/>
              <a:defRPr sz="2400" b="0" i="0" u="none" strike="noStrike" cap="none">
                <a:solidFill>
                  <a:srgbClr val="BFBFBF"/>
                </a:solidFill>
                <a:latin typeface="Arial"/>
                <a:ea typeface="Arial"/>
                <a:cs typeface="Arial"/>
                <a:sym typeface="Arial"/>
              </a:defRPr>
            </a:lvl2pPr>
            <a:lvl3pPr marL="1371600" marR="0" lvl="2" indent="-355600" algn="l" rtl="0">
              <a:lnSpc>
                <a:spcPct val="90000"/>
              </a:lnSpc>
              <a:spcBef>
                <a:spcPts val="500"/>
              </a:spcBef>
              <a:spcAft>
                <a:spcPts val="0"/>
              </a:spcAft>
              <a:buClr>
                <a:srgbClr val="BFBFBF"/>
              </a:buClr>
              <a:buSzPts val="2000"/>
              <a:buFont typeface="Arial"/>
              <a:buChar char="•"/>
              <a:defRPr sz="2000" b="0" i="0" u="none" strike="noStrike" cap="none">
                <a:solidFill>
                  <a:srgbClr val="BFBFBF"/>
                </a:solidFill>
                <a:latin typeface="Arial"/>
                <a:ea typeface="Arial"/>
                <a:cs typeface="Arial"/>
                <a:sym typeface="Arial"/>
              </a:defRPr>
            </a:lvl3pPr>
            <a:lvl4pPr marL="1828800" marR="0" lvl="3" indent="-342900" algn="l" rtl="0">
              <a:lnSpc>
                <a:spcPct val="90000"/>
              </a:lnSpc>
              <a:spcBef>
                <a:spcPts val="500"/>
              </a:spcBef>
              <a:spcAft>
                <a:spcPts val="0"/>
              </a:spcAft>
              <a:buClr>
                <a:srgbClr val="BFBFBF"/>
              </a:buClr>
              <a:buSzPts val="1800"/>
              <a:buFont typeface="Arial"/>
              <a:buChar char="•"/>
              <a:defRPr sz="1800" b="0" i="0" u="none" strike="noStrike" cap="none">
                <a:solidFill>
                  <a:srgbClr val="BFBFBF"/>
                </a:solidFill>
                <a:latin typeface="Arial"/>
                <a:ea typeface="Arial"/>
                <a:cs typeface="Arial"/>
                <a:sym typeface="Arial"/>
              </a:defRPr>
            </a:lvl4pPr>
            <a:lvl5pPr marL="2286000" marR="0" lvl="4" indent="-342900" algn="l" rtl="0">
              <a:lnSpc>
                <a:spcPct val="90000"/>
              </a:lnSpc>
              <a:spcBef>
                <a:spcPts val="500"/>
              </a:spcBef>
              <a:spcAft>
                <a:spcPts val="0"/>
              </a:spcAft>
              <a:buClr>
                <a:srgbClr val="BFBFBF"/>
              </a:buClr>
              <a:buSzPts val="1800"/>
              <a:buFont typeface="Arial"/>
              <a:buChar char="•"/>
              <a:defRPr sz="1800" b="0" i="0" u="none" strike="noStrike" cap="none">
                <a:solidFill>
                  <a:srgbClr val="BFBFB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amp; Text">
  <p:cSld name="Picture &amp; Text">
    <p:spTree>
      <p:nvGrpSpPr>
        <p:cNvPr id="1" name="Shape 45"/>
        <p:cNvGrpSpPr/>
        <p:nvPr/>
      </p:nvGrpSpPr>
      <p:grpSpPr>
        <a:xfrm>
          <a:off x="0" y="0"/>
          <a:ext cx="0" cy="0"/>
          <a:chOff x="0" y="0"/>
          <a:chExt cx="0" cy="0"/>
        </a:xfrm>
      </p:grpSpPr>
      <p:pic>
        <p:nvPicPr>
          <p:cNvPr id="46" name="Google Shape;46;p16" descr="A white background with green triangles&#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039" y="-1"/>
            <a:ext cx="12204039" cy="6871929"/>
          </a:xfrm>
          <a:prstGeom prst="rect">
            <a:avLst/>
          </a:prstGeom>
          <a:noFill/>
          <a:ln>
            <a:noFill/>
          </a:ln>
        </p:spPr>
      </p:pic>
      <p:sp>
        <p:nvSpPr>
          <p:cNvPr id="47" name="Google Shape;47;p16"/>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3F3F3F"/>
              </a:buClr>
              <a:buSzPts val="6000"/>
              <a:buFont typeface="Arial"/>
              <a:buNone/>
              <a:defRPr sz="60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16"/>
          <p:cNvSpPr/>
          <p:nvPr/>
        </p:nvSpPr>
        <p:spPr>
          <a:xfrm>
            <a:off x="167639" y="964237"/>
            <a:ext cx="11856721" cy="112291"/>
          </a:xfrm>
          <a:prstGeom prst="rect">
            <a:avLst/>
          </a:prstGeom>
          <a:solidFill>
            <a:srgbClr val="C3C3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 name="Google Shape;49;p16"/>
          <p:cNvSpPr>
            <a:spLocks noGrp="1"/>
          </p:cNvSpPr>
          <p:nvPr>
            <p:ph type="pic" idx="2"/>
          </p:nvPr>
        </p:nvSpPr>
        <p:spPr>
          <a:xfrm>
            <a:off x="6840637" y="1214651"/>
            <a:ext cx="5168801" cy="2952537"/>
          </a:xfrm>
          <a:prstGeom prst="rect">
            <a:avLst/>
          </a:prstGeom>
          <a:noFill/>
          <a:ln>
            <a:noFill/>
          </a:ln>
        </p:spPr>
      </p:sp>
      <p:sp>
        <p:nvSpPr>
          <p:cNvPr id="50" name="Google Shape;50;p16"/>
          <p:cNvSpPr txBox="1">
            <a:spLocks noGrp="1"/>
          </p:cNvSpPr>
          <p:nvPr>
            <p:ph type="body" idx="1"/>
          </p:nvPr>
        </p:nvSpPr>
        <p:spPr>
          <a:xfrm>
            <a:off x="168275" y="1214438"/>
            <a:ext cx="6370638" cy="48342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16"/>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C3C3C3"/>
                </a:solidFill>
                <a:latin typeface="Arial"/>
                <a:ea typeface="Arial"/>
                <a:cs typeface="Arial"/>
                <a:sym typeface="Arial"/>
              </a:rPr>
              <a:t>SECTION LEADERSHIP SEMINAR</a:t>
            </a:r>
            <a:endParaRPr sz="1400" b="0" i="0" u="none" strike="noStrike" cap="none">
              <a:solidFill>
                <a:srgbClr val="000000"/>
              </a:solidFill>
              <a:latin typeface="Arial"/>
              <a:ea typeface="Arial"/>
              <a:cs typeface="Arial"/>
              <a:sym typeface="Arial"/>
            </a:endParaRPr>
          </a:p>
        </p:txBody>
      </p:sp>
      <p:sp>
        <p:nvSpPr>
          <p:cNvPr id="52" name="Google Shape;52;p16"/>
          <p:cNvSpPr txBox="1"/>
          <p:nvPr/>
        </p:nvSpPr>
        <p:spPr>
          <a:xfrm>
            <a:off x="-196770" y="5046562"/>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53;p16"/>
          <p:cNvSpPr txBox="1">
            <a:spLocks noGrp="1"/>
          </p:cNvSpPr>
          <p:nvPr>
            <p:ph type="body" idx="3"/>
          </p:nvPr>
        </p:nvSpPr>
        <p:spPr>
          <a:xfrm>
            <a:off x="6840538" y="4337050"/>
            <a:ext cx="5168900" cy="261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
        <p:cNvGrpSpPr/>
        <p:nvPr/>
      </p:nvGrpSpPr>
      <p:grpSpPr>
        <a:xfrm>
          <a:off x="0" y="0"/>
          <a:ext cx="0" cy="0"/>
          <a:chOff x="0" y="0"/>
          <a:chExt cx="0" cy="0"/>
        </a:xfrm>
      </p:grpSpPr>
      <p:pic>
        <p:nvPicPr>
          <p:cNvPr id="55" name="Google Shape;55;p18" descr="A white surface with a black and grey background&#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212203" cy="6876526"/>
          </a:xfrm>
          <a:prstGeom prst="rect">
            <a:avLst/>
          </a:prstGeom>
          <a:noFill/>
          <a:ln>
            <a:noFill/>
          </a:ln>
        </p:spPr>
      </p:pic>
      <p:sp>
        <p:nvSpPr>
          <p:cNvPr id="56" name="Google Shape;56;p18"/>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C3C3C3"/>
                </a:solidFill>
                <a:latin typeface="Arial"/>
                <a:ea typeface="Arial"/>
                <a:cs typeface="Arial"/>
                <a:sym typeface="Arial"/>
              </a:rPr>
              <a:t>SECTION LEADERSHIP SEMINAR</a:t>
            </a:r>
            <a:endParaRPr sz="1400" b="0" i="0" u="none" strike="noStrike" cap="none">
              <a:solidFill>
                <a:srgbClr val="000000"/>
              </a:solidFill>
              <a:latin typeface="Arial"/>
              <a:ea typeface="Arial"/>
              <a:cs typeface="Arial"/>
              <a:sym typeface="Arial"/>
            </a:endParaRPr>
          </a:p>
        </p:txBody>
      </p:sp>
      <p:sp>
        <p:nvSpPr>
          <p:cNvPr id="57" name="Google Shape;57;p18"/>
          <p:cNvSpPr/>
          <p:nvPr/>
        </p:nvSpPr>
        <p:spPr>
          <a:xfrm>
            <a:off x="1610810" y="1101958"/>
            <a:ext cx="8970380" cy="335666"/>
          </a:xfrm>
          <a:prstGeom prst="rect">
            <a:avLst/>
          </a:prstGeom>
          <a:solidFill>
            <a:srgbClr val="C3C3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18"/>
          <p:cNvSpPr/>
          <p:nvPr/>
        </p:nvSpPr>
        <p:spPr>
          <a:xfrm>
            <a:off x="1610810" y="1437624"/>
            <a:ext cx="8970380" cy="34955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 name="Google Shape;59;p18"/>
          <p:cNvSpPr txBox="1">
            <a:spLocks noGrp="1"/>
          </p:cNvSpPr>
          <p:nvPr>
            <p:ph type="body" idx="1"/>
          </p:nvPr>
        </p:nvSpPr>
        <p:spPr>
          <a:xfrm>
            <a:off x="1724628" y="1562100"/>
            <a:ext cx="8657622" cy="2697384"/>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 name="Google Shape;60;p18"/>
          <p:cNvSpPr txBox="1">
            <a:spLocks noGrp="1"/>
          </p:cNvSpPr>
          <p:nvPr>
            <p:ph type="body" idx="2"/>
          </p:nvPr>
        </p:nvSpPr>
        <p:spPr>
          <a:xfrm>
            <a:off x="1724628" y="4383960"/>
            <a:ext cx="8657622" cy="393732"/>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rgbClr val="C3C3C3"/>
              </a:buClr>
              <a:buSzPts val="2800"/>
              <a:buFont typeface="Arial"/>
              <a:buNone/>
              <a:defRPr sz="2800" b="1" i="1" u="none" strike="noStrike" cap="none">
                <a:solidFill>
                  <a:srgbClr val="C3C3C3"/>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gular">
  <p:cSld name="Regular">
    <p:spTree>
      <p:nvGrpSpPr>
        <p:cNvPr id="1" name="Shape 11"/>
        <p:cNvGrpSpPr/>
        <p:nvPr/>
      </p:nvGrpSpPr>
      <p:grpSpPr>
        <a:xfrm>
          <a:off x="0" y="0"/>
          <a:ext cx="0" cy="0"/>
          <a:chOff x="0" y="0"/>
          <a:chExt cx="0" cy="0"/>
        </a:xfrm>
      </p:grpSpPr>
      <p:pic>
        <p:nvPicPr>
          <p:cNvPr id="12" name="Google Shape;12;p14" descr="A white and purple background with a purple border&#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0193" y="0"/>
            <a:ext cx="12232193" cy="6887782"/>
          </a:xfrm>
          <a:prstGeom prst="rect">
            <a:avLst/>
          </a:prstGeom>
          <a:noFill/>
          <a:ln>
            <a:noFill/>
          </a:ln>
        </p:spPr>
      </p:pic>
      <p:sp>
        <p:nvSpPr>
          <p:cNvPr id="13" name="Google Shape;13;p14"/>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3F3F3F"/>
              </a:buClr>
              <a:buSzPts val="6000"/>
              <a:buFont typeface="Arial"/>
              <a:buNone/>
              <a:defRPr sz="60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4"/>
          <p:cNvSpPr/>
          <p:nvPr/>
        </p:nvSpPr>
        <p:spPr>
          <a:xfrm>
            <a:off x="167639" y="964237"/>
            <a:ext cx="11856721" cy="112291"/>
          </a:xfrm>
          <a:prstGeom prst="rect">
            <a:avLst/>
          </a:prstGeom>
          <a:solidFill>
            <a:srgbClr val="C3C3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 name="Google Shape;15;p14"/>
          <p:cNvSpPr txBox="1">
            <a:spLocks noGrp="1"/>
          </p:cNvSpPr>
          <p:nvPr>
            <p:ph type="body" idx="1"/>
          </p:nvPr>
        </p:nvSpPr>
        <p:spPr>
          <a:xfrm>
            <a:off x="168274" y="1214438"/>
            <a:ext cx="11753649" cy="483421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14"/>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C3C3C3"/>
                </a:solidFill>
                <a:latin typeface="Arial"/>
                <a:ea typeface="Arial"/>
                <a:cs typeface="Arial"/>
                <a:sym typeface="Arial"/>
              </a:rPr>
              <a:t>SECTION LEADERSHIP SEMINAR</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Text - Statistic">
  <p:cSld name="Big Text - Statistic">
    <p:spTree>
      <p:nvGrpSpPr>
        <p:cNvPr id="1" name="Shape 17"/>
        <p:cNvGrpSpPr/>
        <p:nvPr/>
      </p:nvGrpSpPr>
      <p:grpSpPr>
        <a:xfrm>
          <a:off x="0" y="0"/>
          <a:ext cx="0" cy="0"/>
          <a:chOff x="0" y="0"/>
          <a:chExt cx="0" cy="0"/>
        </a:xfrm>
      </p:grpSpPr>
      <p:pic>
        <p:nvPicPr>
          <p:cNvPr id="18" name="Google Shape;18;p17" descr="A white background with a grey border&#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5169" y="-1"/>
            <a:ext cx="12227169" cy="6884953"/>
          </a:xfrm>
          <a:prstGeom prst="rect">
            <a:avLst/>
          </a:prstGeom>
          <a:noFill/>
          <a:ln>
            <a:noFill/>
          </a:ln>
        </p:spPr>
      </p:pic>
      <p:sp>
        <p:nvSpPr>
          <p:cNvPr id="19" name="Google Shape;19;p17"/>
          <p:cNvSpPr txBox="1">
            <a:spLocks noGrp="1"/>
          </p:cNvSpPr>
          <p:nvPr>
            <p:ph type="body" idx="1"/>
          </p:nvPr>
        </p:nvSpPr>
        <p:spPr>
          <a:xfrm>
            <a:off x="1933575" y="1423707"/>
            <a:ext cx="8634413" cy="304412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C00000"/>
              </a:buClr>
              <a:buSzPts val="9600"/>
              <a:buFont typeface="Arial"/>
              <a:buNone/>
              <a:defRPr sz="9600" b="1" i="0" u="none" strike="noStrike" cap="none">
                <a:solidFill>
                  <a:srgbClr val="C0000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17"/>
          <p:cNvSpPr txBox="1">
            <a:spLocks noGrp="1"/>
          </p:cNvSpPr>
          <p:nvPr>
            <p:ph type="body" idx="2"/>
          </p:nvPr>
        </p:nvSpPr>
        <p:spPr>
          <a:xfrm>
            <a:off x="1933575" y="3680910"/>
            <a:ext cx="8634413" cy="101917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17"/>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C3C3C3"/>
                </a:solidFill>
                <a:latin typeface="Arial"/>
                <a:ea typeface="Arial"/>
                <a:cs typeface="Arial"/>
                <a:sym typeface="Arial"/>
              </a:rPr>
              <a:t>SECTION LEADERSHIP SEMINAR</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2"/>
        <p:cNvGrpSpPr/>
        <p:nvPr/>
      </p:nvGrpSpPr>
      <p:grpSpPr>
        <a:xfrm>
          <a:off x="0" y="0"/>
          <a:ext cx="0" cy="0"/>
          <a:chOff x="0" y="0"/>
          <a:chExt cx="0" cy="0"/>
        </a:xfrm>
      </p:grpSpPr>
      <p:pic>
        <p:nvPicPr>
          <p:cNvPr id="23" name="Google Shape;23;p19" descr="A white surface with a black and grey background&#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215151" cy="6861576"/>
          </a:xfrm>
          <a:prstGeom prst="rect">
            <a:avLst/>
          </a:prstGeom>
          <a:noFill/>
          <a:ln>
            <a:noFill/>
          </a:ln>
        </p:spPr>
      </p:pic>
      <p:sp>
        <p:nvSpPr>
          <p:cNvPr id="24" name="Google Shape;24;p19"/>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C3C3C3"/>
                </a:solidFill>
                <a:latin typeface="Arial"/>
                <a:ea typeface="Arial"/>
                <a:cs typeface="Arial"/>
                <a:sym typeface="Arial"/>
              </a:rPr>
              <a:t>SECTION LEADERSHIP SEMINAR</a:t>
            </a:r>
            <a:endParaRPr sz="1400" b="0" i="0" u="none" strike="noStrike" cap="none">
              <a:solidFill>
                <a:srgbClr val="000000"/>
              </a:solidFill>
              <a:latin typeface="Arial"/>
              <a:ea typeface="Arial"/>
              <a:cs typeface="Arial"/>
              <a:sym typeface="Arial"/>
            </a:endParaRPr>
          </a:p>
        </p:txBody>
      </p:sp>
      <p:sp>
        <p:nvSpPr>
          <p:cNvPr id="25" name="Google Shape;25;p19"/>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3F3F3F"/>
              </a:buClr>
              <a:buSzPts val="6000"/>
              <a:buFont typeface="Arial"/>
              <a:buNone/>
              <a:defRPr sz="60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19"/>
          <p:cNvSpPr/>
          <p:nvPr/>
        </p:nvSpPr>
        <p:spPr>
          <a:xfrm>
            <a:off x="167639" y="964237"/>
            <a:ext cx="11856721" cy="112291"/>
          </a:xfrm>
          <a:prstGeom prst="rect">
            <a:avLst/>
          </a:prstGeom>
          <a:solidFill>
            <a:srgbClr val="C3C3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19"/>
          <p:cNvSpPr>
            <a:spLocks noGrp="1"/>
          </p:cNvSpPr>
          <p:nvPr>
            <p:ph type="media" idx="2"/>
          </p:nvPr>
        </p:nvSpPr>
        <p:spPr>
          <a:xfrm>
            <a:off x="168275" y="1255713"/>
            <a:ext cx="11855450" cy="46974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pic>
        <p:nvPicPr>
          <p:cNvPr id="29" name="Google Shape;29;p20" descr="A white surface with a black and grey background&#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32657"/>
            <a:ext cx="12295295" cy="6923314"/>
          </a:xfrm>
          <a:prstGeom prst="rect">
            <a:avLst/>
          </a:prstGeom>
          <a:noFill/>
          <a:ln>
            <a:noFill/>
          </a:ln>
        </p:spPr>
      </p:pic>
      <p:sp>
        <p:nvSpPr>
          <p:cNvPr id="30" name="Google Shape;30;p20"/>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C3C3C3"/>
                </a:solidFill>
                <a:latin typeface="Arial"/>
                <a:ea typeface="Arial"/>
                <a:cs typeface="Arial"/>
                <a:sym typeface="Arial"/>
              </a:rPr>
              <a:t>SECTION LEADERSHIP SEMINAR</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ew Topic">
  <p:cSld name="New Topic">
    <p:spTree>
      <p:nvGrpSpPr>
        <p:cNvPr id="1" name="Shape 31"/>
        <p:cNvGrpSpPr/>
        <p:nvPr/>
      </p:nvGrpSpPr>
      <p:grpSpPr>
        <a:xfrm>
          <a:off x="0" y="0"/>
          <a:ext cx="0" cy="0"/>
          <a:chOff x="0" y="0"/>
          <a:chExt cx="0" cy="0"/>
        </a:xfrm>
      </p:grpSpPr>
      <p:pic>
        <p:nvPicPr>
          <p:cNvPr id="32" name="Google Shape;32;p21" descr="A grey and blue logo&#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50" y="0"/>
            <a:ext cx="12185650" cy="6861574"/>
          </a:xfrm>
          <a:prstGeom prst="rect">
            <a:avLst/>
          </a:prstGeom>
          <a:noFill/>
          <a:ln>
            <a:noFill/>
          </a:ln>
        </p:spPr>
      </p:pic>
      <p:sp>
        <p:nvSpPr>
          <p:cNvPr id="33" name="Google Shape;33;p21"/>
          <p:cNvSpPr txBox="1">
            <a:spLocks noGrp="1"/>
          </p:cNvSpPr>
          <p:nvPr>
            <p:ph type="title"/>
          </p:nvPr>
        </p:nvSpPr>
        <p:spPr>
          <a:xfrm>
            <a:off x="4632960" y="2894002"/>
            <a:ext cx="7315200" cy="106999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C3C3C3"/>
              </a:buClr>
              <a:buSzPts val="7200"/>
              <a:buFont typeface="Arial"/>
              <a:buNone/>
              <a:defRPr sz="7200" b="0" i="0" u="none" strike="noStrike" cap="none">
                <a:solidFill>
                  <a:srgbClr val="C3C3C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eakout">
  <p:cSld name="Breakout">
    <p:spTree>
      <p:nvGrpSpPr>
        <p:cNvPr id="1" name="Shape 34"/>
        <p:cNvGrpSpPr/>
        <p:nvPr/>
      </p:nvGrpSpPr>
      <p:grpSpPr>
        <a:xfrm>
          <a:off x="0" y="0"/>
          <a:ext cx="0" cy="0"/>
          <a:chOff x="0" y="0"/>
          <a:chExt cx="0" cy="0"/>
        </a:xfrm>
      </p:grpSpPr>
      <p:pic>
        <p:nvPicPr>
          <p:cNvPr id="35" name="Google Shape;35;p22" descr="A logo with text on it&#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5831" y="-23752"/>
            <a:ext cx="12439619" cy="700458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36"/>
        <p:cNvGrpSpPr/>
        <p:nvPr/>
      </p:nvGrpSpPr>
      <p:grpSpPr>
        <a:xfrm>
          <a:off x="0" y="0"/>
          <a:ext cx="0" cy="0"/>
          <a:chOff x="0" y="0"/>
          <a:chExt cx="0" cy="0"/>
        </a:xfrm>
      </p:grpSpPr>
      <p:pic>
        <p:nvPicPr>
          <p:cNvPr id="37" name="Google Shape;37;p23" descr="A logo for a seminar&#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71450" y="-100117"/>
            <a:ext cx="12541250" cy="706180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38"/>
        <p:cNvGrpSpPr/>
        <p:nvPr/>
      </p:nvGrpSpPr>
      <p:grpSpPr>
        <a:xfrm>
          <a:off x="0" y="0"/>
          <a:ext cx="0" cy="0"/>
          <a:chOff x="0" y="0"/>
          <a:chExt cx="0" cy="0"/>
        </a:xfrm>
      </p:grpSpPr>
      <p:pic>
        <p:nvPicPr>
          <p:cNvPr id="39" name="Google Shape;39;p15" descr="A white and orange background with triangles&#10;&#10;AI-generated content may be incorrect."/>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459" y="-1"/>
            <a:ext cx="12287459" cy="6918901"/>
          </a:xfrm>
          <a:prstGeom prst="rect">
            <a:avLst/>
          </a:prstGeom>
          <a:noFill/>
          <a:ln>
            <a:noFill/>
          </a:ln>
        </p:spPr>
      </p:pic>
      <p:sp>
        <p:nvSpPr>
          <p:cNvPr id="40" name="Google Shape;40;p15"/>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3F3F3F"/>
              </a:buClr>
              <a:buSzPts val="6000"/>
              <a:buFont typeface="Arial"/>
              <a:buNone/>
              <a:defRPr sz="60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5"/>
          <p:cNvSpPr/>
          <p:nvPr/>
        </p:nvSpPr>
        <p:spPr>
          <a:xfrm>
            <a:off x="167639" y="964237"/>
            <a:ext cx="11856721" cy="112291"/>
          </a:xfrm>
          <a:prstGeom prst="rect">
            <a:avLst/>
          </a:prstGeom>
          <a:solidFill>
            <a:srgbClr val="C3C3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15"/>
          <p:cNvSpPr txBox="1">
            <a:spLocks noGrp="1"/>
          </p:cNvSpPr>
          <p:nvPr>
            <p:ph type="body" idx="1"/>
          </p:nvPr>
        </p:nvSpPr>
        <p:spPr>
          <a:xfrm>
            <a:off x="168274" y="1214438"/>
            <a:ext cx="5065115" cy="47219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15"/>
          <p:cNvSpPr txBox="1">
            <a:spLocks noGrp="1"/>
          </p:cNvSpPr>
          <p:nvPr>
            <p:ph type="body" idx="2"/>
          </p:nvPr>
        </p:nvSpPr>
        <p:spPr>
          <a:xfrm>
            <a:off x="5666178" y="1214438"/>
            <a:ext cx="5065116" cy="47219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15"/>
          <p:cNvSpPr txBox="1"/>
          <p:nvPr/>
        </p:nvSpPr>
        <p:spPr>
          <a:xfrm>
            <a:off x="29499" y="6134581"/>
            <a:ext cx="9380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C3C3C3"/>
                </a:solidFill>
                <a:latin typeface="Arial"/>
                <a:ea typeface="Arial"/>
                <a:cs typeface="Arial"/>
                <a:sym typeface="Arial"/>
              </a:rPr>
              <a:t>SECTION LEADERSHIP SEMINAR</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title"/>
          </p:nvPr>
        </p:nvSpPr>
        <p:spPr>
          <a:xfrm>
            <a:off x="838200" y="2103437"/>
            <a:ext cx="10515600" cy="106648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3C3C3"/>
              </a:buClr>
              <a:buSzPts val="7200"/>
              <a:buFont typeface="Arial"/>
              <a:buNone/>
            </a:pPr>
            <a:r>
              <a:rPr lang="en-US"/>
              <a:t>Effective Retention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body" idx="1"/>
          </p:nvPr>
        </p:nvSpPr>
        <p:spPr>
          <a:xfrm>
            <a:off x="1933575" y="1423707"/>
            <a:ext cx="8634413" cy="304412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9600"/>
              <a:buNone/>
            </a:pPr>
            <a:r>
              <a:rPr lang="en-US"/>
              <a:t>Retention Strategies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be30f654635dbf_37"/>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b="1"/>
              <a:t>Retention Strategies</a:t>
            </a:r>
            <a:endParaRPr/>
          </a:p>
        </p:txBody>
      </p:sp>
      <p:sp>
        <p:nvSpPr>
          <p:cNvPr id="124" name="Google Shape;124;g5be30f654635dbf_37"/>
          <p:cNvSpPr txBox="1">
            <a:spLocks noGrp="1"/>
          </p:cNvSpPr>
          <p:nvPr>
            <p:ph type="body" idx="1"/>
          </p:nvPr>
        </p:nvSpPr>
        <p:spPr>
          <a:xfrm>
            <a:off x="168274" y="1214438"/>
            <a:ext cx="11753700" cy="4834200"/>
          </a:xfrm>
          <a:prstGeom prst="rect">
            <a:avLst/>
          </a:prstGeom>
          <a:noFill/>
          <a:ln>
            <a:noFill/>
          </a:ln>
        </p:spPr>
        <p:txBody>
          <a:bodyPr spcFirstLastPara="1" wrap="square" lIns="91425" tIns="45700" rIns="91425" bIns="45700" anchor="t" anchorCtr="0">
            <a:noAutofit/>
          </a:bodyPr>
          <a:lstStyle/>
          <a:p>
            <a:pPr marL="457200" lvl="0" indent="-419100" algn="just" rtl="0">
              <a:lnSpc>
                <a:spcPct val="115000"/>
              </a:lnSpc>
              <a:spcBef>
                <a:spcPts val="0"/>
              </a:spcBef>
              <a:spcAft>
                <a:spcPts val="0"/>
              </a:spcAft>
              <a:buSzPts val="3000"/>
              <a:buFont typeface="Calibri"/>
              <a:buChar char="●"/>
            </a:pPr>
            <a:r>
              <a:rPr lang="en-US" sz="3000">
                <a:latin typeface="Calibri"/>
                <a:ea typeface="Calibri"/>
                <a:cs typeface="Calibri"/>
                <a:sym typeface="Calibri"/>
              </a:rPr>
              <a:t>With an understanding of the different audiences we can create a strategy for retaining these Arrowmen. </a:t>
            </a:r>
            <a:endParaRPr sz="3000">
              <a:latin typeface="Calibri"/>
              <a:ea typeface="Calibri"/>
              <a:cs typeface="Calibri"/>
              <a:sym typeface="Calibri"/>
            </a:endParaRPr>
          </a:p>
          <a:p>
            <a:pPr marL="457200" lvl="0" indent="-419100" algn="just" rtl="0">
              <a:lnSpc>
                <a:spcPct val="115000"/>
              </a:lnSpc>
              <a:spcBef>
                <a:spcPts val="0"/>
              </a:spcBef>
              <a:spcAft>
                <a:spcPts val="0"/>
              </a:spcAft>
              <a:buSzPts val="3000"/>
              <a:buFont typeface="Calibri"/>
              <a:buChar char="●"/>
            </a:pPr>
            <a:r>
              <a:rPr lang="en-US" sz="3000">
                <a:latin typeface="Calibri"/>
                <a:ea typeface="Calibri"/>
                <a:cs typeface="Calibri"/>
                <a:sym typeface="Calibri"/>
              </a:rPr>
              <a:t>This strategy could be as complicated as an event or initiative, or as simple as a plan for communicating with that audience. </a:t>
            </a:r>
            <a:endParaRPr sz="3000">
              <a:latin typeface="Calibri"/>
              <a:ea typeface="Calibri"/>
              <a:cs typeface="Calibri"/>
              <a:sym typeface="Calibri"/>
            </a:endParaRPr>
          </a:p>
          <a:p>
            <a:pPr marL="457200" lvl="0" indent="-419100" algn="just" rtl="0">
              <a:lnSpc>
                <a:spcPct val="115000"/>
              </a:lnSpc>
              <a:spcBef>
                <a:spcPts val="0"/>
              </a:spcBef>
              <a:spcAft>
                <a:spcPts val="0"/>
              </a:spcAft>
              <a:buSzPts val="3000"/>
              <a:buFont typeface="Calibri"/>
              <a:buChar char="●"/>
            </a:pPr>
            <a:r>
              <a:rPr lang="en-US" sz="3000">
                <a:latin typeface="Calibri"/>
                <a:ea typeface="Calibri"/>
                <a:cs typeface="Calibri"/>
                <a:sym typeface="Calibri"/>
              </a:rPr>
              <a:t>In small groups, brainstorm some ideas your lodge could implement to better retain one of these audiences. </a:t>
            </a:r>
            <a:endParaRPr sz="300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5be30f654635dbf_42"/>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b="1"/>
              <a:t>Summary</a:t>
            </a:r>
            <a:endParaRPr/>
          </a:p>
        </p:txBody>
      </p:sp>
      <p:sp>
        <p:nvSpPr>
          <p:cNvPr id="130" name="Google Shape;130;g5be30f654635dbf_42"/>
          <p:cNvSpPr txBox="1">
            <a:spLocks noGrp="1"/>
          </p:cNvSpPr>
          <p:nvPr>
            <p:ph type="body" idx="1"/>
          </p:nvPr>
        </p:nvSpPr>
        <p:spPr>
          <a:xfrm>
            <a:off x="168274" y="1214438"/>
            <a:ext cx="11753700" cy="48342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2800"/>
              <a:buNone/>
            </a:pPr>
            <a:r>
              <a:rPr lang="en-US" sz="2400">
                <a:latin typeface="Calibri"/>
                <a:ea typeface="Calibri"/>
                <a:cs typeface="Calibri"/>
                <a:sym typeface="Calibri"/>
              </a:rPr>
              <a:t>As a reminder, the learning outcomes of this session were:</a:t>
            </a:r>
            <a:endParaRPr sz="2400">
              <a:latin typeface="Calibri"/>
              <a:ea typeface="Calibri"/>
              <a:cs typeface="Calibri"/>
              <a:sym typeface="Calibri"/>
            </a:endParaRPr>
          </a:p>
          <a:p>
            <a:pPr marL="457200" lvl="0" indent="-381000" algn="just" rtl="0">
              <a:lnSpc>
                <a:spcPct val="100000"/>
              </a:lnSpc>
              <a:spcBef>
                <a:spcPts val="0"/>
              </a:spcBef>
              <a:spcAft>
                <a:spcPts val="0"/>
              </a:spcAft>
              <a:buSzPts val="2400"/>
              <a:buFont typeface="Calibri"/>
              <a:buChar char="●"/>
            </a:pPr>
            <a:r>
              <a:rPr lang="en-US" sz="2400">
                <a:latin typeface="Calibri"/>
                <a:ea typeface="Calibri"/>
                <a:cs typeface="Calibri"/>
                <a:sym typeface="Calibri"/>
              </a:rPr>
              <a:t>Understand the importance of membership retention.</a:t>
            </a:r>
            <a:endParaRPr sz="2400">
              <a:latin typeface="Calibri"/>
              <a:ea typeface="Calibri"/>
              <a:cs typeface="Calibri"/>
              <a:sym typeface="Calibri"/>
            </a:endParaRPr>
          </a:p>
          <a:p>
            <a:pPr marL="457200" lvl="0" indent="-381000" algn="just" rtl="0">
              <a:lnSpc>
                <a:spcPct val="100000"/>
              </a:lnSpc>
              <a:spcBef>
                <a:spcPts val="0"/>
              </a:spcBef>
              <a:spcAft>
                <a:spcPts val="0"/>
              </a:spcAft>
              <a:buSzPts val="2400"/>
              <a:buFont typeface="Calibri"/>
              <a:buChar char="●"/>
            </a:pPr>
            <a:r>
              <a:rPr lang="en-US" sz="2400">
                <a:latin typeface="Calibri"/>
                <a:ea typeface="Calibri"/>
                <a:cs typeface="Calibri"/>
                <a:sym typeface="Calibri"/>
              </a:rPr>
              <a:t>Identify new ways to engage with members.</a:t>
            </a:r>
            <a:endParaRPr sz="2400">
              <a:latin typeface="Calibri"/>
              <a:ea typeface="Calibri"/>
              <a:cs typeface="Calibri"/>
              <a:sym typeface="Calibri"/>
            </a:endParaRPr>
          </a:p>
          <a:p>
            <a:pPr marL="457200" lvl="0" indent="-381000" algn="just" rtl="0">
              <a:lnSpc>
                <a:spcPct val="100000"/>
              </a:lnSpc>
              <a:spcBef>
                <a:spcPts val="0"/>
              </a:spcBef>
              <a:spcAft>
                <a:spcPts val="0"/>
              </a:spcAft>
              <a:buSzPts val="2400"/>
              <a:buFont typeface="Calibri"/>
              <a:buChar char="●"/>
            </a:pPr>
            <a:r>
              <a:rPr lang="en-US" sz="2400">
                <a:latin typeface="Calibri"/>
                <a:ea typeface="Calibri"/>
                <a:cs typeface="Calibri"/>
                <a:sym typeface="Calibri"/>
              </a:rPr>
              <a:t>Determine what methods work well with your lodge to engage members.</a:t>
            </a:r>
            <a:endParaRPr sz="2400">
              <a:latin typeface="Calibri"/>
              <a:ea typeface="Calibri"/>
              <a:cs typeface="Calibri"/>
              <a:sym typeface="Calibri"/>
            </a:endParaRPr>
          </a:p>
          <a:p>
            <a:pPr marL="0" lvl="0" indent="0" algn="just" rtl="0">
              <a:lnSpc>
                <a:spcPct val="115000"/>
              </a:lnSpc>
              <a:spcBef>
                <a:spcPts val="0"/>
              </a:spcBef>
              <a:spcAft>
                <a:spcPts val="0"/>
              </a:spcAft>
              <a:buSzPts val="2800"/>
              <a:buNone/>
            </a:pPr>
            <a:endParaRPr sz="2400">
              <a:latin typeface="Calibri"/>
              <a:ea typeface="Calibri"/>
              <a:cs typeface="Calibri"/>
              <a:sym typeface="Calibri"/>
            </a:endParaRPr>
          </a:p>
          <a:p>
            <a:pPr marL="0" lvl="0" indent="0" algn="just" rtl="0">
              <a:lnSpc>
                <a:spcPct val="115000"/>
              </a:lnSpc>
              <a:spcBef>
                <a:spcPts val="0"/>
              </a:spcBef>
              <a:spcAft>
                <a:spcPts val="0"/>
              </a:spcAft>
              <a:buSzPts val="2800"/>
              <a:buNone/>
            </a:pPr>
            <a:r>
              <a:rPr lang="en-US" sz="2400">
                <a:latin typeface="Calibri"/>
                <a:ea typeface="Calibri"/>
                <a:cs typeface="Calibri"/>
                <a:sym typeface="Calibri"/>
              </a:rPr>
              <a:t>Thank you for your attention and participation. If you have any questions, please find me during a break, or my contact information is on the screen. This has been Effective Retention.</a:t>
            </a:r>
            <a:endParaRPr sz="240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xfrm>
            <a:off x="167640" y="152717"/>
            <a:ext cx="11841480" cy="8378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b="1"/>
              <a:t>Learning Objectives</a:t>
            </a:r>
            <a:endParaRPr/>
          </a:p>
        </p:txBody>
      </p:sp>
      <p:sp>
        <p:nvSpPr>
          <p:cNvPr id="71" name="Google Shape;71;p2"/>
          <p:cNvSpPr txBox="1">
            <a:spLocks noGrp="1"/>
          </p:cNvSpPr>
          <p:nvPr>
            <p:ph type="body" idx="1"/>
          </p:nvPr>
        </p:nvSpPr>
        <p:spPr>
          <a:xfrm>
            <a:off x="168274" y="1214438"/>
            <a:ext cx="11753649" cy="4834215"/>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n-US" sz="3400">
                <a:latin typeface="Calibri"/>
                <a:ea typeface="Calibri"/>
                <a:cs typeface="Calibri"/>
                <a:sym typeface="Calibri"/>
              </a:rPr>
              <a:t>By the end of this session, learners will be able to:</a:t>
            </a:r>
            <a:endParaRPr sz="3400">
              <a:latin typeface="Calibri"/>
              <a:ea typeface="Calibri"/>
              <a:cs typeface="Calibri"/>
              <a:sym typeface="Calibri"/>
            </a:endParaRPr>
          </a:p>
          <a:p>
            <a:pPr marL="457200" lvl="0" indent="-444500" algn="just" rtl="0">
              <a:lnSpc>
                <a:spcPct val="150000"/>
              </a:lnSpc>
              <a:spcBef>
                <a:spcPts val="0"/>
              </a:spcBef>
              <a:spcAft>
                <a:spcPts val="0"/>
              </a:spcAft>
              <a:buSzPts val="3400"/>
              <a:buFont typeface="Calibri"/>
              <a:buChar char="●"/>
            </a:pPr>
            <a:r>
              <a:rPr lang="en-US" sz="3400">
                <a:latin typeface="Calibri"/>
                <a:ea typeface="Calibri"/>
                <a:cs typeface="Calibri"/>
                <a:sym typeface="Calibri"/>
              </a:rPr>
              <a:t>Understand the importance of membership retention.</a:t>
            </a:r>
            <a:endParaRPr sz="3400">
              <a:latin typeface="Calibri"/>
              <a:ea typeface="Calibri"/>
              <a:cs typeface="Calibri"/>
              <a:sym typeface="Calibri"/>
            </a:endParaRPr>
          </a:p>
          <a:p>
            <a:pPr marL="457200" lvl="0" indent="-444500" algn="just" rtl="0">
              <a:lnSpc>
                <a:spcPct val="150000"/>
              </a:lnSpc>
              <a:spcBef>
                <a:spcPts val="0"/>
              </a:spcBef>
              <a:spcAft>
                <a:spcPts val="0"/>
              </a:spcAft>
              <a:buSzPts val="3400"/>
              <a:buFont typeface="Calibri"/>
              <a:buChar char="●"/>
            </a:pPr>
            <a:r>
              <a:rPr lang="en-US" sz="3400">
                <a:latin typeface="Calibri"/>
                <a:ea typeface="Calibri"/>
                <a:cs typeface="Calibri"/>
                <a:sym typeface="Calibri"/>
              </a:rPr>
              <a:t>Identify new ways to engage with members.</a:t>
            </a:r>
            <a:endParaRPr sz="3400">
              <a:latin typeface="Calibri"/>
              <a:ea typeface="Calibri"/>
              <a:cs typeface="Calibri"/>
              <a:sym typeface="Calibri"/>
            </a:endParaRPr>
          </a:p>
          <a:p>
            <a:pPr marL="457200" lvl="0" indent="-444500" algn="just" rtl="0">
              <a:lnSpc>
                <a:spcPct val="150000"/>
              </a:lnSpc>
              <a:spcBef>
                <a:spcPts val="0"/>
              </a:spcBef>
              <a:spcAft>
                <a:spcPts val="0"/>
              </a:spcAft>
              <a:buSzPts val="3400"/>
              <a:buFont typeface="Calibri"/>
              <a:buChar char="●"/>
            </a:pPr>
            <a:r>
              <a:rPr lang="en-US" sz="3400">
                <a:latin typeface="Calibri"/>
                <a:ea typeface="Calibri"/>
                <a:cs typeface="Calibri"/>
                <a:sym typeface="Calibri"/>
              </a:rPr>
              <a:t>Determine what methods work well with your lodge to engage members.</a:t>
            </a:r>
            <a:endParaRPr sz="340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5be30f654635dbf_0"/>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b="1"/>
              <a:t>Introduction</a:t>
            </a:r>
            <a:endParaRPr/>
          </a:p>
        </p:txBody>
      </p:sp>
      <p:sp>
        <p:nvSpPr>
          <p:cNvPr id="77" name="Google Shape;77;g5be30f654635dbf_0"/>
          <p:cNvSpPr txBox="1">
            <a:spLocks noGrp="1"/>
          </p:cNvSpPr>
          <p:nvPr>
            <p:ph type="body" idx="1"/>
          </p:nvPr>
        </p:nvSpPr>
        <p:spPr>
          <a:xfrm>
            <a:off x="211599" y="2023788"/>
            <a:ext cx="11753700" cy="48342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SzPts val="2800"/>
              <a:buNone/>
            </a:pPr>
            <a:r>
              <a:rPr lang="en-US" sz="4100">
                <a:latin typeface="Calibri"/>
                <a:ea typeface="Calibri"/>
                <a:cs typeface="Calibri"/>
                <a:sym typeface="Calibri"/>
              </a:rPr>
              <a:t>Now before I define what membership retention is, what do you think it means? </a:t>
            </a:r>
            <a:endParaRPr sz="410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5be30f654635dbf_7"/>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b="1"/>
              <a:t>Membership Retention</a:t>
            </a:r>
            <a:endParaRPr/>
          </a:p>
        </p:txBody>
      </p:sp>
      <p:sp>
        <p:nvSpPr>
          <p:cNvPr id="83" name="Google Shape;83;g5be30f654635dbf_7"/>
          <p:cNvSpPr txBox="1">
            <a:spLocks noGrp="1"/>
          </p:cNvSpPr>
          <p:nvPr>
            <p:ph type="body" idx="1"/>
          </p:nvPr>
        </p:nvSpPr>
        <p:spPr>
          <a:xfrm>
            <a:off x="168274" y="1214438"/>
            <a:ext cx="11753700" cy="4834200"/>
          </a:xfrm>
          <a:prstGeom prst="rect">
            <a:avLst/>
          </a:prstGeom>
          <a:noFill/>
          <a:ln>
            <a:noFill/>
          </a:ln>
        </p:spPr>
        <p:txBody>
          <a:bodyPr spcFirstLastPara="1" wrap="square" lIns="91425" tIns="45700" rIns="91425" bIns="45700" anchor="t" anchorCtr="0">
            <a:noAutofit/>
          </a:bodyPr>
          <a:lstStyle/>
          <a:p>
            <a:pPr marL="457200" lvl="0" indent="-400050" algn="just" rtl="0">
              <a:lnSpc>
                <a:spcPct val="115000"/>
              </a:lnSpc>
              <a:spcBef>
                <a:spcPts val="0"/>
              </a:spcBef>
              <a:spcAft>
                <a:spcPts val="0"/>
              </a:spcAft>
              <a:buSzPts val="2700"/>
              <a:buFont typeface="Calibri"/>
              <a:buChar char="●"/>
            </a:pPr>
            <a:r>
              <a:rPr lang="en-US" sz="2700">
                <a:latin typeface="Calibri"/>
                <a:ea typeface="Calibri"/>
                <a:cs typeface="Calibri"/>
                <a:sym typeface="Calibri"/>
              </a:rPr>
              <a:t>Membership retention is the lodge’s ability to keep Arrowmen engaged and active. </a:t>
            </a:r>
            <a:endParaRPr sz="2700">
              <a:latin typeface="Calibri"/>
              <a:ea typeface="Calibri"/>
              <a:cs typeface="Calibri"/>
              <a:sym typeface="Calibri"/>
            </a:endParaRPr>
          </a:p>
          <a:p>
            <a:pPr marL="457200" lvl="0" indent="-400050" algn="just" rtl="0">
              <a:lnSpc>
                <a:spcPct val="115000"/>
              </a:lnSpc>
              <a:spcBef>
                <a:spcPts val="0"/>
              </a:spcBef>
              <a:spcAft>
                <a:spcPts val="0"/>
              </a:spcAft>
              <a:buSzPts val="2700"/>
              <a:buFont typeface="Calibri"/>
              <a:buChar char="●"/>
            </a:pPr>
            <a:r>
              <a:rPr lang="en-US" sz="2700">
                <a:latin typeface="Calibri"/>
                <a:ea typeface="Calibri"/>
                <a:cs typeface="Calibri"/>
                <a:sym typeface="Calibri"/>
              </a:rPr>
              <a:t>This can take many forms, from getting Scouts excited about the OA before their induction, getting new Arrowmen to their first events, or keeping Arrowmen involved and into leadership positions. </a:t>
            </a:r>
            <a:endParaRPr sz="2700">
              <a:latin typeface="Calibri"/>
              <a:ea typeface="Calibri"/>
              <a:cs typeface="Calibri"/>
              <a:sym typeface="Calibri"/>
            </a:endParaRPr>
          </a:p>
          <a:p>
            <a:pPr marL="457200" lvl="0" indent="-400050" algn="just" rtl="0">
              <a:lnSpc>
                <a:spcPct val="115000"/>
              </a:lnSpc>
              <a:spcBef>
                <a:spcPts val="0"/>
              </a:spcBef>
              <a:spcAft>
                <a:spcPts val="0"/>
              </a:spcAft>
              <a:buSzPts val="2700"/>
              <a:buFont typeface="Calibri"/>
              <a:buChar char="●"/>
            </a:pPr>
            <a:r>
              <a:rPr lang="en-US" sz="2700">
                <a:latin typeface="Calibri"/>
                <a:ea typeface="Calibri"/>
                <a:cs typeface="Calibri"/>
                <a:sym typeface="Calibri"/>
              </a:rPr>
              <a:t>The vision of the OA is to be why Scouts want to stay in Scouting, making membership retention critical for your lodge’s success, and the success of the OA. </a:t>
            </a:r>
            <a:endParaRPr sz="270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5be30f654635dbf_12"/>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b="1"/>
              <a:t>Knowing Your Audience</a:t>
            </a:r>
            <a:endParaRPr/>
          </a:p>
        </p:txBody>
      </p:sp>
      <p:sp>
        <p:nvSpPr>
          <p:cNvPr id="89" name="Google Shape;89;g5be30f654635dbf_12"/>
          <p:cNvSpPr txBox="1">
            <a:spLocks noGrp="1"/>
          </p:cNvSpPr>
          <p:nvPr>
            <p:ph type="body" idx="1"/>
          </p:nvPr>
        </p:nvSpPr>
        <p:spPr>
          <a:xfrm>
            <a:off x="211599" y="1585879"/>
            <a:ext cx="11753700" cy="4834200"/>
          </a:xfrm>
          <a:prstGeom prst="rect">
            <a:avLst/>
          </a:prstGeom>
          <a:noFill/>
          <a:ln>
            <a:noFill/>
          </a:ln>
        </p:spPr>
        <p:txBody>
          <a:bodyPr spcFirstLastPara="1" wrap="square" lIns="91425" tIns="45700" rIns="91425" bIns="45700" anchor="t" anchorCtr="0">
            <a:noAutofit/>
          </a:bodyPr>
          <a:lstStyle/>
          <a:p>
            <a:pPr marL="457200" lvl="0" indent="-406400" algn="just" rtl="0">
              <a:lnSpc>
                <a:spcPct val="115000"/>
              </a:lnSpc>
              <a:spcBef>
                <a:spcPts val="0"/>
              </a:spcBef>
              <a:spcAft>
                <a:spcPts val="0"/>
              </a:spcAft>
              <a:buSzPts val="2800"/>
              <a:buFont typeface="Calibri"/>
              <a:buChar char="●"/>
            </a:pPr>
            <a:r>
              <a:rPr lang="en-US">
                <a:latin typeface="Calibri"/>
                <a:ea typeface="Calibri"/>
                <a:cs typeface="Calibri"/>
                <a:sym typeface="Calibri"/>
              </a:rPr>
              <a:t>There are several audiences lodge leaders need to work to retain. These audiences are each engaged with differently, but it’s important to understand who they are and what their needs are. The different audiences are potential, new, current, and inactive Arrowmen. </a:t>
            </a:r>
            <a:endParaRPr>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5be30f654635dbf_17"/>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b="1"/>
              <a:t>Pontential Arrowmen</a:t>
            </a:r>
            <a:endParaRPr/>
          </a:p>
        </p:txBody>
      </p:sp>
      <p:sp>
        <p:nvSpPr>
          <p:cNvPr id="95" name="Google Shape;95;g5be30f654635dbf_17"/>
          <p:cNvSpPr txBox="1">
            <a:spLocks noGrp="1"/>
          </p:cNvSpPr>
          <p:nvPr>
            <p:ph type="body" idx="1"/>
          </p:nvPr>
        </p:nvSpPr>
        <p:spPr>
          <a:xfrm>
            <a:off x="168274" y="1214438"/>
            <a:ext cx="11753700" cy="4834200"/>
          </a:xfrm>
          <a:prstGeom prst="rect">
            <a:avLst/>
          </a:prstGeom>
          <a:noFill/>
          <a:ln>
            <a:noFill/>
          </a:ln>
        </p:spPr>
        <p:txBody>
          <a:bodyPr spcFirstLastPara="1" wrap="square" lIns="91425" tIns="45700" rIns="91425" bIns="45700" anchor="t" anchorCtr="0">
            <a:noAutofit/>
          </a:bodyPr>
          <a:lstStyle/>
          <a:p>
            <a:pPr marL="457200" lvl="0" indent="-419100" algn="just" rtl="0">
              <a:lnSpc>
                <a:spcPct val="115000"/>
              </a:lnSpc>
              <a:spcBef>
                <a:spcPts val="0"/>
              </a:spcBef>
              <a:spcAft>
                <a:spcPts val="0"/>
              </a:spcAft>
              <a:buSzPts val="3000"/>
              <a:buFont typeface="Calibri"/>
              <a:buChar char="●"/>
            </a:pPr>
            <a:r>
              <a:rPr lang="en-US" sz="3000">
                <a:latin typeface="Calibri"/>
                <a:ea typeface="Calibri"/>
                <a:cs typeface="Calibri"/>
                <a:sym typeface="Calibri"/>
              </a:rPr>
              <a:t>If we want to retain members, we can’t ignore the needs of Scouts who have been elected, but haven’t attended their induction. </a:t>
            </a:r>
            <a:endParaRPr sz="3000">
              <a:latin typeface="Calibri"/>
              <a:ea typeface="Calibri"/>
              <a:cs typeface="Calibri"/>
              <a:sym typeface="Calibri"/>
            </a:endParaRPr>
          </a:p>
          <a:p>
            <a:pPr marL="457200" lvl="0" indent="-419100" algn="just" rtl="0">
              <a:lnSpc>
                <a:spcPct val="115000"/>
              </a:lnSpc>
              <a:spcBef>
                <a:spcPts val="0"/>
              </a:spcBef>
              <a:spcAft>
                <a:spcPts val="0"/>
              </a:spcAft>
              <a:buSzPts val="3000"/>
              <a:buFont typeface="Calibri"/>
              <a:buChar char="●"/>
            </a:pPr>
            <a:r>
              <a:rPr lang="en-US" sz="3000">
                <a:latin typeface="Calibri"/>
                <a:ea typeface="Calibri"/>
                <a:cs typeface="Calibri"/>
                <a:sym typeface="Calibri"/>
              </a:rPr>
              <a:t>These are Scouts whose first impression of the OA might be their election. </a:t>
            </a:r>
            <a:endParaRPr sz="3000">
              <a:latin typeface="Calibri"/>
              <a:ea typeface="Calibri"/>
              <a:cs typeface="Calibri"/>
              <a:sym typeface="Calibri"/>
            </a:endParaRPr>
          </a:p>
          <a:p>
            <a:pPr marL="457200" lvl="0" indent="-419100" algn="just" rtl="0">
              <a:lnSpc>
                <a:spcPct val="115000"/>
              </a:lnSpc>
              <a:spcBef>
                <a:spcPts val="0"/>
              </a:spcBef>
              <a:spcAft>
                <a:spcPts val="0"/>
              </a:spcAft>
              <a:buSzPts val="3000"/>
              <a:buFont typeface="Calibri"/>
              <a:buChar char="●"/>
            </a:pPr>
            <a:r>
              <a:rPr lang="en-US" sz="3000">
                <a:latin typeface="Calibri"/>
                <a:ea typeface="Calibri"/>
                <a:cs typeface="Calibri"/>
                <a:sym typeface="Calibri"/>
              </a:rPr>
              <a:t>What do we as lodge leaders need to do to make these Scouts feel like they belong in the OA and want to attend their induction?</a:t>
            </a:r>
            <a:endParaRPr sz="300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5be30f654635dbf_22"/>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b="1"/>
              <a:t>New Arrowmen</a:t>
            </a:r>
            <a:endParaRPr/>
          </a:p>
        </p:txBody>
      </p:sp>
      <p:sp>
        <p:nvSpPr>
          <p:cNvPr id="101" name="Google Shape;101;g5be30f654635dbf_22"/>
          <p:cNvSpPr txBox="1">
            <a:spLocks noGrp="1"/>
          </p:cNvSpPr>
          <p:nvPr>
            <p:ph type="body" idx="1"/>
          </p:nvPr>
        </p:nvSpPr>
        <p:spPr>
          <a:xfrm>
            <a:off x="168274" y="1214438"/>
            <a:ext cx="11753700" cy="4834200"/>
          </a:xfrm>
          <a:prstGeom prst="rect">
            <a:avLst/>
          </a:prstGeom>
          <a:noFill/>
          <a:ln>
            <a:noFill/>
          </a:ln>
        </p:spPr>
        <p:txBody>
          <a:bodyPr spcFirstLastPara="1" wrap="square" lIns="91425" tIns="45700" rIns="91425" bIns="45700" anchor="t" anchorCtr="0">
            <a:noAutofit/>
          </a:bodyPr>
          <a:lstStyle/>
          <a:p>
            <a:pPr marL="457200" lvl="0" indent="-412750" algn="just" rtl="0">
              <a:lnSpc>
                <a:spcPct val="150000"/>
              </a:lnSpc>
              <a:spcBef>
                <a:spcPts val="0"/>
              </a:spcBef>
              <a:spcAft>
                <a:spcPts val="0"/>
              </a:spcAft>
              <a:buSzPts val="2900"/>
              <a:buFont typeface="Calibri"/>
              <a:buChar char="●"/>
            </a:pPr>
            <a:r>
              <a:rPr lang="en-US" sz="2900">
                <a:latin typeface="Calibri"/>
                <a:ea typeface="Calibri"/>
                <a:cs typeface="Calibri"/>
                <a:sym typeface="Calibri"/>
              </a:rPr>
              <a:t>This is a </a:t>
            </a:r>
            <a:r>
              <a:rPr lang="en-US" sz="2900" b="1">
                <a:latin typeface="Calibri"/>
                <a:ea typeface="Calibri"/>
                <a:cs typeface="Calibri"/>
                <a:sym typeface="Calibri"/>
              </a:rPr>
              <a:t>VITAL</a:t>
            </a:r>
            <a:r>
              <a:rPr lang="en-US" sz="2900">
                <a:latin typeface="Calibri"/>
                <a:ea typeface="Calibri"/>
                <a:cs typeface="Calibri"/>
                <a:sym typeface="Calibri"/>
              </a:rPr>
              <a:t> group to engage with. </a:t>
            </a:r>
            <a:endParaRPr sz="2900">
              <a:latin typeface="Calibri"/>
              <a:ea typeface="Calibri"/>
              <a:cs typeface="Calibri"/>
              <a:sym typeface="Calibri"/>
            </a:endParaRPr>
          </a:p>
          <a:p>
            <a:pPr marL="457200" lvl="0" indent="-412750" algn="just" rtl="0">
              <a:lnSpc>
                <a:spcPct val="150000"/>
              </a:lnSpc>
              <a:spcBef>
                <a:spcPts val="0"/>
              </a:spcBef>
              <a:spcAft>
                <a:spcPts val="0"/>
              </a:spcAft>
              <a:buSzPts val="2900"/>
              <a:buFont typeface="Calibri"/>
              <a:buChar char="●"/>
            </a:pPr>
            <a:r>
              <a:rPr lang="en-US" sz="2900">
                <a:latin typeface="Calibri"/>
                <a:ea typeface="Calibri"/>
                <a:cs typeface="Calibri"/>
                <a:sym typeface="Calibri"/>
              </a:rPr>
              <a:t>The recently inducted youth and adult members of our program need a good impression of the OA to want to come back. </a:t>
            </a:r>
            <a:endParaRPr sz="2900">
              <a:latin typeface="Calibri"/>
              <a:ea typeface="Calibri"/>
              <a:cs typeface="Calibri"/>
              <a:sym typeface="Calibri"/>
            </a:endParaRPr>
          </a:p>
          <a:p>
            <a:pPr marL="457200" lvl="0" indent="-412750" algn="just" rtl="0">
              <a:lnSpc>
                <a:spcPct val="150000"/>
              </a:lnSpc>
              <a:spcBef>
                <a:spcPts val="0"/>
              </a:spcBef>
              <a:spcAft>
                <a:spcPts val="0"/>
              </a:spcAft>
              <a:buSzPts val="2900"/>
              <a:buFont typeface="Calibri"/>
              <a:buChar char="●"/>
            </a:pPr>
            <a:r>
              <a:rPr lang="en-US" sz="2900">
                <a:latin typeface="Calibri"/>
                <a:ea typeface="Calibri"/>
                <a:cs typeface="Calibri"/>
                <a:sym typeface="Calibri"/>
              </a:rPr>
              <a:t>Positively engaging with them is needed after they’re inducted to keep them wanting to be involved. </a:t>
            </a:r>
            <a:endParaRPr sz="2900">
              <a:latin typeface="Calibri"/>
              <a:ea typeface="Calibri"/>
              <a:cs typeface="Calibri"/>
              <a:sym typeface="Calibri"/>
            </a:endParaRPr>
          </a:p>
          <a:p>
            <a:pPr marL="457200" lvl="0" indent="-412750" algn="just" rtl="0">
              <a:lnSpc>
                <a:spcPct val="150000"/>
              </a:lnSpc>
              <a:spcBef>
                <a:spcPts val="0"/>
              </a:spcBef>
              <a:spcAft>
                <a:spcPts val="0"/>
              </a:spcAft>
              <a:buSzPts val="2900"/>
              <a:buFont typeface="Calibri"/>
              <a:buChar char="●"/>
            </a:pPr>
            <a:r>
              <a:rPr lang="en-US" sz="2900">
                <a:latin typeface="Calibri"/>
                <a:ea typeface="Calibri"/>
                <a:cs typeface="Calibri"/>
                <a:sym typeface="Calibri"/>
              </a:rPr>
              <a:t>What are some ways we can positively engage with them?</a:t>
            </a:r>
            <a:endParaRPr sz="290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5be30f654635dbf_27"/>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b="1"/>
              <a:t>Current Arrowmen</a:t>
            </a:r>
            <a:endParaRPr/>
          </a:p>
        </p:txBody>
      </p:sp>
      <p:sp>
        <p:nvSpPr>
          <p:cNvPr id="107" name="Google Shape;107;g5be30f654635dbf_27"/>
          <p:cNvSpPr txBox="1">
            <a:spLocks noGrp="1"/>
          </p:cNvSpPr>
          <p:nvPr>
            <p:ph type="body" idx="1"/>
          </p:nvPr>
        </p:nvSpPr>
        <p:spPr>
          <a:xfrm>
            <a:off x="168274" y="1214438"/>
            <a:ext cx="11753700" cy="48342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0"/>
              </a:spcBef>
              <a:spcAft>
                <a:spcPts val="0"/>
              </a:spcAft>
              <a:buSzPts val="2400"/>
              <a:buFont typeface="Calibri"/>
              <a:buChar char="●"/>
            </a:pPr>
            <a:r>
              <a:rPr lang="en-US" sz="2400">
                <a:latin typeface="Calibri"/>
                <a:ea typeface="Calibri"/>
                <a:cs typeface="Calibri"/>
                <a:sym typeface="Calibri"/>
              </a:rPr>
              <a:t>Our current active members are the ones that have been inducted for years and still stay involved. </a:t>
            </a:r>
            <a:endParaRPr sz="2400">
              <a:latin typeface="Calibri"/>
              <a:ea typeface="Calibri"/>
              <a:cs typeface="Calibri"/>
              <a:sym typeface="Calibri"/>
            </a:endParaRPr>
          </a:p>
          <a:p>
            <a:pPr marL="457200" lvl="0" indent="-381000" algn="just" rtl="0">
              <a:lnSpc>
                <a:spcPct val="115000"/>
              </a:lnSpc>
              <a:spcBef>
                <a:spcPts val="0"/>
              </a:spcBef>
              <a:spcAft>
                <a:spcPts val="0"/>
              </a:spcAft>
              <a:buSzPts val="2400"/>
              <a:buFont typeface="Calibri"/>
              <a:buChar char="●"/>
            </a:pPr>
            <a:r>
              <a:rPr lang="en-US" sz="2400">
                <a:latin typeface="Calibri"/>
                <a:ea typeface="Calibri"/>
                <a:cs typeface="Calibri"/>
                <a:sym typeface="Calibri"/>
              </a:rPr>
              <a:t>While they’re still involved after many years, new ideas and initiatives are needed to make them want to continue to come back. </a:t>
            </a:r>
            <a:endParaRPr sz="2400">
              <a:latin typeface="Calibri"/>
              <a:ea typeface="Calibri"/>
              <a:cs typeface="Calibri"/>
              <a:sym typeface="Calibri"/>
            </a:endParaRPr>
          </a:p>
          <a:p>
            <a:pPr marL="457200" lvl="0" indent="-381000" algn="just" rtl="0">
              <a:lnSpc>
                <a:spcPct val="115000"/>
              </a:lnSpc>
              <a:spcBef>
                <a:spcPts val="0"/>
              </a:spcBef>
              <a:spcAft>
                <a:spcPts val="0"/>
              </a:spcAft>
              <a:buSzPts val="2400"/>
              <a:buFont typeface="Calibri"/>
              <a:buChar char="●"/>
            </a:pPr>
            <a:r>
              <a:rPr lang="en-US" sz="2400">
                <a:latin typeface="Calibri"/>
                <a:ea typeface="Calibri"/>
                <a:cs typeface="Calibri"/>
                <a:sym typeface="Calibri"/>
              </a:rPr>
              <a:t>These are often Arrowmen who’ve found their role, but may have outside pressures such as leaving for college or other extra curricular activities that could keep them busy. </a:t>
            </a:r>
            <a:endParaRPr sz="2400">
              <a:latin typeface="Calibri"/>
              <a:ea typeface="Calibri"/>
              <a:cs typeface="Calibri"/>
              <a:sym typeface="Calibri"/>
            </a:endParaRPr>
          </a:p>
          <a:p>
            <a:pPr marL="457200" lvl="0" indent="-381000" algn="just" rtl="0">
              <a:lnSpc>
                <a:spcPct val="115000"/>
              </a:lnSpc>
              <a:spcBef>
                <a:spcPts val="0"/>
              </a:spcBef>
              <a:spcAft>
                <a:spcPts val="0"/>
              </a:spcAft>
              <a:buSzPts val="2400"/>
              <a:buFont typeface="Calibri"/>
              <a:buChar char="●"/>
            </a:pPr>
            <a:r>
              <a:rPr lang="en-US" sz="2400">
                <a:latin typeface="Calibri"/>
                <a:ea typeface="Calibri"/>
                <a:cs typeface="Calibri"/>
                <a:sym typeface="Calibri"/>
              </a:rPr>
              <a:t>What are some ways we can engage with our active members and keep them involved?   </a:t>
            </a:r>
            <a:endParaRPr sz="240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5be30f654635dbf_32"/>
          <p:cNvSpPr txBox="1">
            <a:spLocks noGrp="1"/>
          </p:cNvSpPr>
          <p:nvPr>
            <p:ph type="title"/>
          </p:nvPr>
        </p:nvSpPr>
        <p:spPr>
          <a:xfrm>
            <a:off x="167640" y="152717"/>
            <a:ext cx="11841600" cy="83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6000"/>
              <a:buFont typeface="Arial"/>
              <a:buNone/>
            </a:pPr>
            <a:r>
              <a:rPr lang="en-US" b="1"/>
              <a:t>Inactive Arrowmen</a:t>
            </a:r>
            <a:endParaRPr/>
          </a:p>
        </p:txBody>
      </p:sp>
      <p:sp>
        <p:nvSpPr>
          <p:cNvPr id="113" name="Google Shape;113;g5be30f654635dbf_32"/>
          <p:cNvSpPr txBox="1">
            <a:spLocks noGrp="1"/>
          </p:cNvSpPr>
          <p:nvPr>
            <p:ph type="body" idx="1"/>
          </p:nvPr>
        </p:nvSpPr>
        <p:spPr>
          <a:xfrm>
            <a:off x="168274" y="1214438"/>
            <a:ext cx="11753700" cy="4834200"/>
          </a:xfrm>
          <a:prstGeom prst="rect">
            <a:avLst/>
          </a:prstGeom>
          <a:noFill/>
          <a:ln>
            <a:noFill/>
          </a:ln>
        </p:spPr>
        <p:txBody>
          <a:bodyPr spcFirstLastPara="1" wrap="square" lIns="91425" tIns="45700" rIns="91425" bIns="45700" anchor="t" anchorCtr="0">
            <a:noAutofit/>
          </a:bodyPr>
          <a:lstStyle/>
          <a:p>
            <a:pPr marL="457200" lvl="0" indent="-412750" algn="just" rtl="0">
              <a:lnSpc>
                <a:spcPct val="115000"/>
              </a:lnSpc>
              <a:spcBef>
                <a:spcPts val="0"/>
              </a:spcBef>
              <a:spcAft>
                <a:spcPts val="0"/>
              </a:spcAft>
              <a:buSzPts val="2900"/>
              <a:buFont typeface="Calibri"/>
              <a:buChar char="●"/>
            </a:pPr>
            <a:r>
              <a:rPr lang="en-US" sz="2900">
                <a:latin typeface="Calibri"/>
                <a:ea typeface="Calibri"/>
                <a:cs typeface="Calibri"/>
                <a:sym typeface="Calibri"/>
              </a:rPr>
              <a:t>This is the largest group of our members in our organization. </a:t>
            </a:r>
            <a:endParaRPr sz="2900">
              <a:latin typeface="Calibri"/>
              <a:ea typeface="Calibri"/>
              <a:cs typeface="Calibri"/>
              <a:sym typeface="Calibri"/>
            </a:endParaRPr>
          </a:p>
          <a:p>
            <a:pPr marL="457200" lvl="0" indent="-412750" algn="just" rtl="0">
              <a:lnSpc>
                <a:spcPct val="115000"/>
              </a:lnSpc>
              <a:spcBef>
                <a:spcPts val="0"/>
              </a:spcBef>
              <a:spcAft>
                <a:spcPts val="0"/>
              </a:spcAft>
              <a:buSzPts val="2900"/>
              <a:buFont typeface="Calibri"/>
              <a:buChar char="●"/>
            </a:pPr>
            <a:r>
              <a:rPr lang="en-US" sz="2900">
                <a:latin typeface="Calibri"/>
                <a:ea typeface="Calibri"/>
                <a:cs typeface="Calibri"/>
                <a:sym typeface="Calibri"/>
              </a:rPr>
              <a:t>This group may or may not pay their dues and may not attend many events if any. </a:t>
            </a:r>
            <a:endParaRPr sz="2900">
              <a:latin typeface="Calibri"/>
              <a:ea typeface="Calibri"/>
              <a:cs typeface="Calibri"/>
              <a:sym typeface="Calibri"/>
            </a:endParaRPr>
          </a:p>
          <a:p>
            <a:pPr marL="457200" lvl="0" indent="-412750" algn="just" rtl="0">
              <a:lnSpc>
                <a:spcPct val="115000"/>
              </a:lnSpc>
              <a:spcBef>
                <a:spcPts val="0"/>
              </a:spcBef>
              <a:spcAft>
                <a:spcPts val="0"/>
              </a:spcAft>
              <a:buSzPts val="2900"/>
              <a:buFont typeface="Calibri"/>
              <a:buChar char="●"/>
            </a:pPr>
            <a:r>
              <a:rPr lang="en-US" sz="2900">
                <a:latin typeface="Calibri"/>
                <a:ea typeface="Calibri"/>
                <a:cs typeface="Calibri"/>
                <a:sym typeface="Calibri"/>
              </a:rPr>
              <a:t>This is also the most difficult group to engage with. </a:t>
            </a:r>
            <a:endParaRPr sz="2900">
              <a:latin typeface="Calibri"/>
              <a:ea typeface="Calibri"/>
              <a:cs typeface="Calibri"/>
              <a:sym typeface="Calibri"/>
            </a:endParaRPr>
          </a:p>
          <a:p>
            <a:pPr marL="457200" lvl="0" indent="-412750" algn="just" rtl="0">
              <a:lnSpc>
                <a:spcPct val="115000"/>
              </a:lnSpc>
              <a:spcBef>
                <a:spcPts val="0"/>
              </a:spcBef>
              <a:spcAft>
                <a:spcPts val="0"/>
              </a:spcAft>
              <a:buSzPts val="2900"/>
              <a:buFont typeface="Calibri"/>
              <a:buChar char="●"/>
            </a:pPr>
            <a:r>
              <a:rPr lang="en-US" sz="2900">
                <a:latin typeface="Calibri"/>
                <a:ea typeface="Calibri"/>
                <a:cs typeface="Calibri"/>
                <a:sym typeface="Calibri"/>
              </a:rPr>
              <a:t>While engagement is difficult, some targeted communications and efforts are needed to keep them involved in the lodge. </a:t>
            </a:r>
            <a:endParaRPr sz="2900">
              <a:latin typeface="Calibri"/>
              <a:ea typeface="Calibri"/>
              <a:cs typeface="Calibri"/>
              <a:sym typeface="Calibri"/>
            </a:endParaRPr>
          </a:p>
          <a:p>
            <a:pPr marL="457200" lvl="0" indent="-412750" algn="just" rtl="0">
              <a:lnSpc>
                <a:spcPct val="115000"/>
              </a:lnSpc>
              <a:spcBef>
                <a:spcPts val="0"/>
              </a:spcBef>
              <a:spcAft>
                <a:spcPts val="0"/>
              </a:spcAft>
              <a:buSzPts val="2900"/>
              <a:buFont typeface="Calibri"/>
              <a:buChar char="●"/>
            </a:pPr>
            <a:r>
              <a:rPr lang="en-US" sz="2900">
                <a:latin typeface="Calibri"/>
                <a:ea typeface="Calibri"/>
                <a:cs typeface="Calibri"/>
                <a:sym typeface="Calibri"/>
              </a:rPr>
              <a:t>What are some ways we can re-engage with these Arrowmen?</a:t>
            </a:r>
            <a:endParaRPr sz="290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627</Words>
  <Application>Microsoft Macintosh PowerPoint</Application>
  <PresentationFormat>Widescreen</PresentationFormat>
  <Paragraphs>46</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Effective Retention</vt:lpstr>
      <vt:lpstr>Learning Objectives</vt:lpstr>
      <vt:lpstr>Introduction</vt:lpstr>
      <vt:lpstr>Membership Retention</vt:lpstr>
      <vt:lpstr>Knowing Your Audience</vt:lpstr>
      <vt:lpstr>Pontential Arrowmen</vt:lpstr>
      <vt:lpstr>New Arrowmen</vt:lpstr>
      <vt:lpstr>Current Arrowmen</vt:lpstr>
      <vt:lpstr>Inactive Arrowmen</vt:lpstr>
      <vt:lpstr>PowerPoint Presentation</vt:lpstr>
      <vt:lpstr>Retention Strategies</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Bias, Lailah</dc:creator>
  <cp:lastModifiedBy>Rutter, Troy A [LAS]</cp:lastModifiedBy>
  <cp:revision>1</cp:revision>
  <dcterms:created xsi:type="dcterms:W3CDTF">2025-09-14T07:49:54Z</dcterms:created>
  <dcterms:modified xsi:type="dcterms:W3CDTF">2025-12-30T18:43:57Z</dcterms:modified>
</cp:coreProperties>
</file>