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7vENsodo9S+G5eWxoe6EVw1Q4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1301E1-47D0-4A3B-8F7E-F2A64A01D6A4}">
  <a:tblStyle styleId="{0D1301E1-47D0-4A3B-8F7E-F2A64A01D6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64f86964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3864f86964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64f8696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3864f8696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3" descr="A person and person looking at each oth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492" y="-37673"/>
            <a:ext cx="12352150" cy="6939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0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/>
          <p:nvPr/>
        </p:nvSpPr>
        <p:spPr>
          <a:xfrm>
            <a:off x="838200" y="3200717"/>
            <a:ext cx="10515600" cy="76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4800"/>
              <a:buFont typeface="Arial"/>
              <a:buNone/>
            </a:pPr>
            <a:endParaRPr sz="4800" b="0" i="1" u="none" strike="noStrike" cap="none">
              <a:solidFill>
                <a:srgbClr val="C3C3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38200" y="3225804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5151" cy="686157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>
            <a:spLocks noGrp="1"/>
          </p:cNvSpPr>
          <p:nvPr>
            <p:ph type="media" idx="2"/>
          </p:nvPr>
        </p:nvSpPr>
        <p:spPr>
          <a:xfrm>
            <a:off x="168275" y="1255713"/>
            <a:ext cx="1185545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57"/>
            <a:ext cx="12295295" cy="69233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">
  <p:cSld name="Regula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 descr="A white and purple background with a purple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0"/>
            <a:ext cx="12232193" cy="68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opic">
  <p:cSld name="New Topic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1" descr="A grey and blue logo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 descr="A white and orange background with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59" y="-1"/>
            <a:ext cx="12287459" cy="691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115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5065116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Text">
  <p:cSld name="Picture &amp;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6" descr="A white background with green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9" y="-1"/>
            <a:ext cx="12204039" cy="687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>
            <a:spLocks noGrp="1"/>
          </p:cNvSpPr>
          <p:nvPr>
            <p:ph type="pic" idx="2"/>
          </p:nvPr>
        </p:nvSpPr>
        <p:spPr>
          <a:xfrm>
            <a:off x="6840637" y="1214651"/>
            <a:ext cx="5168801" cy="29525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638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6"/>
          <p:cNvSpPr txBox="1"/>
          <p:nvPr/>
        </p:nvSpPr>
        <p:spPr>
          <a:xfrm>
            <a:off x="-196770" y="50465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3"/>
          </p:nvPr>
        </p:nvSpPr>
        <p:spPr>
          <a:xfrm>
            <a:off x="6840538" y="4337050"/>
            <a:ext cx="51689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8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203" cy="687652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8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1610810" y="1101958"/>
            <a:ext cx="8970380" cy="335666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/>
          <p:nvPr/>
        </p:nvSpPr>
        <p:spPr>
          <a:xfrm>
            <a:off x="1610810" y="1437624"/>
            <a:ext cx="8970380" cy="34955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1724628" y="1562100"/>
            <a:ext cx="8657622" cy="26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1724628" y="4383960"/>
            <a:ext cx="8657622" cy="39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C3C3"/>
              </a:buClr>
              <a:buSzPts val="2800"/>
              <a:buFont typeface="Arial"/>
              <a:buNone/>
              <a:defRPr sz="2800" b="1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out">
  <p:cSld name="Break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2" descr="A logo with text on it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31" y="-23752"/>
            <a:ext cx="12439619" cy="700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3" descr="A logo for a semina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50" y="-100117"/>
            <a:ext cx="12541250" cy="706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- Statistic">
  <p:cSld name="Big Text - Statisti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7" descr="A white background with a grey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9" y="-1"/>
            <a:ext cx="12227169" cy="68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413" cy="3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1933575" y="3680910"/>
            <a:ext cx="8634413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Zdyu2lE-d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0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Embracing Change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Learning Outcomes:</a:t>
            </a:r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Be able to lead transformational change that aligns with the OA’s 2025-2027 Business Plan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Identify and address barriers to change within lodges.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Apply practical skills and strategies to initiate and sustain change.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Develop the ability to inspire, engage, and empower Scouting members to embrace and support transformational change.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Understanding the Need for Change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2025-2027 Business Plan</a:t>
            </a: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115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Pillar A: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“Position the Order of the Arrow as the retention driver for all older youth in Scouting America”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Pillar C: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“Create a member journey that attracts and retains as many young people within Scouting and the Order as possible.”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6012678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Pillar B: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“Support our lodges with useful tools to serve and retain older youth in Scouting.”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Pillar D: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“Ensure a firm foundation is in place to achieve the Order's vision beyond the current business plan”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Barriers to Change</a:t>
            </a:r>
            <a:endParaRPr/>
          </a:p>
        </p:txBody>
      </p:sp>
      <p:pic>
        <p:nvPicPr>
          <p:cNvPr id="89" name="Google Shape;89;p4" descr="This timer counts down silently until it reaches 0:00, then a police siren sounds to alert you that time is up." title="6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325" y="1327275"/>
            <a:ext cx="5362800" cy="3016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4"/>
          <p:cNvGraphicFramePr/>
          <p:nvPr/>
        </p:nvGraphicFramePr>
        <p:xfrm>
          <a:off x="167650" y="252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{0D1301E1-47D0-4A3B-8F7E-F2A64A01D6A4}</a:tableStyleId>
              </a:tblPr>
              <a:tblGrid>
                <a:gridCol w="310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Why Change Fails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What Helps Change Succeed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167750" y="1214450"/>
            <a:ext cx="62196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Within your groups for the next 6 minutes, create your own barriers to change poster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64f86964d_0_10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Leading Lodge Level Change:</a:t>
            </a:r>
            <a:endParaRPr/>
          </a:p>
        </p:txBody>
      </p:sp>
      <p:sp>
        <p:nvSpPr>
          <p:cNvPr id="97" name="Google Shape;97;g3864f86964d_0_10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With in your group, choose one pillar on the 2025-2027 business plan to answer the following questions: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What does this pillar mean to your lodge?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What is one example of a change that is necessary to fulfill this pillar of the business plan?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What obstacles might your lodge face in making these changes?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1673250" y="2238300"/>
            <a:ext cx="88440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/>
              <a:t>“A change I would like to see in my lodge is _________________ because ________________. It will support the _____ pillar. In the next 30 days, I will _____________ in order to create the change I would like to see in my lodge”</a:t>
            </a:r>
            <a:endParaRPr sz="390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5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Commitment to Change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64f86964d_0_30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Learning Outcomes:</a:t>
            </a:r>
            <a:endParaRPr/>
          </a:p>
        </p:txBody>
      </p:sp>
      <p:sp>
        <p:nvSpPr>
          <p:cNvPr id="109" name="Google Shape;109;g3864f86964d_0_30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Be able to lead transformational change that aligns with the OA’s 2025-2027 Business Plan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Identify and address barriers to change within lodges.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Apply practical skills and strategies to initiate and sustain change.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Develop the ability to inspire, engage, and empower Scouting members to embrace and support transformational change.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Macintosh PowerPoint</Application>
  <PresentationFormat>Widescreen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Embracing Change</vt:lpstr>
      <vt:lpstr>Learning Outcomes:</vt:lpstr>
      <vt:lpstr>Understanding the Need for Change</vt:lpstr>
      <vt:lpstr>2025-2027 Business Plan</vt:lpstr>
      <vt:lpstr>Barriers to Change</vt:lpstr>
      <vt:lpstr>Leading Lodge Level Change:</vt:lpstr>
      <vt:lpstr>Personal Commitment to Change</vt:lpstr>
      <vt:lpstr>Learning Outcomes: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Bias, Lailah</dc:creator>
  <cp:lastModifiedBy>Rutter, Troy A [LAS]</cp:lastModifiedBy>
  <cp:revision>1</cp:revision>
  <dcterms:created xsi:type="dcterms:W3CDTF">2025-09-14T07:49:54Z</dcterms:created>
  <dcterms:modified xsi:type="dcterms:W3CDTF">2025-12-30T18:39:17Z</dcterms:modified>
</cp:coreProperties>
</file>