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SMlNIuqOQgswTOxcA0+MtpCdu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0d2e635251ec4f5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70d2e635251ec4f5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85674221be4a46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485674221be4a465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d2e635251ec4f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70d2e635251ec4f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0d2e635251ec4f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70d2e635251ec4f5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0d2e635251ec4f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70d2e635251ec4f5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13" descr="A person and person looking at each oth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492" y="-37673"/>
            <a:ext cx="12352150" cy="6939207"/>
          </a:xfrm>
          <a:prstGeom prst="rect">
            <a:avLst/>
          </a:prstGeom>
          <a:noFill/>
          <a:ln>
            <a:noFill/>
          </a:ln>
        </p:spPr>
      </p:pic>
      <p:sp>
        <p:nvSpPr>
          <p:cNvPr id="8" name="Google Shape;8;p13"/>
          <p:cNvSpPr txBox="1">
            <a:spLocks noGrp="1"/>
          </p:cNvSpPr>
          <p:nvPr>
            <p:ph type="title"/>
          </p:nvPr>
        </p:nvSpPr>
        <p:spPr>
          <a:xfrm>
            <a:off x="838200" y="2103437"/>
            <a:ext cx="10515600" cy="10664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C3C3C3"/>
              </a:buClr>
              <a:buSzPts val="7200"/>
              <a:buFont typeface="Arial"/>
              <a:buNone/>
              <a:defRPr sz="7200" b="0" i="0" u="none" strike="noStrike" cap="none">
                <a:solidFill>
                  <a:srgbClr val="C3C3C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3"/>
          <p:cNvSpPr txBox="1"/>
          <p:nvPr/>
        </p:nvSpPr>
        <p:spPr>
          <a:xfrm>
            <a:off x="838200" y="3200717"/>
            <a:ext cx="10515600" cy="7616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3C3C3"/>
              </a:buClr>
              <a:buSzPts val="4800"/>
              <a:buFont typeface="Arial"/>
              <a:buNone/>
            </a:pPr>
            <a:endParaRPr sz="4800" b="0" i="1" u="none" strike="noStrike" cap="none">
              <a:solidFill>
                <a:srgbClr val="C3C3C3"/>
              </a:solidFill>
              <a:latin typeface="Arial"/>
              <a:ea typeface="Arial"/>
              <a:cs typeface="Arial"/>
              <a:sym typeface="Arial"/>
            </a:endParaRPr>
          </a:p>
        </p:txBody>
      </p:sp>
      <p:sp>
        <p:nvSpPr>
          <p:cNvPr id="10" name="Google Shape;10;p13"/>
          <p:cNvSpPr txBox="1">
            <a:spLocks noGrp="1"/>
          </p:cNvSpPr>
          <p:nvPr>
            <p:ph type="body" idx="1"/>
          </p:nvPr>
        </p:nvSpPr>
        <p:spPr>
          <a:xfrm>
            <a:off x="838200" y="3225804"/>
            <a:ext cx="10515600" cy="533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BFBFBF"/>
              </a:buClr>
              <a:buSzPts val="4000"/>
              <a:buFont typeface="Arial"/>
              <a:buNone/>
              <a:defRPr sz="4000" b="0" i="0" u="none" strike="noStrike" cap="none">
                <a:solidFill>
                  <a:srgbClr val="BFBFBF"/>
                </a:solidFill>
                <a:latin typeface="Arial"/>
                <a:ea typeface="Arial"/>
                <a:cs typeface="Arial"/>
                <a:sym typeface="Arial"/>
              </a:defRPr>
            </a:lvl1pPr>
            <a:lvl2pPr marL="914400" marR="0" lvl="1" indent="-228600" algn="l" rtl="0">
              <a:lnSpc>
                <a:spcPct val="90000"/>
              </a:lnSpc>
              <a:spcBef>
                <a:spcPts val="500"/>
              </a:spcBef>
              <a:spcAft>
                <a:spcPts val="0"/>
              </a:spcAft>
              <a:buClr>
                <a:srgbClr val="BFBFBF"/>
              </a:buClr>
              <a:buSzPts val="2400"/>
              <a:buFont typeface="Arial"/>
              <a:buNone/>
              <a:defRPr sz="2400" b="0" i="0" u="none" strike="noStrike" cap="none">
                <a:solidFill>
                  <a:srgbClr val="BFBFBF"/>
                </a:solidFill>
                <a:latin typeface="Arial"/>
                <a:ea typeface="Arial"/>
                <a:cs typeface="Arial"/>
                <a:sym typeface="Arial"/>
              </a:defRPr>
            </a:lvl2pPr>
            <a:lvl3pPr marL="1371600" marR="0" lvl="2" indent="-355600" algn="l" rtl="0">
              <a:lnSpc>
                <a:spcPct val="90000"/>
              </a:lnSpc>
              <a:spcBef>
                <a:spcPts val="500"/>
              </a:spcBef>
              <a:spcAft>
                <a:spcPts val="0"/>
              </a:spcAft>
              <a:buClr>
                <a:srgbClr val="BFBFBF"/>
              </a:buClr>
              <a:buSzPts val="2000"/>
              <a:buFont typeface="Arial"/>
              <a:buChar char="•"/>
              <a:defRPr sz="2000" b="0" i="0" u="none" strike="noStrike" cap="none">
                <a:solidFill>
                  <a:srgbClr val="BFBFBF"/>
                </a:solidFill>
                <a:latin typeface="Arial"/>
                <a:ea typeface="Arial"/>
                <a:cs typeface="Arial"/>
                <a:sym typeface="Arial"/>
              </a:defRPr>
            </a:lvl3pPr>
            <a:lvl4pPr marL="1828800" marR="0" lvl="3" indent="-342900" algn="l" rtl="0">
              <a:lnSpc>
                <a:spcPct val="90000"/>
              </a:lnSpc>
              <a:spcBef>
                <a:spcPts val="500"/>
              </a:spcBef>
              <a:spcAft>
                <a:spcPts val="0"/>
              </a:spcAft>
              <a:buClr>
                <a:srgbClr val="BFBFBF"/>
              </a:buClr>
              <a:buSzPts val="1800"/>
              <a:buFont typeface="Arial"/>
              <a:buChar char="•"/>
              <a:defRPr sz="1800" b="0" i="0" u="none" strike="noStrike" cap="none">
                <a:solidFill>
                  <a:srgbClr val="BFBFBF"/>
                </a:solidFill>
                <a:latin typeface="Arial"/>
                <a:ea typeface="Arial"/>
                <a:cs typeface="Arial"/>
                <a:sym typeface="Arial"/>
              </a:defRPr>
            </a:lvl4pPr>
            <a:lvl5pPr marL="2286000" marR="0" lvl="4" indent="-342900" algn="l" rtl="0">
              <a:lnSpc>
                <a:spcPct val="90000"/>
              </a:lnSpc>
              <a:spcBef>
                <a:spcPts val="500"/>
              </a:spcBef>
              <a:spcAft>
                <a:spcPts val="0"/>
              </a:spcAft>
              <a:buClr>
                <a:srgbClr val="BFBFBF"/>
              </a:buClr>
              <a:buSzPts val="1800"/>
              <a:buFont typeface="Arial"/>
              <a:buChar char="•"/>
              <a:defRPr sz="1800" b="0" i="0" u="none" strike="noStrike" cap="none">
                <a:solidFill>
                  <a:srgbClr val="BFBFB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eakout">
  <p:cSld name="Breakout">
    <p:spTree>
      <p:nvGrpSpPr>
        <p:cNvPr id="1" name="Shape 57"/>
        <p:cNvGrpSpPr/>
        <p:nvPr/>
      </p:nvGrpSpPr>
      <p:grpSpPr>
        <a:xfrm>
          <a:off x="0" y="0"/>
          <a:ext cx="0" cy="0"/>
          <a:chOff x="0" y="0"/>
          <a:chExt cx="0" cy="0"/>
        </a:xfrm>
      </p:grpSpPr>
      <p:pic>
        <p:nvPicPr>
          <p:cNvPr id="58" name="Google Shape;58;p22" descr="A logo with text on it&#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831" y="-23752"/>
            <a:ext cx="12439619" cy="70045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59"/>
        <p:cNvGrpSpPr/>
        <p:nvPr/>
      </p:nvGrpSpPr>
      <p:grpSpPr>
        <a:xfrm>
          <a:off x="0" y="0"/>
          <a:ext cx="0" cy="0"/>
          <a:chOff x="0" y="0"/>
          <a:chExt cx="0" cy="0"/>
        </a:xfrm>
      </p:grpSpPr>
      <p:pic>
        <p:nvPicPr>
          <p:cNvPr id="60" name="Google Shape;60;p23" descr="A logo for a semina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71450" y="-100117"/>
            <a:ext cx="12541250" cy="70618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gular">
  <p:cSld name="Regular">
    <p:spTree>
      <p:nvGrpSpPr>
        <p:cNvPr id="1" name="Shape 11"/>
        <p:cNvGrpSpPr/>
        <p:nvPr/>
      </p:nvGrpSpPr>
      <p:grpSpPr>
        <a:xfrm>
          <a:off x="0" y="0"/>
          <a:ext cx="0" cy="0"/>
          <a:chOff x="0" y="0"/>
          <a:chExt cx="0" cy="0"/>
        </a:xfrm>
      </p:grpSpPr>
      <p:pic>
        <p:nvPicPr>
          <p:cNvPr id="12" name="Google Shape;12;p14" descr="A white and purple background with a purple bord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193" y="0"/>
            <a:ext cx="12232193" cy="6887782"/>
          </a:xfrm>
          <a:prstGeom prst="rect">
            <a:avLst/>
          </a:prstGeom>
          <a:noFill/>
          <a:ln>
            <a:noFill/>
          </a:ln>
        </p:spPr>
      </p:pic>
      <p:sp>
        <p:nvSpPr>
          <p:cNvPr id="13" name="Google Shape;13;p14"/>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4"/>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4"/>
          <p:cNvSpPr txBox="1">
            <a:spLocks noGrp="1"/>
          </p:cNvSpPr>
          <p:nvPr>
            <p:ph type="body" idx="1"/>
          </p:nvPr>
        </p:nvSpPr>
        <p:spPr>
          <a:xfrm>
            <a:off x="168274" y="1214438"/>
            <a:ext cx="11753649" cy="483421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14"/>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a:solidFill>
                  <a:srgbClr val="C3C3C3"/>
                </a:solidFill>
                <a:latin typeface="Arial"/>
                <a:ea typeface="Arial"/>
                <a:cs typeface="Arial"/>
                <a:sym typeface="Arial"/>
              </a:rPr>
              <a:t>SECTION LEADERSHIP SEMINAR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7"/>
        <p:cNvGrpSpPr/>
        <p:nvPr/>
      </p:nvGrpSpPr>
      <p:grpSpPr>
        <a:xfrm>
          <a:off x="0" y="0"/>
          <a:ext cx="0" cy="0"/>
          <a:chOff x="0" y="0"/>
          <a:chExt cx="0" cy="0"/>
        </a:xfrm>
      </p:grpSpPr>
      <p:pic>
        <p:nvPicPr>
          <p:cNvPr id="18" name="Google Shape;18;p15" descr="A white and orange background with triangles&#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459" y="-1"/>
            <a:ext cx="12287459" cy="6918901"/>
          </a:xfrm>
          <a:prstGeom prst="rect">
            <a:avLst/>
          </a:prstGeom>
          <a:noFill/>
          <a:ln>
            <a:noFill/>
          </a:ln>
        </p:spPr>
      </p:pic>
      <p:sp>
        <p:nvSpPr>
          <p:cNvPr id="19" name="Google Shape;19;p15"/>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5"/>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15"/>
          <p:cNvSpPr txBox="1">
            <a:spLocks noGrp="1"/>
          </p:cNvSpPr>
          <p:nvPr>
            <p:ph type="body" idx="1"/>
          </p:nvPr>
        </p:nvSpPr>
        <p:spPr>
          <a:xfrm>
            <a:off x="168274" y="1214438"/>
            <a:ext cx="5065115" cy="47219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15"/>
          <p:cNvSpPr txBox="1">
            <a:spLocks noGrp="1"/>
          </p:cNvSpPr>
          <p:nvPr>
            <p:ph type="body" idx="2"/>
          </p:nvPr>
        </p:nvSpPr>
        <p:spPr>
          <a:xfrm>
            <a:off x="5666178" y="1214438"/>
            <a:ext cx="5065116" cy="47219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15"/>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amp; Text">
  <p:cSld name="Picture &amp; Text">
    <p:spTree>
      <p:nvGrpSpPr>
        <p:cNvPr id="1" name="Shape 24"/>
        <p:cNvGrpSpPr/>
        <p:nvPr/>
      </p:nvGrpSpPr>
      <p:grpSpPr>
        <a:xfrm>
          <a:off x="0" y="0"/>
          <a:ext cx="0" cy="0"/>
          <a:chOff x="0" y="0"/>
          <a:chExt cx="0" cy="0"/>
        </a:xfrm>
      </p:grpSpPr>
      <p:pic>
        <p:nvPicPr>
          <p:cNvPr id="25" name="Google Shape;25;p16" descr="A white background with green triangles&#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039" y="-1"/>
            <a:ext cx="12204039" cy="6871929"/>
          </a:xfrm>
          <a:prstGeom prst="rect">
            <a:avLst/>
          </a:prstGeom>
          <a:noFill/>
          <a:ln>
            <a:noFill/>
          </a:ln>
        </p:spPr>
      </p:pic>
      <p:sp>
        <p:nvSpPr>
          <p:cNvPr id="26" name="Google Shape;26;p16"/>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6"/>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16"/>
          <p:cNvSpPr>
            <a:spLocks noGrp="1"/>
          </p:cNvSpPr>
          <p:nvPr>
            <p:ph type="pic" idx="2"/>
          </p:nvPr>
        </p:nvSpPr>
        <p:spPr>
          <a:xfrm>
            <a:off x="6840637" y="1214651"/>
            <a:ext cx="5168801" cy="2952537"/>
          </a:xfrm>
          <a:prstGeom prst="rect">
            <a:avLst/>
          </a:prstGeom>
          <a:noFill/>
          <a:ln>
            <a:noFill/>
          </a:ln>
        </p:spPr>
        <p:txBody>
          <a:bodyPr/>
          <a:lstStyle/>
          <a:p>
            <a:endParaRPr lang="en-US"/>
          </a:p>
        </p:txBody>
      </p:sp>
      <p:sp>
        <p:nvSpPr>
          <p:cNvPr id="29" name="Google Shape;29;p16"/>
          <p:cNvSpPr txBox="1">
            <a:spLocks noGrp="1"/>
          </p:cNvSpPr>
          <p:nvPr>
            <p:ph type="body" idx="1"/>
          </p:nvPr>
        </p:nvSpPr>
        <p:spPr>
          <a:xfrm>
            <a:off x="168275" y="1214438"/>
            <a:ext cx="6370638" cy="48342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16"/>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
        <p:nvSpPr>
          <p:cNvPr id="31" name="Google Shape;31;p16"/>
          <p:cNvSpPr txBox="1"/>
          <p:nvPr/>
        </p:nvSpPr>
        <p:spPr>
          <a:xfrm>
            <a:off x="-196770" y="504656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16"/>
          <p:cNvSpPr txBox="1">
            <a:spLocks noGrp="1"/>
          </p:cNvSpPr>
          <p:nvPr>
            <p:ph type="body" idx="3"/>
          </p:nvPr>
        </p:nvSpPr>
        <p:spPr>
          <a:xfrm>
            <a:off x="6840538" y="4337050"/>
            <a:ext cx="5168900" cy="261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ext - Statistic">
  <p:cSld name="Big Text - Statistic">
    <p:spTree>
      <p:nvGrpSpPr>
        <p:cNvPr id="1" name="Shape 33"/>
        <p:cNvGrpSpPr/>
        <p:nvPr/>
      </p:nvGrpSpPr>
      <p:grpSpPr>
        <a:xfrm>
          <a:off x="0" y="0"/>
          <a:ext cx="0" cy="0"/>
          <a:chOff x="0" y="0"/>
          <a:chExt cx="0" cy="0"/>
        </a:xfrm>
      </p:grpSpPr>
      <p:pic>
        <p:nvPicPr>
          <p:cNvPr id="34" name="Google Shape;34;p17" descr="A white background with a grey bord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169" y="-1"/>
            <a:ext cx="12227169" cy="6884953"/>
          </a:xfrm>
          <a:prstGeom prst="rect">
            <a:avLst/>
          </a:prstGeom>
          <a:noFill/>
          <a:ln>
            <a:noFill/>
          </a:ln>
        </p:spPr>
      </p:pic>
      <p:sp>
        <p:nvSpPr>
          <p:cNvPr id="35" name="Google Shape;35;p17"/>
          <p:cNvSpPr txBox="1">
            <a:spLocks noGrp="1"/>
          </p:cNvSpPr>
          <p:nvPr>
            <p:ph type="body" idx="1"/>
          </p:nvPr>
        </p:nvSpPr>
        <p:spPr>
          <a:xfrm>
            <a:off x="1933575" y="1423707"/>
            <a:ext cx="8634413" cy="304412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C00000"/>
              </a:buClr>
              <a:buSzPts val="9600"/>
              <a:buFont typeface="Arial"/>
              <a:buNone/>
              <a:defRPr sz="9600" b="1" i="0" u="none" strike="noStrike" cap="none">
                <a:solidFill>
                  <a:srgbClr val="C0000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17"/>
          <p:cNvSpPr txBox="1">
            <a:spLocks noGrp="1"/>
          </p:cNvSpPr>
          <p:nvPr>
            <p:ph type="body" idx="2"/>
          </p:nvPr>
        </p:nvSpPr>
        <p:spPr>
          <a:xfrm>
            <a:off x="1933575" y="3680910"/>
            <a:ext cx="8634413" cy="10191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17"/>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8"/>
        <p:cNvGrpSpPr/>
        <p:nvPr/>
      </p:nvGrpSpPr>
      <p:grpSpPr>
        <a:xfrm>
          <a:off x="0" y="0"/>
          <a:ext cx="0" cy="0"/>
          <a:chOff x="0" y="0"/>
          <a:chExt cx="0" cy="0"/>
        </a:xfrm>
      </p:grpSpPr>
      <p:pic>
        <p:nvPicPr>
          <p:cNvPr id="39" name="Google Shape;39;p18"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2203" cy="6876526"/>
          </a:xfrm>
          <a:prstGeom prst="rect">
            <a:avLst/>
          </a:prstGeom>
          <a:noFill/>
          <a:ln>
            <a:noFill/>
          </a:ln>
        </p:spPr>
      </p:pic>
      <p:sp>
        <p:nvSpPr>
          <p:cNvPr id="40" name="Google Shape;40;p18"/>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
        <p:nvSpPr>
          <p:cNvPr id="41" name="Google Shape;41;p18"/>
          <p:cNvSpPr/>
          <p:nvPr/>
        </p:nvSpPr>
        <p:spPr>
          <a:xfrm>
            <a:off x="1610810" y="1101958"/>
            <a:ext cx="8970380" cy="335666"/>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8"/>
          <p:cNvSpPr/>
          <p:nvPr/>
        </p:nvSpPr>
        <p:spPr>
          <a:xfrm>
            <a:off x="1610810" y="1437624"/>
            <a:ext cx="8970380" cy="34955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18"/>
          <p:cNvSpPr txBox="1">
            <a:spLocks noGrp="1"/>
          </p:cNvSpPr>
          <p:nvPr>
            <p:ph type="body" idx="1"/>
          </p:nvPr>
        </p:nvSpPr>
        <p:spPr>
          <a:xfrm>
            <a:off x="1724628" y="1562100"/>
            <a:ext cx="8657622" cy="2697384"/>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18"/>
          <p:cNvSpPr txBox="1">
            <a:spLocks noGrp="1"/>
          </p:cNvSpPr>
          <p:nvPr>
            <p:ph type="body" idx="2"/>
          </p:nvPr>
        </p:nvSpPr>
        <p:spPr>
          <a:xfrm>
            <a:off x="1724628" y="4383960"/>
            <a:ext cx="8657622" cy="393732"/>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C3C3C3"/>
              </a:buClr>
              <a:buSzPts val="2800"/>
              <a:buFont typeface="Arial"/>
              <a:buNone/>
              <a:defRPr sz="2800" b="1" i="1" u="none" strike="noStrike" cap="none">
                <a:solidFill>
                  <a:srgbClr val="C3C3C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5"/>
        <p:cNvGrpSpPr/>
        <p:nvPr/>
      </p:nvGrpSpPr>
      <p:grpSpPr>
        <a:xfrm>
          <a:off x="0" y="0"/>
          <a:ext cx="0" cy="0"/>
          <a:chOff x="0" y="0"/>
          <a:chExt cx="0" cy="0"/>
        </a:xfrm>
      </p:grpSpPr>
      <p:pic>
        <p:nvPicPr>
          <p:cNvPr id="46" name="Google Shape;46;p19"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5151" cy="6861576"/>
          </a:xfrm>
          <a:prstGeom prst="rect">
            <a:avLst/>
          </a:prstGeom>
          <a:noFill/>
          <a:ln>
            <a:noFill/>
          </a:ln>
        </p:spPr>
      </p:pic>
      <p:sp>
        <p:nvSpPr>
          <p:cNvPr id="47" name="Google Shape;47;p19"/>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
        <p:nvSpPr>
          <p:cNvPr id="48" name="Google Shape;48;p19"/>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9"/>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19"/>
          <p:cNvSpPr>
            <a:spLocks noGrp="1"/>
          </p:cNvSpPr>
          <p:nvPr>
            <p:ph type="media" idx="2"/>
          </p:nvPr>
        </p:nvSpPr>
        <p:spPr>
          <a:xfrm>
            <a:off x="168275" y="1255713"/>
            <a:ext cx="11855450" cy="46974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pic>
        <p:nvPicPr>
          <p:cNvPr id="52" name="Google Shape;52;p20"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32657"/>
            <a:ext cx="12295295" cy="6923314"/>
          </a:xfrm>
          <a:prstGeom prst="rect">
            <a:avLst/>
          </a:prstGeom>
          <a:noFill/>
          <a:ln>
            <a:noFill/>
          </a:ln>
        </p:spPr>
      </p:pic>
      <p:sp>
        <p:nvSpPr>
          <p:cNvPr id="53" name="Google Shape;53;p20"/>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C3C3C3"/>
                </a:solidFill>
                <a:latin typeface="Arial"/>
                <a:ea typeface="Arial"/>
                <a:cs typeface="Arial"/>
                <a:sym typeface="Arial"/>
              </a:rPr>
              <a:t>SECTION LEADERSHIP SEMINAR</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Topic">
  <p:cSld name="New Topic">
    <p:spTree>
      <p:nvGrpSpPr>
        <p:cNvPr id="1" name="Shape 54"/>
        <p:cNvGrpSpPr/>
        <p:nvPr/>
      </p:nvGrpSpPr>
      <p:grpSpPr>
        <a:xfrm>
          <a:off x="0" y="0"/>
          <a:ext cx="0" cy="0"/>
          <a:chOff x="0" y="0"/>
          <a:chExt cx="0" cy="0"/>
        </a:xfrm>
      </p:grpSpPr>
      <p:pic>
        <p:nvPicPr>
          <p:cNvPr id="55" name="Google Shape;55;p21" descr="A grey and blue logo&#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50" y="0"/>
            <a:ext cx="12185650" cy="6861574"/>
          </a:xfrm>
          <a:prstGeom prst="rect">
            <a:avLst/>
          </a:prstGeom>
          <a:noFill/>
          <a:ln>
            <a:noFill/>
          </a:ln>
        </p:spPr>
      </p:pic>
      <p:sp>
        <p:nvSpPr>
          <p:cNvPr id="56" name="Google Shape;56;p21"/>
          <p:cNvSpPr txBox="1">
            <a:spLocks noGrp="1"/>
          </p:cNvSpPr>
          <p:nvPr>
            <p:ph type="title"/>
          </p:nvPr>
        </p:nvSpPr>
        <p:spPr>
          <a:xfrm>
            <a:off x="4632960" y="2894002"/>
            <a:ext cx="7315200" cy="106999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C3C3C3"/>
              </a:buClr>
              <a:buSzPts val="7200"/>
              <a:buFont typeface="Arial"/>
              <a:buNone/>
              <a:defRPr sz="7200" b="0" i="0" u="none" strike="noStrike" cap="none">
                <a:solidFill>
                  <a:srgbClr val="C3C3C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title"/>
          </p:nvPr>
        </p:nvSpPr>
        <p:spPr>
          <a:xfrm>
            <a:off x="838200" y="1688297"/>
            <a:ext cx="10515600" cy="106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3C3C3"/>
              </a:buClr>
              <a:buSzPts val="7200"/>
              <a:buFont typeface="Arial"/>
              <a:buNone/>
            </a:pPr>
            <a:r>
              <a:rPr lang="en-US"/>
              <a:t>Making the Most of the Program of Emphasis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70d2e635251ec4f5_37"/>
          <p:cNvSpPr txBox="1">
            <a:spLocks noGrp="1"/>
          </p:cNvSpPr>
          <p:nvPr>
            <p:ph type="title"/>
          </p:nvPr>
        </p:nvSpPr>
        <p:spPr>
          <a:xfrm>
            <a:off x="167565" y="251040"/>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4200" b="1"/>
              <a:t>Summary</a:t>
            </a:r>
            <a:endParaRPr sz="4200"/>
          </a:p>
        </p:txBody>
      </p:sp>
      <p:sp>
        <p:nvSpPr>
          <p:cNvPr id="127" name="Google Shape;127;g70d2e635251ec4f5_37"/>
          <p:cNvSpPr txBox="1"/>
          <p:nvPr/>
        </p:nvSpPr>
        <p:spPr>
          <a:xfrm>
            <a:off x="798786" y="1460700"/>
            <a:ext cx="10579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8" name="Google Shape;128;g70d2e635251ec4f5_37"/>
          <p:cNvSpPr txBox="1"/>
          <p:nvPr/>
        </p:nvSpPr>
        <p:spPr>
          <a:xfrm>
            <a:off x="167587" y="1460692"/>
            <a:ext cx="12192000" cy="2060700"/>
          </a:xfrm>
          <a:prstGeom prst="rect">
            <a:avLst/>
          </a:prstGeom>
          <a:noFill/>
          <a:ln>
            <a:noFill/>
          </a:ln>
        </p:spPr>
        <p:txBody>
          <a:bodyPr spcFirstLastPara="1" wrap="square" lIns="91425" tIns="91425" rIns="91425" bIns="91425" anchor="t" anchorCtr="0">
            <a:spAutoFit/>
          </a:bodyPr>
          <a:lstStyle/>
          <a:p>
            <a:pPr marL="457200" lvl="0" indent="-400050" algn="l" rtl="0">
              <a:lnSpc>
                <a:spcPct val="150000"/>
              </a:lnSpc>
              <a:spcBef>
                <a:spcPts val="0"/>
              </a:spcBef>
              <a:spcAft>
                <a:spcPts val="0"/>
              </a:spcAft>
              <a:buSzPts val="2700"/>
              <a:buChar char="-"/>
            </a:pPr>
            <a:r>
              <a:rPr lang="en-US" sz="2700"/>
              <a:t>Many different ways to prepare for the annual Program of Emphasis.</a:t>
            </a:r>
            <a:endParaRPr sz="2700"/>
          </a:p>
          <a:p>
            <a:pPr marL="457200" lvl="0" indent="-400050" algn="l" rtl="0">
              <a:lnSpc>
                <a:spcPct val="150000"/>
              </a:lnSpc>
              <a:spcBef>
                <a:spcPts val="0"/>
              </a:spcBef>
              <a:spcAft>
                <a:spcPts val="0"/>
              </a:spcAft>
              <a:buSzPts val="2700"/>
              <a:buChar char="-"/>
            </a:pPr>
            <a:r>
              <a:rPr lang="en-US" sz="2700"/>
              <a:t>It’s important to prepare in advance to ensure excitement and opportunity.</a:t>
            </a:r>
            <a:endParaRPr sz="2700"/>
          </a:p>
          <a:p>
            <a:pPr marL="457200" lvl="0" indent="-400050" algn="l" rtl="0">
              <a:lnSpc>
                <a:spcPct val="150000"/>
              </a:lnSpc>
              <a:spcBef>
                <a:spcPts val="0"/>
              </a:spcBef>
              <a:spcAft>
                <a:spcPts val="0"/>
              </a:spcAft>
              <a:buSzPts val="2700"/>
              <a:buChar char="-"/>
            </a:pPr>
            <a:r>
              <a:rPr lang="en-US" sz="2700"/>
              <a:t>It’s up to </a:t>
            </a:r>
            <a:r>
              <a:rPr lang="en-US" sz="2700" b="1"/>
              <a:t>YOU </a:t>
            </a:r>
            <a:r>
              <a:rPr lang="en-US" sz="2700"/>
              <a:t>to make the experience and event to remember!</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4632960" y="2894002"/>
            <a:ext cx="7315200" cy="10699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3C3C3"/>
              </a:buClr>
              <a:buSzPts val="7200"/>
              <a:buFont typeface="Arial"/>
              <a:buNone/>
            </a:pPr>
            <a:r>
              <a:rPr lang="en-US"/>
              <a:t>Thank You!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Learning Objectives</a:t>
            </a:r>
            <a:endParaRPr/>
          </a:p>
        </p:txBody>
      </p:sp>
      <p:sp>
        <p:nvSpPr>
          <p:cNvPr id="71" name="Google Shape;71;p2"/>
          <p:cNvSpPr txBox="1">
            <a:spLocks noGrp="1"/>
          </p:cNvSpPr>
          <p:nvPr>
            <p:ph type="body" idx="1"/>
          </p:nvPr>
        </p:nvSpPr>
        <p:spPr>
          <a:xfrm>
            <a:off x="168274" y="1214438"/>
            <a:ext cx="11753649" cy="4834215"/>
          </a:xfrm>
          <a:prstGeom prst="rect">
            <a:avLst/>
          </a:prstGeom>
          <a:noFill/>
          <a:ln>
            <a:noFill/>
          </a:ln>
        </p:spPr>
        <p:txBody>
          <a:bodyPr spcFirstLastPara="1" wrap="square" lIns="91425" tIns="45700" rIns="91425" bIns="45700" anchor="t" anchorCtr="0">
            <a:noAutofit/>
          </a:bodyPr>
          <a:lstStyle/>
          <a:p>
            <a:pPr marL="457200" lvl="0" indent="-438150" algn="just" rtl="0">
              <a:lnSpc>
                <a:spcPct val="150000"/>
              </a:lnSpc>
              <a:spcBef>
                <a:spcPts val="0"/>
              </a:spcBef>
              <a:spcAft>
                <a:spcPts val="0"/>
              </a:spcAft>
              <a:buSzPts val="3300"/>
              <a:buFont typeface="Calibri"/>
              <a:buChar char="-"/>
            </a:pPr>
            <a:r>
              <a:rPr lang="en-US" sz="3300" i="1">
                <a:latin typeface="Calibri"/>
                <a:ea typeface="Calibri"/>
                <a:cs typeface="Calibri"/>
                <a:sym typeface="Calibri"/>
              </a:rPr>
              <a:t>Understand what the National Program of Emphasis is.</a:t>
            </a:r>
            <a:endParaRPr sz="3300" i="1">
              <a:latin typeface="Calibri"/>
              <a:ea typeface="Calibri"/>
              <a:cs typeface="Calibri"/>
              <a:sym typeface="Calibri"/>
            </a:endParaRPr>
          </a:p>
          <a:p>
            <a:pPr marL="457200" lvl="0" indent="-438150" algn="just" rtl="0">
              <a:lnSpc>
                <a:spcPct val="150000"/>
              </a:lnSpc>
              <a:spcBef>
                <a:spcPts val="0"/>
              </a:spcBef>
              <a:spcAft>
                <a:spcPts val="0"/>
              </a:spcAft>
              <a:buSzPts val="3300"/>
              <a:buFont typeface="Calibri"/>
              <a:buChar char="-"/>
            </a:pPr>
            <a:r>
              <a:rPr lang="en-US" sz="3300" i="1">
                <a:latin typeface="Calibri"/>
                <a:ea typeface="Calibri"/>
                <a:cs typeface="Calibri"/>
                <a:sym typeface="Calibri"/>
              </a:rPr>
              <a:t>Understand the lodge and section’s role in the Program of Emphasis</a:t>
            </a:r>
            <a:endParaRPr sz="3300" i="1">
              <a:latin typeface="Calibri"/>
              <a:ea typeface="Calibri"/>
              <a:cs typeface="Calibri"/>
              <a:sym typeface="Calibri"/>
            </a:endParaRPr>
          </a:p>
          <a:p>
            <a:pPr marL="457200" lvl="0" indent="-438150" algn="just" rtl="0">
              <a:lnSpc>
                <a:spcPct val="150000"/>
              </a:lnSpc>
              <a:spcBef>
                <a:spcPts val="0"/>
              </a:spcBef>
              <a:spcAft>
                <a:spcPts val="0"/>
              </a:spcAft>
              <a:buSzPts val="3300"/>
              <a:buFont typeface="Calibri"/>
              <a:buChar char="-"/>
            </a:pPr>
            <a:r>
              <a:rPr lang="en-US" sz="3300" i="1">
                <a:latin typeface="Calibri"/>
                <a:ea typeface="Calibri"/>
                <a:cs typeface="Calibri"/>
                <a:sym typeface="Calibri"/>
              </a:rPr>
              <a:t>Learn how to prepare your lodge to show pride at the event</a:t>
            </a:r>
            <a:endParaRPr sz="3300" i="1">
              <a:latin typeface="Calibri"/>
              <a:ea typeface="Calibri"/>
              <a:cs typeface="Calibri"/>
              <a:sym typeface="Calibri"/>
            </a:endParaRPr>
          </a:p>
          <a:p>
            <a:pPr marL="1371600" lvl="0" indent="0" algn="just" rtl="0">
              <a:lnSpc>
                <a:spcPct val="150000"/>
              </a:lnSpc>
              <a:spcBef>
                <a:spcPts val="0"/>
              </a:spcBef>
              <a:spcAft>
                <a:spcPts val="0"/>
              </a:spcAft>
              <a:buClr>
                <a:schemeClr val="dk1"/>
              </a:buClr>
              <a:buSzPts val="1100"/>
              <a:buFont typeface="Arial"/>
              <a:buNone/>
            </a:pPr>
            <a:endParaRPr sz="3300" i="1">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4900" b="1"/>
              <a:t>What is the Program of Emphasis?</a:t>
            </a:r>
            <a:endParaRPr sz="4900"/>
          </a:p>
        </p:txBody>
      </p:sp>
      <p:sp>
        <p:nvSpPr>
          <p:cNvPr id="77" name="Google Shape;77;p3"/>
          <p:cNvSpPr txBox="1">
            <a:spLocks noGrp="1"/>
          </p:cNvSpPr>
          <p:nvPr>
            <p:ph type="body" idx="1"/>
          </p:nvPr>
        </p:nvSpPr>
        <p:spPr>
          <a:xfrm>
            <a:off x="727925" y="1409075"/>
            <a:ext cx="9389400" cy="4722000"/>
          </a:xfrm>
          <a:prstGeom prst="rect">
            <a:avLst/>
          </a:prstGeom>
          <a:noFill/>
          <a:ln>
            <a:noFill/>
          </a:ln>
        </p:spPr>
        <p:txBody>
          <a:bodyPr spcFirstLastPara="1" wrap="square" lIns="91425" tIns="45700" rIns="91425" bIns="45700" anchor="t" anchorCtr="0">
            <a:noAutofit/>
          </a:bodyPr>
          <a:lstStyle/>
          <a:p>
            <a:pPr marL="0" lvl="0" indent="457200" algn="just" rtl="0">
              <a:lnSpc>
                <a:spcPct val="115000"/>
              </a:lnSpc>
              <a:spcBef>
                <a:spcPts val="0"/>
              </a:spcBef>
              <a:spcAft>
                <a:spcPts val="0"/>
              </a:spcAft>
              <a:buClr>
                <a:schemeClr val="dk1"/>
              </a:buClr>
              <a:buSzPts val="1100"/>
              <a:buFont typeface="Arial"/>
              <a:buNone/>
            </a:pPr>
            <a:r>
              <a:rPr lang="en-US" sz="2600" i="1">
                <a:latin typeface="Calibri"/>
                <a:ea typeface="Calibri"/>
                <a:cs typeface="Calibri"/>
                <a:sym typeface="Calibri"/>
              </a:rPr>
              <a:t>The National  Program of Emphasis is the national annual event that is led by the national officers and planned by their peer section chiefs. The event may be a NOAC, Operation Arrow, NCOC or any other event. They are advised by selected capable adults. </a:t>
            </a:r>
            <a:endParaRPr sz="2600" i="1">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pic>
        <p:nvPicPr>
          <p:cNvPr id="78" name="Google Shape;78;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7650" y="3990575"/>
            <a:ext cx="5578757" cy="1743822"/>
          </a:xfrm>
          <a:prstGeom prst="rect">
            <a:avLst/>
          </a:prstGeom>
          <a:noFill/>
          <a:ln>
            <a:noFill/>
          </a:ln>
        </p:spPr>
      </p:pic>
      <p:pic>
        <p:nvPicPr>
          <p:cNvPr id="79" name="Google Shape;79;p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26749" y="3573912"/>
            <a:ext cx="2233106" cy="257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5800" b="1"/>
              <a:t>The Program of Emphasis (cont.)</a:t>
            </a:r>
            <a:endParaRPr sz="5800"/>
          </a:p>
        </p:txBody>
      </p:sp>
      <p:sp>
        <p:nvSpPr>
          <p:cNvPr id="85" name="Google Shape;85;p4"/>
          <p:cNvSpPr txBox="1"/>
          <p:nvPr/>
        </p:nvSpPr>
        <p:spPr>
          <a:xfrm>
            <a:off x="798786" y="1460700"/>
            <a:ext cx="10579200" cy="39366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0"/>
              </a:spcBef>
              <a:spcAft>
                <a:spcPts val="0"/>
              </a:spcAft>
              <a:buClr>
                <a:schemeClr val="dk1"/>
              </a:buClr>
              <a:buSzPts val="1100"/>
              <a:buFont typeface="Arial"/>
              <a:buNone/>
            </a:pPr>
            <a:r>
              <a:rPr lang="en-US" sz="2500" i="1">
                <a:solidFill>
                  <a:schemeClr val="dk1"/>
                </a:solidFill>
                <a:latin typeface="Calibri"/>
                <a:ea typeface="Calibri"/>
                <a:cs typeface="Calibri"/>
                <a:sym typeface="Calibri"/>
              </a:rPr>
              <a:t>The Program of Emphasis isn’t the same every year, it alternates from year to year. The Program of Emphasis is any one of the following:</a:t>
            </a:r>
            <a:endParaRPr sz="2500" i="1">
              <a:solidFill>
                <a:schemeClr val="dk1"/>
              </a:solidFill>
              <a:latin typeface="Calibri"/>
              <a:ea typeface="Calibri"/>
              <a:cs typeface="Calibri"/>
              <a:sym typeface="Calibri"/>
            </a:endParaRPr>
          </a:p>
          <a:p>
            <a:pPr marL="0" lvl="0" indent="457200" algn="just" rtl="0">
              <a:lnSpc>
                <a:spcPct val="115000"/>
              </a:lnSpc>
              <a:spcBef>
                <a:spcPts val="0"/>
              </a:spcBef>
              <a:spcAft>
                <a:spcPts val="0"/>
              </a:spcAft>
              <a:buClr>
                <a:schemeClr val="dk1"/>
              </a:buClr>
              <a:buSzPts val="1100"/>
              <a:buFont typeface="Arial"/>
              <a:buNone/>
            </a:pPr>
            <a:endParaRPr sz="2500" i="1">
              <a:solidFill>
                <a:schemeClr val="dk1"/>
              </a:solidFill>
              <a:latin typeface="Calibri"/>
              <a:ea typeface="Calibri"/>
              <a:cs typeface="Calibri"/>
              <a:sym typeface="Calibri"/>
            </a:endParaRPr>
          </a:p>
          <a:p>
            <a:pPr marL="914400" lvl="0" indent="-387350" algn="just" rtl="0">
              <a:lnSpc>
                <a:spcPct val="115000"/>
              </a:lnSpc>
              <a:spcBef>
                <a:spcPts val="0"/>
              </a:spcBef>
              <a:spcAft>
                <a:spcPts val="0"/>
              </a:spcAft>
              <a:buClr>
                <a:schemeClr val="dk1"/>
              </a:buClr>
              <a:buSzPts val="2500"/>
              <a:buFont typeface="Calibri"/>
              <a:buChar char="-"/>
            </a:pPr>
            <a:r>
              <a:rPr lang="en-US" sz="2500" i="1">
                <a:solidFill>
                  <a:schemeClr val="dk1"/>
                </a:solidFill>
                <a:latin typeface="Calibri"/>
                <a:ea typeface="Calibri"/>
                <a:cs typeface="Calibri"/>
                <a:sym typeface="Calibri"/>
              </a:rPr>
              <a:t>National Conference (NOAC)</a:t>
            </a:r>
            <a:endParaRPr sz="2500" i="1">
              <a:solidFill>
                <a:schemeClr val="dk1"/>
              </a:solidFill>
              <a:latin typeface="Calibri"/>
              <a:ea typeface="Calibri"/>
              <a:cs typeface="Calibri"/>
              <a:sym typeface="Calibri"/>
            </a:endParaRPr>
          </a:p>
          <a:p>
            <a:pPr marL="914400" lvl="0" indent="-387350" algn="just" rtl="0">
              <a:lnSpc>
                <a:spcPct val="115000"/>
              </a:lnSpc>
              <a:spcBef>
                <a:spcPts val="0"/>
              </a:spcBef>
              <a:spcAft>
                <a:spcPts val="0"/>
              </a:spcAft>
              <a:buClr>
                <a:schemeClr val="dk1"/>
              </a:buClr>
              <a:buSzPts val="2500"/>
              <a:buFont typeface="Calibri"/>
              <a:buChar char="-"/>
            </a:pPr>
            <a:r>
              <a:rPr lang="en-US" sz="2500" i="1">
                <a:solidFill>
                  <a:schemeClr val="dk1"/>
                </a:solidFill>
                <a:latin typeface="Calibri"/>
                <a:ea typeface="Calibri"/>
                <a:cs typeface="Calibri"/>
                <a:sym typeface="Calibri"/>
              </a:rPr>
              <a:t>National Council of Chiefs (NCOC) - Invite Only</a:t>
            </a:r>
            <a:endParaRPr sz="2500" i="1">
              <a:solidFill>
                <a:schemeClr val="dk1"/>
              </a:solidFill>
              <a:latin typeface="Calibri"/>
              <a:ea typeface="Calibri"/>
              <a:cs typeface="Calibri"/>
              <a:sym typeface="Calibri"/>
            </a:endParaRPr>
          </a:p>
          <a:p>
            <a:pPr marL="914400" lvl="0" indent="-387350" algn="just" rtl="0">
              <a:lnSpc>
                <a:spcPct val="115000"/>
              </a:lnSpc>
              <a:spcBef>
                <a:spcPts val="0"/>
              </a:spcBef>
              <a:spcAft>
                <a:spcPts val="0"/>
              </a:spcAft>
              <a:buClr>
                <a:schemeClr val="dk1"/>
              </a:buClr>
              <a:buSzPts val="2500"/>
              <a:buFont typeface="Calibri"/>
              <a:buChar char="-"/>
            </a:pPr>
            <a:r>
              <a:rPr lang="en-US" sz="2500" i="1">
                <a:solidFill>
                  <a:schemeClr val="dk1"/>
                </a:solidFill>
                <a:latin typeface="Calibri"/>
                <a:ea typeface="Calibri"/>
                <a:cs typeface="Calibri"/>
                <a:sym typeface="Calibri"/>
              </a:rPr>
              <a:t>Operation Arrow at National Jamboree</a:t>
            </a:r>
            <a:endParaRPr sz="2500" i="1">
              <a:solidFill>
                <a:schemeClr val="dk1"/>
              </a:solidFill>
              <a:latin typeface="Calibri"/>
              <a:ea typeface="Calibri"/>
              <a:cs typeface="Calibri"/>
              <a:sym typeface="Calibri"/>
            </a:endParaRPr>
          </a:p>
          <a:p>
            <a:pPr marL="914400" lvl="0" indent="-387350" algn="just" rtl="0">
              <a:lnSpc>
                <a:spcPct val="115000"/>
              </a:lnSpc>
              <a:spcBef>
                <a:spcPts val="0"/>
              </a:spcBef>
              <a:spcAft>
                <a:spcPts val="0"/>
              </a:spcAft>
              <a:buClr>
                <a:schemeClr val="dk1"/>
              </a:buClr>
              <a:buSzPts val="2500"/>
              <a:buFont typeface="Calibri"/>
              <a:buChar char="-"/>
            </a:pPr>
            <a:r>
              <a:rPr lang="en-US" sz="2500" i="1">
                <a:solidFill>
                  <a:schemeClr val="dk1"/>
                </a:solidFill>
                <a:latin typeface="Calibri"/>
                <a:ea typeface="Calibri"/>
                <a:cs typeface="Calibri"/>
                <a:sym typeface="Calibri"/>
              </a:rPr>
              <a:t>National Service Project</a:t>
            </a:r>
            <a:endParaRPr sz="2500" i="1">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25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485674221be4a465_5"/>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5800" b="1"/>
              <a:t>What is Your Role?</a:t>
            </a:r>
            <a:endParaRPr sz="5800"/>
          </a:p>
        </p:txBody>
      </p:sp>
      <p:sp>
        <p:nvSpPr>
          <p:cNvPr id="91" name="Google Shape;91;g485674221be4a465_5"/>
          <p:cNvSpPr txBox="1"/>
          <p:nvPr/>
        </p:nvSpPr>
        <p:spPr>
          <a:xfrm>
            <a:off x="798786" y="1460700"/>
            <a:ext cx="10579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g485674221be4a465_5"/>
          <p:cNvSpPr txBox="1"/>
          <p:nvPr/>
        </p:nvSpPr>
        <p:spPr>
          <a:xfrm>
            <a:off x="798775" y="1460700"/>
            <a:ext cx="10579200" cy="3359400"/>
          </a:xfrm>
          <a:prstGeom prst="rect">
            <a:avLst/>
          </a:prstGeom>
          <a:noFill/>
          <a:ln>
            <a:noFill/>
          </a:ln>
        </p:spPr>
        <p:txBody>
          <a:bodyPr spcFirstLastPara="1" wrap="square" lIns="91425" tIns="91425" rIns="91425" bIns="91425" anchor="t" anchorCtr="0">
            <a:spAutoFit/>
          </a:bodyPr>
          <a:lstStyle/>
          <a:p>
            <a:pPr marL="457200" lvl="0" indent="-419100" algn="just"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While the event is run by the national organization, lodges and sections should plan and organize their own activities.</a:t>
            </a:r>
            <a:endParaRPr sz="3000">
              <a:solidFill>
                <a:schemeClr val="dk1"/>
              </a:solidFill>
              <a:latin typeface="Calibri"/>
              <a:ea typeface="Calibri"/>
              <a:cs typeface="Calibri"/>
              <a:sym typeface="Calibri"/>
            </a:endParaRPr>
          </a:p>
          <a:p>
            <a:pPr marL="457200" lvl="0" indent="-419100" algn="just"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 Lodge Spirit helps encourage their members to want to attend nationally offered programs! </a:t>
            </a:r>
            <a:endParaRPr sz="3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3000">
                <a:solidFill>
                  <a:schemeClr val="dk1"/>
                </a:solidFill>
                <a:latin typeface="Calibri"/>
                <a:ea typeface="Calibri"/>
                <a:cs typeface="Calibri"/>
                <a:sym typeface="Calibri"/>
              </a:rPr>
              <a:t>How does your lodge show pride at the program of emphasis? </a:t>
            </a: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body" idx="1"/>
          </p:nvPr>
        </p:nvSpPr>
        <p:spPr>
          <a:xfrm>
            <a:off x="1778850" y="1314459"/>
            <a:ext cx="8634300" cy="3044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9600"/>
              <a:buNone/>
            </a:pPr>
            <a:r>
              <a:rPr lang="en-US"/>
              <a:t>Programs of Emphasis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70d2e635251ec4f5_0"/>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4000" b="1"/>
              <a:t>National Order of the Arrow Conference (NOAC) </a:t>
            </a:r>
            <a:endParaRPr sz="4000"/>
          </a:p>
        </p:txBody>
      </p:sp>
      <p:sp>
        <p:nvSpPr>
          <p:cNvPr id="103" name="Google Shape;103;g70d2e635251ec4f5_0"/>
          <p:cNvSpPr txBox="1"/>
          <p:nvPr/>
        </p:nvSpPr>
        <p:spPr>
          <a:xfrm>
            <a:off x="798786" y="1460700"/>
            <a:ext cx="10579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4" name="Google Shape;104;g70d2e635251ec4f5_0"/>
          <p:cNvSpPr txBox="1"/>
          <p:nvPr/>
        </p:nvSpPr>
        <p:spPr>
          <a:xfrm>
            <a:off x="798775" y="2760743"/>
            <a:ext cx="10579200" cy="3215100"/>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0"/>
              </a:spcBef>
              <a:spcAft>
                <a:spcPts val="0"/>
              </a:spcAft>
              <a:buNone/>
            </a:pPr>
            <a:r>
              <a:rPr lang="en-US" sz="2800">
                <a:solidFill>
                  <a:schemeClr val="dk1"/>
                </a:solidFill>
                <a:latin typeface="Calibri"/>
                <a:ea typeface="Calibri"/>
                <a:cs typeface="Calibri"/>
                <a:sym typeface="Calibri"/>
              </a:rPr>
              <a:t>Key Points for Lodges include:</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Fundraising Opportunities</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How to Show Lodge Spirit</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Contingent Management and Communication</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Conference Pre-Trip</a:t>
            </a:r>
            <a:endParaRPr sz="28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000">
              <a:solidFill>
                <a:schemeClr val="dk1"/>
              </a:solidFill>
              <a:latin typeface="Calibri"/>
              <a:ea typeface="Calibri"/>
              <a:cs typeface="Calibri"/>
              <a:sym typeface="Calibri"/>
            </a:endParaRPr>
          </a:p>
        </p:txBody>
      </p:sp>
      <p:sp>
        <p:nvSpPr>
          <p:cNvPr id="105" name="Google Shape;105;g70d2e635251ec4f5_0"/>
          <p:cNvSpPr txBox="1"/>
          <p:nvPr/>
        </p:nvSpPr>
        <p:spPr>
          <a:xfrm>
            <a:off x="1421575" y="1206078"/>
            <a:ext cx="93336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i="1"/>
              <a:t>The National Order of the Arrow Conference (NOAC) is the flagship national Order of the Arrow event. It is held every two years at a major university campus and is attended by as many as 8,000 Arrowmen from all 50 states. It is second only to the National Scout Jamboree in size and scope.</a:t>
            </a:r>
            <a:endParaRPr sz="19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0d2e635251ec4f5_9"/>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5800" b="1"/>
              <a:t>Operation Arrow</a:t>
            </a:r>
            <a:endParaRPr sz="5800"/>
          </a:p>
        </p:txBody>
      </p:sp>
      <p:sp>
        <p:nvSpPr>
          <p:cNvPr id="111" name="Google Shape;111;g70d2e635251ec4f5_9"/>
          <p:cNvSpPr txBox="1"/>
          <p:nvPr/>
        </p:nvSpPr>
        <p:spPr>
          <a:xfrm>
            <a:off x="798786" y="1460700"/>
            <a:ext cx="10579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g70d2e635251ec4f5_9"/>
          <p:cNvSpPr txBox="1"/>
          <p:nvPr/>
        </p:nvSpPr>
        <p:spPr>
          <a:xfrm>
            <a:off x="798775" y="1460700"/>
            <a:ext cx="10579200" cy="713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3000" i="1">
                <a:solidFill>
                  <a:schemeClr val="dk1"/>
                </a:solidFill>
                <a:latin typeface="Calibri"/>
                <a:ea typeface="Calibri"/>
                <a:cs typeface="Calibri"/>
                <a:sym typeface="Calibri"/>
              </a:rPr>
              <a:t>Operation Arrow is the OA’s presence at the National Jamboree. </a:t>
            </a:r>
            <a:endParaRPr sz="3000" b="1" i="1">
              <a:solidFill>
                <a:schemeClr val="dk1"/>
              </a:solidFill>
              <a:latin typeface="Calibri"/>
              <a:ea typeface="Calibri"/>
              <a:cs typeface="Calibri"/>
              <a:sym typeface="Calibri"/>
            </a:endParaRPr>
          </a:p>
        </p:txBody>
      </p:sp>
      <p:sp>
        <p:nvSpPr>
          <p:cNvPr id="113" name="Google Shape;113;g70d2e635251ec4f5_9"/>
          <p:cNvSpPr txBox="1"/>
          <p:nvPr/>
        </p:nvSpPr>
        <p:spPr>
          <a:xfrm>
            <a:off x="798784" y="2644473"/>
            <a:ext cx="12192000" cy="319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Opportunities for lodges to get involved include: </a:t>
            </a:r>
            <a:endParaRPr sz="2800"/>
          </a:p>
          <a:p>
            <a:pPr marL="0" lvl="0" indent="0" algn="l" rtl="0">
              <a:spcBef>
                <a:spcPts val="0"/>
              </a:spcBef>
              <a:spcAft>
                <a:spcPts val="0"/>
              </a:spcAft>
              <a:buNone/>
            </a:pPr>
            <a:endParaRPr sz="2800"/>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Fundraising</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How to Show Lodge Spirit</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Lodge Scholarship Opportunities</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70d2e635251ec4f5_15"/>
          <p:cNvSpPr txBox="1">
            <a:spLocks noGrp="1"/>
          </p:cNvSpPr>
          <p:nvPr>
            <p:ph type="title"/>
          </p:nvPr>
        </p:nvSpPr>
        <p:spPr>
          <a:xfrm>
            <a:off x="167565" y="251040"/>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sz="3100" b="1"/>
              <a:t>National Council of Chiefs (NCOC) or National Service Project</a:t>
            </a:r>
            <a:endParaRPr sz="3100"/>
          </a:p>
        </p:txBody>
      </p:sp>
      <p:sp>
        <p:nvSpPr>
          <p:cNvPr id="119" name="Google Shape;119;g70d2e635251ec4f5_15"/>
          <p:cNvSpPr txBox="1"/>
          <p:nvPr/>
        </p:nvSpPr>
        <p:spPr>
          <a:xfrm>
            <a:off x="798786" y="1460700"/>
            <a:ext cx="10579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0" name="Google Shape;120;g70d2e635251ec4f5_15"/>
          <p:cNvSpPr txBox="1"/>
          <p:nvPr/>
        </p:nvSpPr>
        <p:spPr>
          <a:xfrm>
            <a:off x="798775" y="1460700"/>
            <a:ext cx="10579200" cy="1608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000" i="1">
                <a:solidFill>
                  <a:schemeClr val="dk1"/>
                </a:solidFill>
                <a:latin typeface="Calibri"/>
                <a:ea typeface="Calibri"/>
                <a:cs typeface="Calibri"/>
                <a:sym typeface="Calibri"/>
              </a:rPr>
              <a:t>The National Council of Chiefs (NCOC) is a gathering of lodge and section leaders from across the nation aimed at providing an opportunity for the OA’s youth leaders to provide input on the direction of the OA, make connections with Arrowmen they would not ordinarily have the opportunity to meet, and participate in a quality training program aimed at supporting their leadership role.</a:t>
            </a:r>
            <a:endParaRPr sz="2000" b="1" i="1">
              <a:solidFill>
                <a:schemeClr val="dk1"/>
              </a:solidFill>
              <a:latin typeface="Calibri"/>
              <a:ea typeface="Calibri"/>
              <a:cs typeface="Calibri"/>
              <a:sym typeface="Calibri"/>
            </a:endParaRPr>
          </a:p>
        </p:txBody>
      </p:sp>
      <p:sp>
        <p:nvSpPr>
          <p:cNvPr id="121" name="Google Shape;121;g70d2e635251ec4f5_15"/>
          <p:cNvSpPr txBox="1"/>
          <p:nvPr/>
        </p:nvSpPr>
        <p:spPr>
          <a:xfrm>
            <a:off x="798787" y="3539377"/>
            <a:ext cx="12192000" cy="186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Opportunities for lodges to get involved can include:</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US" sz="2200"/>
              <a:t>Keeping lodge members up to date on national updates</a:t>
            </a:r>
            <a:endParaRPr sz="2200"/>
          </a:p>
          <a:p>
            <a:pPr marL="457200" lvl="0" indent="-368300" algn="l" rtl="0">
              <a:spcBef>
                <a:spcPts val="0"/>
              </a:spcBef>
              <a:spcAft>
                <a:spcPts val="0"/>
              </a:spcAft>
              <a:buSzPts val="2200"/>
              <a:buChar char="-"/>
            </a:pPr>
            <a:r>
              <a:rPr lang="en-US" sz="2200"/>
              <a:t>Fundraising Opportunities</a:t>
            </a:r>
            <a:endParaRPr sz="2200"/>
          </a:p>
          <a:p>
            <a:pPr marL="457200" lvl="0" indent="-368300" algn="l" rtl="0">
              <a:spcBef>
                <a:spcPts val="0"/>
              </a:spcBef>
              <a:spcAft>
                <a:spcPts val="0"/>
              </a:spcAft>
              <a:buSzPts val="2200"/>
              <a:buChar char="-"/>
            </a:pPr>
            <a:r>
              <a:rPr lang="en-US" sz="2200"/>
              <a:t>Lodge Spirit</a:t>
            </a:r>
            <a:endParaRPr sz="2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Words>
  <Application>Microsoft Macintosh PowerPoint</Application>
  <PresentationFormat>Widescreen</PresentationFormat>
  <Paragraphs>46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Making the Most of the Program of Emphasis </vt:lpstr>
      <vt:lpstr>Learning Objectives</vt:lpstr>
      <vt:lpstr>What is the Program of Emphasis?</vt:lpstr>
      <vt:lpstr>The Program of Emphasis (cont.)</vt:lpstr>
      <vt:lpstr>What is Your Role?</vt:lpstr>
      <vt:lpstr>PowerPoint Presentation</vt:lpstr>
      <vt:lpstr>National Order of the Arrow Conference (NOAC) </vt:lpstr>
      <vt:lpstr>Operation Arrow</vt:lpstr>
      <vt:lpstr>National Council of Chiefs (NCOC) or National Service Project</vt:lpstr>
      <vt:lpstr>Summary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Bias, Lailah</dc:creator>
  <cp:lastModifiedBy>Rutter, Troy A [LAS]</cp:lastModifiedBy>
  <cp:revision>3</cp:revision>
  <dcterms:created xsi:type="dcterms:W3CDTF">2025-09-14T07:49:54Z</dcterms:created>
  <dcterms:modified xsi:type="dcterms:W3CDTF">2026-01-16T23:17:19Z</dcterms:modified>
</cp:coreProperties>
</file>