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awYrgzA1hCmrgOFPwVCvjbfAI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a95a928e6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a95a928e6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a95a928e63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a95a928e63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a95a928e6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a95a928e63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a95a928e63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a95a928e63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a95a928e63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a95a928e63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a95a928e63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a95a928e63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a95a928e63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a95a928e63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a95a928e63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3a95a928e63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a95a928e6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3a95a928e6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a95a928e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3a95a928e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a95a928e6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a95a928e6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a95a928e6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3a95a928e6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a95a928e63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a95a928e63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3" descr="A person and person looking at each other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492" y="-37673"/>
            <a:ext cx="12352150" cy="69392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3"/>
          <p:cNvSpPr txBox="1">
            <a:spLocks noGrp="1"/>
          </p:cNvSpPr>
          <p:nvPr>
            <p:ph type="title"/>
          </p:nvPr>
        </p:nvSpPr>
        <p:spPr>
          <a:xfrm>
            <a:off x="838200" y="2103437"/>
            <a:ext cx="10515600" cy="106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  <a:defRPr sz="7200" b="0" i="0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3"/>
          <p:cNvSpPr txBox="1"/>
          <p:nvPr/>
        </p:nvSpPr>
        <p:spPr>
          <a:xfrm>
            <a:off x="838200" y="3200717"/>
            <a:ext cx="10515600" cy="76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4800"/>
              <a:buFont typeface="Arial"/>
              <a:buNone/>
            </a:pPr>
            <a:endParaRPr sz="4800" b="0" i="1" u="none" strike="noStrike" cap="none">
              <a:solidFill>
                <a:srgbClr val="C3C3C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3"/>
          <p:cNvSpPr txBox="1">
            <a:spLocks noGrp="1"/>
          </p:cNvSpPr>
          <p:nvPr>
            <p:ph type="body" idx="1"/>
          </p:nvPr>
        </p:nvSpPr>
        <p:spPr>
          <a:xfrm>
            <a:off x="838200" y="3225804"/>
            <a:ext cx="10515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out">
  <p:cSld name="Break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2" descr="A logo with text on it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831" y="-23752"/>
            <a:ext cx="12439619" cy="7004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3" descr="A logo for a seminar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450" y="-100117"/>
            <a:ext cx="12541250" cy="7061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g3a95a928e63_0_85" descr="A person and person looking at each other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492" y="-37673"/>
            <a:ext cx="12352149" cy="693920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3a95a928e63_0_85"/>
          <p:cNvSpPr txBox="1">
            <a:spLocks noGrp="1"/>
          </p:cNvSpPr>
          <p:nvPr>
            <p:ph type="title"/>
          </p:nvPr>
        </p:nvSpPr>
        <p:spPr>
          <a:xfrm>
            <a:off x="838200" y="2103437"/>
            <a:ext cx="10515600" cy="10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  <a:defRPr sz="7200" b="0" i="0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g3a95a928e63_0_85"/>
          <p:cNvSpPr txBox="1"/>
          <p:nvPr/>
        </p:nvSpPr>
        <p:spPr>
          <a:xfrm>
            <a:off x="838200" y="3200717"/>
            <a:ext cx="105156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4800"/>
              <a:buFont typeface="Arial"/>
              <a:buNone/>
            </a:pPr>
            <a:endParaRPr sz="4800" b="0" i="1" u="none" strike="noStrike" cap="none">
              <a:solidFill>
                <a:srgbClr val="C3C3C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3a95a928e63_0_85"/>
          <p:cNvSpPr txBox="1">
            <a:spLocks noGrp="1"/>
          </p:cNvSpPr>
          <p:nvPr>
            <p:ph type="body" idx="1"/>
          </p:nvPr>
        </p:nvSpPr>
        <p:spPr>
          <a:xfrm>
            <a:off x="838200" y="3225804"/>
            <a:ext cx="10515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">
  <p:cSld name="Regula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3a95a928e63_0_90" descr="A white and purple background with a purple border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93" y="0"/>
            <a:ext cx="12232194" cy="688778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3a95a928e63_0_90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g3a95a928e63_0_90"/>
          <p:cNvSpPr/>
          <p:nvPr/>
        </p:nvSpPr>
        <p:spPr>
          <a:xfrm>
            <a:off x="167639" y="964237"/>
            <a:ext cx="11856600" cy="112200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3a95a928e63_0_90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700" cy="4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g3a95a928e63_0_90"/>
          <p:cNvSpPr txBox="1"/>
          <p:nvPr/>
        </p:nvSpPr>
        <p:spPr>
          <a:xfrm>
            <a:off x="29499" y="6134581"/>
            <a:ext cx="938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wo Colum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3a95a928e63_0_96" descr="A white and orange background with triangles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459" y="-1"/>
            <a:ext cx="12287456" cy="69188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3a95a928e63_0_96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g3a95a928e63_0_96"/>
          <p:cNvSpPr/>
          <p:nvPr/>
        </p:nvSpPr>
        <p:spPr>
          <a:xfrm>
            <a:off x="167639" y="964237"/>
            <a:ext cx="11856600" cy="112200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3a95a928e63_0_96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5065200" cy="4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g3a95a928e63_0_96"/>
          <p:cNvSpPr txBox="1">
            <a:spLocks noGrp="1"/>
          </p:cNvSpPr>
          <p:nvPr>
            <p:ph type="body" idx="2"/>
          </p:nvPr>
        </p:nvSpPr>
        <p:spPr>
          <a:xfrm>
            <a:off x="5666178" y="1214438"/>
            <a:ext cx="5065200" cy="4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g3a95a928e63_0_96"/>
          <p:cNvSpPr txBox="1"/>
          <p:nvPr/>
        </p:nvSpPr>
        <p:spPr>
          <a:xfrm>
            <a:off x="29499" y="6134581"/>
            <a:ext cx="938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&amp; Text">
  <p:cSld name="Picture &amp;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3a95a928e63_0_103" descr="A white background with green triangles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39" y="-1"/>
            <a:ext cx="12204038" cy="687192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3a95a928e63_0_103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g3a95a928e63_0_103"/>
          <p:cNvSpPr/>
          <p:nvPr/>
        </p:nvSpPr>
        <p:spPr>
          <a:xfrm>
            <a:off x="167639" y="964237"/>
            <a:ext cx="11856600" cy="112200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3a95a928e63_0_103"/>
          <p:cNvSpPr>
            <a:spLocks noGrp="1"/>
          </p:cNvSpPr>
          <p:nvPr>
            <p:ph type="pic" idx="2"/>
          </p:nvPr>
        </p:nvSpPr>
        <p:spPr>
          <a:xfrm>
            <a:off x="6840637" y="1214651"/>
            <a:ext cx="5168700" cy="29526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g3a95a928e63_0_103"/>
          <p:cNvSpPr txBox="1">
            <a:spLocks noGrp="1"/>
          </p:cNvSpPr>
          <p:nvPr>
            <p:ph type="body" idx="1"/>
          </p:nvPr>
        </p:nvSpPr>
        <p:spPr>
          <a:xfrm>
            <a:off x="168275" y="1214438"/>
            <a:ext cx="6370500" cy="4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3a95a928e63_0_103"/>
          <p:cNvSpPr txBox="1"/>
          <p:nvPr/>
        </p:nvSpPr>
        <p:spPr>
          <a:xfrm>
            <a:off x="29499" y="6134581"/>
            <a:ext cx="938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/>
          </a:p>
        </p:txBody>
      </p:sp>
      <p:sp>
        <p:nvSpPr>
          <p:cNvPr id="87" name="Google Shape;87;g3a95a928e63_0_103"/>
          <p:cNvSpPr txBox="1"/>
          <p:nvPr/>
        </p:nvSpPr>
        <p:spPr>
          <a:xfrm>
            <a:off x="-196770" y="5046562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3a95a928e63_0_103"/>
          <p:cNvSpPr txBox="1">
            <a:spLocks noGrp="1"/>
          </p:cNvSpPr>
          <p:nvPr>
            <p:ph type="body" idx="3"/>
          </p:nvPr>
        </p:nvSpPr>
        <p:spPr>
          <a:xfrm>
            <a:off x="6840538" y="4337050"/>
            <a:ext cx="51690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- Statistic">
  <p:cSld name="Big Text - Statistic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3a95a928e63_0_112" descr="A white background with a grey border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169" y="-1"/>
            <a:ext cx="12227169" cy="688495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3a95a928e63_0_112"/>
          <p:cNvSpPr txBox="1">
            <a:spLocks noGrp="1"/>
          </p:cNvSpPr>
          <p:nvPr>
            <p:ph type="body" idx="1"/>
          </p:nvPr>
        </p:nvSpPr>
        <p:spPr>
          <a:xfrm>
            <a:off x="1933575" y="1423707"/>
            <a:ext cx="8634300" cy="30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g3a95a928e63_0_112"/>
          <p:cNvSpPr txBox="1">
            <a:spLocks noGrp="1"/>
          </p:cNvSpPr>
          <p:nvPr>
            <p:ph type="body" idx="2"/>
          </p:nvPr>
        </p:nvSpPr>
        <p:spPr>
          <a:xfrm>
            <a:off x="1933575" y="3680910"/>
            <a:ext cx="86343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g3a95a928e63_0_112"/>
          <p:cNvSpPr txBox="1"/>
          <p:nvPr/>
        </p:nvSpPr>
        <p:spPr>
          <a:xfrm>
            <a:off x="29499" y="6134581"/>
            <a:ext cx="938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3a95a928e63_0_117" descr="A white surface with a black and grey background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2204" cy="687652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3a95a928e63_0_117"/>
          <p:cNvSpPr txBox="1"/>
          <p:nvPr/>
        </p:nvSpPr>
        <p:spPr>
          <a:xfrm>
            <a:off x="29499" y="6134581"/>
            <a:ext cx="938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/>
          </a:p>
        </p:txBody>
      </p:sp>
      <p:sp>
        <p:nvSpPr>
          <p:cNvPr id="97" name="Google Shape;97;g3a95a928e63_0_117"/>
          <p:cNvSpPr/>
          <p:nvPr/>
        </p:nvSpPr>
        <p:spPr>
          <a:xfrm>
            <a:off x="1610810" y="1101958"/>
            <a:ext cx="8970300" cy="335700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3a95a928e63_0_117"/>
          <p:cNvSpPr/>
          <p:nvPr/>
        </p:nvSpPr>
        <p:spPr>
          <a:xfrm>
            <a:off x="1610810" y="1437624"/>
            <a:ext cx="8970300" cy="34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3a95a928e63_0_117"/>
          <p:cNvSpPr txBox="1">
            <a:spLocks noGrp="1"/>
          </p:cNvSpPr>
          <p:nvPr>
            <p:ph type="body" idx="1"/>
          </p:nvPr>
        </p:nvSpPr>
        <p:spPr>
          <a:xfrm>
            <a:off x="1724628" y="1562100"/>
            <a:ext cx="8657700" cy="26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g3a95a928e63_0_117"/>
          <p:cNvSpPr txBox="1">
            <a:spLocks noGrp="1"/>
          </p:cNvSpPr>
          <p:nvPr>
            <p:ph type="body" idx="2"/>
          </p:nvPr>
        </p:nvSpPr>
        <p:spPr>
          <a:xfrm>
            <a:off x="1724628" y="4383960"/>
            <a:ext cx="8657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C3C3"/>
              </a:buClr>
              <a:buSzPts val="2800"/>
              <a:buFont typeface="Arial"/>
              <a:buNone/>
              <a:defRPr sz="2800" b="1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3a95a928e63_0_124" descr="A white surface with a black and grey background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5153" cy="686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3a95a928e63_0_124"/>
          <p:cNvSpPr txBox="1"/>
          <p:nvPr/>
        </p:nvSpPr>
        <p:spPr>
          <a:xfrm>
            <a:off x="29499" y="6134581"/>
            <a:ext cx="938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/>
          </a:p>
        </p:txBody>
      </p:sp>
      <p:sp>
        <p:nvSpPr>
          <p:cNvPr id="104" name="Google Shape;104;g3a95a928e63_0_124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g3a95a928e63_0_124"/>
          <p:cNvSpPr/>
          <p:nvPr/>
        </p:nvSpPr>
        <p:spPr>
          <a:xfrm>
            <a:off x="167639" y="964237"/>
            <a:ext cx="11856600" cy="112200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3a95a928e63_0_124"/>
          <p:cNvSpPr>
            <a:spLocks noGrp="1"/>
          </p:cNvSpPr>
          <p:nvPr>
            <p:ph type="media" idx="2"/>
          </p:nvPr>
        </p:nvSpPr>
        <p:spPr>
          <a:xfrm>
            <a:off x="168275" y="1255713"/>
            <a:ext cx="11855400" cy="4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3a95a928e63_0_130" descr="A white surface with a black and grey background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57"/>
            <a:ext cx="12295297" cy="692331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3a95a928e63_0_130"/>
          <p:cNvSpPr txBox="1"/>
          <p:nvPr/>
        </p:nvSpPr>
        <p:spPr>
          <a:xfrm>
            <a:off x="29499" y="6134581"/>
            <a:ext cx="938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">
  <p:cSld name="Regula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 descr="A white and purple background with a purple border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93" y="0"/>
            <a:ext cx="12232193" cy="688778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4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4"/>
          <p:cNvSpPr/>
          <p:nvPr/>
        </p:nvSpPr>
        <p:spPr>
          <a:xfrm>
            <a:off x="167639" y="964237"/>
            <a:ext cx="11856721" cy="11229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649" cy="483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opic">
  <p:cSld name="New Topic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3a95a928e63_0_133" descr="A grey and blue logo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5652" cy="686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3a95a928e63_0_133"/>
          <p:cNvSpPr txBox="1">
            <a:spLocks noGrp="1"/>
          </p:cNvSpPr>
          <p:nvPr>
            <p:ph type="title"/>
          </p:nvPr>
        </p:nvSpPr>
        <p:spPr>
          <a:xfrm>
            <a:off x="4632960" y="2894002"/>
            <a:ext cx="73152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  <a:defRPr sz="7200" b="0" i="0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out">
  <p:cSld name="Breakou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3a95a928e63_0_136" descr="A logo with text on it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831" y="-23752"/>
            <a:ext cx="12439617" cy="7004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3a95a928e63_0_138" descr="A logo for a seminar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450" y="-100117"/>
            <a:ext cx="12541251" cy="7061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wo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5" descr="A white and orange background with triangles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459" y="-1"/>
            <a:ext cx="12287459" cy="691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15"/>
          <p:cNvSpPr/>
          <p:nvPr/>
        </p:nvSpPr>
        <p:spPr>
          <a:xfrm>
            <a:off x="167639" y="964237"/>
            <a:ext cx="11856721" cy="11229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5065115" cy="472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2"/>
          </p:nvPr>
        </p:nvSpPr>
        <p:spPr>
          <a:xfrm>
            <a:off x="5666178" y="1214438"/>
            <a:ext cx="5065116" cy="472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5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&amp; Text">
  <p:cSld name="Picture &amp;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6" descr="A white background with green triangles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39" y="-1"/>
            <a:ext cx="12204039" cy="687192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6"/>
          <p:cNvSpPr/>
          <p:nvPr/>
        </p:nvSpPr>
        <p:spPr>
          <a:xfrm>
            <a:off x="167639" y="964237"/>
            <a:ext cx="11856721" cy="11229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6"/>
          <p:cNvSpPr>
            <a:spLocks noGrp="1"/>
          </p:cNvSpPr>
          <p:nvPr>
            <p:ph type="pic" idx="2"/>
          </p:nvPr>
        </p:nvSpPr>
        <p:spPr>
          <a:xfrm>
            <a:off x="6840637" y="1214651"/>
            <a:ext cx="5168801" cy="295253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168275" y="1214438"/>
            <a:ext cx="6370638" cy="483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/>
          </a:p>
        </p:txBody>
      </p:sp>
      <p:sp>
        <p:nvSpPr>
          <p:cNvPr id="31" name="Google Shape;31;p16"/>
          <p:cNvSpPr txBox="1"/>
          <p:nvPr/>
        </p:nvSpPr>
        <p:spPr>
          <a:xfrm>
            <a:off x="-196770" y="50465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3"/>
          </p:nvPr>
        </p:nvSpPr>
        <p:spPr>
          <a:xfrm>
            <a:off x="6840538" y="4337050"/>
            <a:ext cx="516890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- Statistic">
  <p:cSld name="Big Text - Statistic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7" descr="A white background with a grey border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169" y="-1"/>
            <a:ext cx="12227169" cy="688495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1933575" y="1423707"/>
            <a:ext cx="8634413" cy="30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1933575" y="3680910"/>
            <a:ext cx="8634413" cy="10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7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8" descr="A white surface with a black and grey background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2203" cy="687652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8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/>
          </a:p>
        </p:txBody>
      </p:sp>
      <p:sp>
        <p:nvSpPr>
          <p:cNvPr id="41" name="Google Shape;41;p18"/>
          <p:cNvSpPr/>
          <p:nvPr/>
        </p:nvSpPr>
        <p:spPr>
          <a:xfrm>
            <a:off x="1610810" y="1101958"/>
            <a:ext cx="8970380" cy="335666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8"/>
          <p:cNvSpPr/>
          <p:nvPr/>
        </p:nvSpPr>
        <p:spPr>
          <a:xfrm>
            <a:off x="1610810" y="1437624"/>
            <a:ext cx="8970380" cy="34955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1724628" y="1562100"/>
            <a:ext cx="8657622" cy="269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2"/>
          </p:nvPr>
        </p:nvSpPr>
        <p:spPr>
          <a:xfrm>
            <a:off x="1724628" y="4383960"/>
            <a:ext cx="8657622" cy="393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C3C3"/>
              </a:buClr>
              <a:buSzPts val="2800"/>
              <a:buFont typeface="Arial"/>
              <a:buNone/>
              <a:defRPr sz="2800" b="1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9" descr="A white surface with a black and grey background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5151" cy="686157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9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9"/>
          <p:cNvSpPr/>
          <p:nvPr/>
        </p:nvSpPr>
        <p:spPr>
          <a:xfrm>
            <a:off x="167639" y="964237"/>
            <a:ext cx="11856721" cy="11229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9"/>
          <p:cNvSpPr>
            <a:spLocks noGrp="1"/>
          </p:cNvSpPr>
          <p:nvPr>
            <p:ph type="media" idx="2"/>
          </p:nvPr>
        </p:nvSpPr>
        <p:spPr>
          <a:xfrm>
            <a:off x="168275" y="1255713"/>
            <a:ext cx="11855450" cy="4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0" descr="A white surface with a black and grey background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57"/>
            <a:ext cx="12295295" cy="692331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0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opic">
  <p:cSld name="New Topic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1" descr="A grey and blue logo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5650" cy="686157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4632960" y="2894002"/>
            <a:ext cx="7315200" cy="106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  <a:defRPr sz="7200" b="0" i="0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xG2aJa6Uy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_BcMXgws6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xG2aJa6Uy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 txBox="1">
            <a:spLocks noGrp="1"/>
          </p:cNvSpPr>
          <p:nvPr>
            <p:ph type="title"/>
          </p:nvPr>
        </p:nvSpPr>
        <p:spPr>
          <a:xfrm>
            <a:off x="838200" y="2103437"/>
            <a:ext cx="10515600" cy="106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</a:pPr>
            <a:r>
              <a:rPr lang="en-US"/>
              <a:t>Unity in Variety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a95a928e63_0_149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Practice Starting Conversations</a:t>
            </a:r>
            <a:endParaRPr/>
          </a:p>
        </p:txBody>
      </p:sp>
      <p:sp>
        <p:nvSpPr>
          <p:cNvPr id="179" name="Google Shape;179;g3a95a928e63_0_149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700" cy="483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 the first round, Partner A is going to be the new Arrowmen. Partner B is going to be the active Arrowmen and is going to practice starting a conversation, asking questions, and gently connecting Partner A’s interests to lodge or chapter activities.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 the second round, you are going to switch roles.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g3a95a928e63_0_149" descr="This timer counts down silently until it reaches 0:00, then a police siren sounds to alert you that time is up." title="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3075" y="417620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a95a928e63_0_154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Practice Debrief</a:t>
            </a:r>
            <a:endParaRPr/>
          </a:p>
        </p:txBody>
      </p:sp>
      <p:sp>
        <p:nvSpPr>
          <p:cNvPr id="186" name="Google Shape;186;g3a95a928e63_0_154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700" cy="483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What did it feel like to be approached naturally versus recruited right away for a role?</a:t>
            </a:r>
            <a:endParaRPr sz="3600"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Which questions helped the conversation flow?</a:t>
            </a:r>
            <a:endParaRPr sz="3600"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How can you take these skills back to your chapter/lodge? </a:t>
            </a:r>
            <a:endParaRPr sz="3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95a928e63_0_160"/>
          <p:cNvSpPr txBox="1">
            <a:spLocks noGrp="1"/>
          </p:cNvSpPr>
          <p:nvPr>
            <p:ph type="title"/>
          </p:nvPr>
        </p:nvSpPr>
        <p:spPr>
          <a:xfrm>
            <a:off x="4632960" y="2894002"/>
            <a:ext cx="7315200" cy="107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Breaking the Echochamber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a95a928e63_0_165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an Echochamber</a:t>
            </a:r>
            <a:endParaRPr/>
          </a:p>
        </p:txBody>
      </p:sp>
      <p:sp>
        <p:nvSpPr>
          <p:cNvPr id="197" name="Google Shape;197;g3a95a928e63_0_165"/>
          <p:cNvSpPr txBox="1">
            <a:spLocks noGrp="1"/>
          </p:cNvSpPr>
          <p:nvPr>
            <p:ph type="body" idx="1"/>
          </p:nvPr>
        </p:nvSpPr>
        <p:spPr>
          <a:xfrm>
            <a:off x="168275" y="1214442"/>
            <a:ext cx="11753700" cy="171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/>
              <a:t>An Echochamber occurs when the same voices and perspectives dominate the conversation and everyone begins to think alike.</a:t>
            </a:r>
            <a:endParaRPr sz="3600"/>
          </a:p>
        </p:txBody>
      </p:sp>
      <p:sp>
        <p:nvSpPr>
          <p:cNvPr id="198" name="Google Shape;198;g3a95a928e63_0_165"/>
          <p:cNvSpPr txBox="1">
            <a:spLocks noGrp="1"/>
          </p:cNvSpPr>
          <p:nvPr>
            <p:ph type="body" idx="1"/>
          </p:nvPr>
        </p:nvSpPr>
        <p:spPr>
          <a:xfrm>
            <a:off x="255550" y="2925050"/>
            <a:ext cx="5907900" cy="60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Limits Creativity</a:t>
            </a:r>
            <a:endParaRPr sz="3600"/>
          </a:p>
        </p:txBody>
      </p:sp>
      <p:sp>
        <p:nvSpPr>
          <p:cNvPr id="199" name="Google Shape;199;g3a95a928e63_0_165"/>
          <p:cNvSpPr txBox="1">
            <a:spLocks noGrp="1"/>
          </p:cNvSpPr>
          <p:nvPr>
            <p:ph type="body" idx="1"/>
          </p:nvPr>
        </p:nvSpPr>
        <p:spPr>
          <a:xfrm>
            <a:off x="255550" y="3703550"/>
            <a:ext cx="5907900" cy="60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Discourages Participation</a:t>
            </a:r>
            <a:endParaRPr sz="3600"/>
          </a:p>
        </p:txBody>
      </p:sp>
      <p:sp>
        <p:nvSpPr>
          <p:cNvPr id="200" name="Google Shape;200;g3a95a928e63_0_165"/>
          <p:cNvSpPr txBox="1">
            <a:spLocks noGrp="1"/>
          </p:cNvSpPr>
          <p:nvPr>
            <p:ph type="body" idx="1"/>
          </p:nvPr>
        </p:nvSpPr>
        <p:spPr>
          <a:xfrm>
            <a:off x="255550" y="4408000"/>
            <a:ext cx="5907900" cy="60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Burns out Leaders</a:t>
            </a:r>
            <a:endParaRPr sz="3600"/>
          </a:p>
        </p:txBody>
      </p:sp>
      <p:sp>
        <p:nvSpPr>
          <p:cNvPr id="201" name="Google Shape;201;g3a95a928e63_0_165"/>
          <p:cNvSpPr txBox="1">
            <a:spLocks noGrp="1"/>
          </p:cNvSpPr>
          <p:nvPr>
            <p:ph type="body" idx="1"/>
          </p:nvPr>
        </p:nvSpPr>
        <p:spPr>
          <a:xfrm>
            <a:off x="255550" y="5112450"/>
            <a:ext cx="5907900" cy="60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Misses Hidden Talents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a95a928e63_0_174"/>
          <p:cNvSpPr txBox="1">
            <a:spLocks noGrp="1"/>
          </p:cNvSpPr>
          <p:nvPr>
            <p:ph type="title"/>
          </p:nvPr>
        </p:nvSpPr>
        <p:spPr>
          <a:xfrm>
            <a:off x="4632960" y="2894002"/>
            <a:ext cx="7315200" cy="107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Scenario 2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a95a928e63_0_178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Address the Challenge</a:t>
            </a:r>
            <a:endParaRPr/>
          </a:p>
        </p:txBody>
      </p:sp>
      <p:sp>
        <p:nvSpPr>
          <p:cNvPr id="212" name="Google Shape;212;g3a95a928e63_0_178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700" cy="483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/>
              <a:t>You have 15 minutes to create a plan to address your groups challenge. </a:t>
            </a:r>
            <a:r>
              <a:rPr lang="en-US" sz="3200" b="1" u="sng"/>
              <a:t>You must use everyone’s abilities. </a:t>
            </a:r>
            <a:endParaRPr sz="3200" b="1" u="sng"/>
          </a:p>
        </p:txBody>
      </p:sp>
      <p:pic>
        <p:nvPicPr>
          <p:cNvPr id="213" name="Google Shape;213;g3a95a928e63_0_178" descr="This timer silently counts down to 0:00, then alerts you that time is up with a gentle beep sound." title="1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4425" y="2522850"/>
            <a:ext cx="5654675" cy="318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95a928e63_0_184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 Debrief</a:t>
            </a:r>
            <a:endParaRPr/>
          </a:p>
        </p:txBody>
      </p:sp>
      <p:sp>
        <p:nvSpPr>
          <p:cNvPr id="219" name="Google Shape;219;g3a95a928e63_0_184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700" cy="483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Which skills made the biggest difference? </a:t>
            </a:r>
            <a:endParaRPr sz="3600"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Was anyone’s skill overlooked at first? How did you bring them in?</a:t>
            </a:r>
            <a:endParaRPr sz="3600"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What does this teach us about breaking the echo chamber in our lodges?</a:t>
            </a:r>
            <a:endParaRPr sz="3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a95a928e63_0_189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b="1"/>
              <a:t>Learning Objectives</a:t>
            </a:r>
            <a:endParaRPr/>
          </a:p>
        </p:txBody>
      </p:sp>
      <p:sp>
        <p:nvSpPr>
          <p:cNvPr id="225" name="Google Shape;225;g3a95a928e63_0_189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700" cy="4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Learn how to identify new voices and encourage conversations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Practice how to have those conversations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Identify the benefits of breaking the echochamber and create an action plan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a95a928e63_0_194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b="1"/>
              <a:t>How to Contact Me (Optional)</a:t>
            </a:r>
            <a:endParaRPr/>
          </a:p>
        </p:txBody>
      </p:sp>
      <p:pic>
        <p:nvPicPr>
          <p:cNvPr id="231" name="Google Shape;231;g3a95a928e63_0_194" descr="A person holding a camera to a child&#10;&#10;AI-generated content may be incorrect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637" y="1214651"/>
            <a:ext cx="5168799" cy="295253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3a95a928e63_0_194"/>
          <p:cNvSpPr txBox="1">
            <a:spLocks noGrp="1"/>
          </p:cNvSpPr>
          <p:nvPr>
            <p:ph type="body" idx="1"/>
          </p:nvPr>
        </p:nvSpPr>
        <p:spPr>
          <a:xfrm>
            <a:off x="168275" y="1214438"/>
            <a:ext cx="6370500" cy="4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Email: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Phone: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33" name="Google Shape;233;g3a95a928e63_0_194"/>
          <p:cNvSpPr txBox="1"/>
          <p:nvPr/>
        </p:nvSpPr>
        <p:spPr>
          <a:xfrm>
            <a:off x="6785217" y="4202139"/>
            <a:ext cx="51684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[Insert image of presenter above]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b="1"/>
              <a:t>Learning Objectives</a:t>
            </a:r>
            <a:endParaRPr/>
          </a:p>
        </p:txBody>
      </p:sp>
      <p:sp>
        <p:nvSpPr>
          <p:cNvPr id="127" name="Google Shape;127;p2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649" cy="483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Learn how to identify new voices and encourage conversations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Practice how to have those conversations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Identify the benefits of breaking the echochamber and create an action plan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a95a928e63_0_0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b="1"/>
              <a:t>Get to Know Each Other</a:t>
            </a:r>
            <a:endParaRPr/>
          </a:p>
        </p:txBody>
      </p:sp>
      <p:sp>
        <p:nvSpPr>
          <p:cNvPr id="133" name="Google Shape;133;g3a95a928e63_0_0"/>
          <p:cNvSpPr txBox="1">
            <a:spLocks noGrp="1"/>
          </p:cNvSpPr>
          <p:nvPr>
            <p:ph type="body" idx="1"/>
          </p:nvPr>
        </p:nvSpPr>
        <p:spPr>
          <a:xfrm>
            <a:off x="167649" y="1224213"/>
            <a:ext cx="11753700" cy="4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Turn to someone next to you and share at least one non-Scouting interest!</a:t>
            </a:r>
            <a:endParaRPr sz="3900"/>
          </a:p>
        </p:txBody>
      </p:sp>
      <p:pic>
        <p:nvPicPr>
          <p:cNvPr id="134" name="Google Shape;134;g3a95a928e63_0_0" descr="This timer counts down silently until it reaches 0:00, then a police siren sounds to alert you that time is up." title="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350" y="2640225"/>
            <a:ext cx="5967725" cy="335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body" idx="1"/>
          </p:nvPr>
        </p:nvSpPr>
        <p:spPr>
          <a:xfrm>
            <a:off x="1933575" y="1423707"/>
            <a:ext cx="8634413" cy="30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600"/>
              <a:buNone/>
            </a:pPr>
            <a:r>
              <a:rPr lang="en-US" sz="7500"/>
              <a:t>Why is it important that we identify new voices among our lodges?</a:t>
            </a:r>
            <a:endParaRPr sz="7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b="1"/>
              <a:t>Importance of New Voices</a:t>
            </a:r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body" idx="1"/>
          </p:nvPr>
        </p:nvSpPr>
        <p:spPr>
          <a:xfrm>
            <a:off x="167650" y="1468816"/>
            <a:ext cx="50652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1. They offer a fresh perspective</a:t>
            </a:r>
            <a:endParaRPr sz="4000"/>
          </a:p>
        </p:txBody>
      </p:sp>
      <p:sp>
        <p:nvSpPr>
          <p:cNvPr id="146" name="Google Shape;146;p3"/>
          <p:cNvSpPr txBox="1">
            <a:spLocks noGrp="1"/>
          </p:cNvSpPr>
          <p:nvPr>
            <p:ph type="body" idx="1"/>
          </p:nvPr>
        </p:nvSpPr>
        <p:spPr>
          <a:xfrm>
            <a:off x="167650" y="2951741"/>
            <a:ext cx="50652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2. They provide sustainability</a:t>
            </a:r>
            <a:endParaRPr sz="4000"/>
          </a:p>
        </p:txBody>
      </p:sp>
      <p:sp>
        <p:nvSpPr>
          <p:cNvPr id="147" name="Google Shape;147;p3"/>
          <p:cNvSpPr txBox="1">
            <a:spLocks noGrp="1"/>
          </p:cNvSpPr>
          <p:nvPr>
            <p:ph type="body" idx="1"/>
          </p:nvPr>
        </p:nvSpPr>
        <p:spPr>
          <a:xfrm>
            <a:off x="5945375" y="1468816"/>
            <a:ext cx="50652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3. It aids in belonging and retention</a:t>
            </a:r>
            <a:endParaRPr sz="4000"/>
          </a:p>
        </p:txBody>
      </p:sp>
      <p:sp>
        <p:nvSpPr>
          <p:cNvPr id="148" name="Google Shape;148;p3"/>
          <p:cNvSpPr txBox="1">
            <a:spLocks noGrp="1"/>
          </p:cNvSpPr>
          <p:nvPr>
            <p:ph type="body" idx="1"/>
          </p:nvPr>
        </p:nvSpPr>
        <p:spPr>
          <a:xfrm>
            <a:off x="5945375" y="2951741"/>
            <a:ext cx="50652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4. It shines a light on unseen talents or skills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4632960" y="2894002"/>
            <a:ext cx="7315200" cy="106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</a:pPr>
            <a:r>
              <a:rPr lang="en-US"/>
              <a:t>Scenario 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a95a928e63_0_15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Scenario Example</a:t>
            </a:r>
            <a:endParaRPr/>
          </a:p>
        </p:txBody>
      </p:sp>
      <p:sp>
        <p:nvSpPr>
          <p:cNvPr id="159" name="Google Shape;159;g3a95a928e63_0_15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700" cy="483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Scenario: </a:t>
            </a:r>
            <a:r>
              <a:rPr lang="en-US"/>
              <a:t>A chapter is working on creating a new t-shirt to sell as part of a fundraiser. The officer team has tried to draw several ideas, but none of them have turned out as they wanted. </a:t>
            </a:r>
            <a:r>
              <a:rPr lang="en-US" b="1" u="sng"/>
              <a:t>Who could the officer team turn to for assistance?</a:t>
            </a:r>
            <a:endParaRPr b="1"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Examples of people to turn to:</a:t>
            </a:r>
            <a:r>
              <a:rPr lang="en-US"/>
              <a:t> a new adult Arrowman who is an Art Teacher at the local middle school, an Arrowman who regularly designs t-shirts for their club at school, and an Arrowman whose family runs a local t-shirt company that offers design consulting.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a95a928e63_0_80"/>
          <p:cNvSpPr txBox="1">
            <a:spLocks noGrp="1"/>
          </p:cNvSpPr>
          <p:nvPr>
            <p:ph type="body" idx="1"/>
          </p:nvPr>
        </p:nvSpPr>
        <p:spPr>
          <a:xfrm>
            <a:off x="1933575" y="1423707"/>
            <a:ext cx="8634300" cy="30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600"/>
              <a:buNone/>
            </a:pPr>
            <a:r>
              <a:rPr lang="en-US"/>
              <a:t>Let’s Share!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a95a928e63_0_140"/>
          <p:cNvSpPr txBox="1">
            <a:spLocks noGrp="1"/>
          </p:cNvSpPr>
          <p:nvPr>
            <p:ph type="body" idx="1"/>
          </p:nvPr>
        </p:nvSpPr>
        <p:spPr>
          <a:xfrm>
            <a:off x="168275" y="1214441"/>
            <a:ext cx="11753700" cy="11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/>
              <a:t>Focus on forming a genuine connection first, and worry about finding a role of them second. </a:t>
            </a:r>
            <a:endParaRPr sz="3600"/>
          </a:p>
        </p:txBody>
      </p:sp>
      <p:sp>
        <p:nvSpPr>
          <p:cNvPr id="170" name="Google Shape;170;g3a95a928e63_0_140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Approach Conversations</a:t>
            </a:r>
            <a:endParaRPr/>
          </a:p>
        </p:txBody>
      </p:sp>
      <p:sp>
        <p:nvSpPr>
          <p:cNvPr id="171" name="Google Shape;171;g3a95a928e63_0_140"/>
          <p:cNvSpPr txBox="1">
            <a:spLocks noGrp="1"/>
          </p:cNvSpPr>
          <p:nvPr>
            <p:ph type="body" idx="1"/>
          </p:nvPr>
        </p:nvSpPr>
        <p:spPr>
          <a:xfrm>
            <a:off x="219150" y="2540816"/>
            <a:ext cx="11753700" cy="11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Be curious</a:t>
            </a:r>
            <a:endParaRPr sz="3600"/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US" sz="3600"/>
              <a:t>Get to know this Arrowman as a person</a:t>
            </a:r>
            <a:endParaRPr sz="3600"/>
          </a:p>
        </p:txBody>
      </p:sp>
      <p:sp>
        <p:nvSpPr>
          <p:cNvPr id="172" name="Google Shape;172;g3a95a928e63_0_140"/>
          <p:cNvSpPr txBox="1">
            <a:spLocks noGrp="1"/>
          </p:cNvSpPr>
          <p:nvPr>
            <p:ph type="body" idx="1"/>
          </p:nvPr>
        </p:nvSpPr>
        <p:spPr>
          <a:xfrm>
            <a:off x="219150" y="3746941"/>
            <a:ext cx="11753700" cy="11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Bridge their personal interests to opportunities in the OA</a:t>
            </a:r>
            <a:endParaRPr sz="3600"/>
          </a:p>
        </p:txBody>
      </p:sp>
      <p:sp>
        <p:nvSpPr>
          <p:cNvPr id="173" name="Google Shape;173;g3a95a928e63_0_140"/>
          <p:cNvSpPr txBox="1">
            <a:spLocks noGrp="1"/>
          </p:cNvSpPr>
          <p:nvPr>
            <p:ph type="body" idx="1"/>
          </p:nvPr>
        </p:nvSpPr>
        <p:spPr>
          <a:xfrm>
            <a:off x="219150" y="4919650"/>
            <a:ext cx="9358500" cy="11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Celebrate their contributions and keep encouraging them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500</Words>
  <Application>Microsoft Macintosh PowerPoint</Application>
  <PresentationFormat>Widescreen</PresentationFormat>
  <Paragraphs>55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Office Theme</vt:lpstr>
      <vt:lpstr>Office Theme</vt:lpstr>
      <vt:lpstr>Unity in Variety</vt:lpstr>
      <vt:lpstr>Learning Objectives</vt:lpstr>
      <vt:lpstr>Get to Know Each Other</vt:lpstr>
      <vt:lpstr>PowerPoint Presentation</vt:lpstr>
      <vt:lpstr>Importance of New Voices</vt:lpstr>
      <vt:lpstr>Scenario 1</vt:lpstr>
      <vt:lpstr>Scenario Example</vt:lpstr>
      <vt:lpstr>PowerPoint Presentation</vt:lpstr>
      <vt:lpstr>How to Approach Conversations</vt:lpstr>
      <vt:lpstr>Practice Starting Conversations</vt:lpstr>
      <vt:lpstr>Practice Debrief</vt:lpstr>
      <vt:lpstr>Breaking the Echochamber</vt:lpstr>
      <vt:lpstr>What is an Echochamber</vt:lpstr>
      <vt:lpstr>Scenario 2</vt:lpstr>
      <vt:lpstr>Address the Challenge</vt:lpstr>
      <vt:lpstr>Challenge Debrief</vt:lpstr>
      <vt:lpstr>Learning Objectives</vt:lpstr>
      <vt:lpstr>How to Contact Me (Optional)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Bias, Lailah</dc:creator>
  <cp:lastModifiedBy>Rutter, Troy A [LAS]</cp:lastModifiedBy>
  <cp:revision>3</cp:revision>
  <dcterms:created xsi:type="dcterms:W3CDTF">2025-09-14T07:49:54Z</dcterms:created>
  <dcterms:modified xsi:type="dcterms:W3CDTF">2025-12-30T18:29:52Z</dcterms:modified>
</cp:coreProperties>
</file>