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4" r:id="rId5"/>
    <p:sldId id="276" r:id="rId6"/>
    <p:sldId id="263" r:id="rId7"/>
    <p:sldId id="262" r:id="rId8"/>
    <p:sldId id="272" r:id="rId9"/>
    <p:sldId id="261" r:id="rId10"/>
    <p:sldId id="271" r:id="rId11"/>
    <p:sldId id="270" r:id="rId12"/>
    <p:sldId id="269" r:id="rId13"/>
    <p:sldId id="277" r:id="rId14"/>
    <p:sldId id="268" r:id="rId15"/>
    <p:sldId id="273" r:id="rId16"/>
    <p:sldId id="267" r:id="rId17"/>
    <p:sldId id="266" r:id="rId18"/>
    <p:sldId id="265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60" y="3812176"/>
            <a:ext cx="44220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Geneva" charset="-128"/>
              </a:rPr>
              <a:t>Admissions </a:t>
            </a:r>
            <a:r>
              <a:rPr lang="en-US" altLang="en-US" dirty="0" smtClean="0">
                <a:ea typeface="Geneva" charset="-128"/>
              </a:rPr>
              <a:t>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84681" y="1781033"/>
            <a:ext cx="8909194" cy="4525963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altLang="en-US" dirty="0"/>
              <a:t>Extracurricular Activities – </a:t>
            </a:r>
            <a:r>
              <a:rPr lang="en-US" altLang="en-US" dirty="0" smtClean="0"/>
              <a:t>are just that … Extra</a:t>
            </a:r>
            <a:endParaRPr lang="en-US" alt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 smtClean="0"/>
              <a:t>I’m </a:t>
            </a:r>
            <a:r>
              <a:rPr lang="en-US" altLang="en-US" dirty="0"/>
              <a:t>so involved!</a:t>
            </a:r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/>
              <a:t>I have an </a:t>
            </a:r>
            <a:r>
              <a:rPr lang="en-US" altLang="en-US" dirty="0" smtClean="0"/>
              <a:t>amazingly FULL </a:t>
            </a:r>
            <a:r>
              <a:rPr lang="en-US" altLang="en-US" dirty="0"/>
              <a:t>resume!</a:t>
            </a:r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/>
              <a:t>I’m a leader &amp;</a:t>
            </a:r>
            <a:r>
              <a:rPr lang="en-US" altLang="en-US" dirty="0" smtClean="0"/>
              <a:t> </a:t>
            </a:r>
            <a:r>
              <a:rPr lang="en-US" altLang="en-US" dirty="0"/>
              <a:t>would love </a:t>
            </a:r>
            <a:r>
              <a:rPr lang="en-US" altLang="en-US" dirty="0" smtClean="0"/>
              <a:t>2 B 1 @ your school</a:t>
            </a:r>
            <a:r>
              <a:rPr lang="en-US" altLang="en-US" dirty="0"/>
              <a:t>!</a:t>
            </a:r>
          </a:p>
          <a:p>
            <a:pPr marL="0" indent="0">
              <a:buNone/>
            </a:pPr>
            <a:endParaRPr lang="en-US" altLang="en-US" dirty="0"/>
          </a:p>
          <a:p>
            <a:pPr lvl="1">
              <a:buBlip>
                <a:blip r:embed="rId3"/>
              </a:buBlip>
            </a:pPr>
            <a:r>
              <a:rPr lang="en-US" altLang="en-US" sz="2600" dirty="0" smtClean="0"/>
              <a:t>What </a:t>
            </a:r>
            <a:r>
              <a:rPr lang="en-US" altLang="en-US" sz="2600" dirty="0"/>
              <a:t>do they show the colleges you are applying to?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1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SEARCH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One </a:t>
            </a:r>
            <a:r>
              <a:rPr lang="en-US" altLang="en-US" dirty="0" smtClean="0">
                <a:ea typeface="Geneva" charset="-128"/>
              </a:rPr>
              <a:t>Size </a:t>
            </a:r>
            <a:r>
              <a:rPr lang="en-US" altLang="en-US" dirty="0">
                <a:ea typeface="Geneva" charset="-128"/>
              </a:rPr>
              <a:t>Does NOT fit ALL</a:t>
            </a:r>
          </a:p>
          <a:p>
            <a:pPr marL="457200" indent="-457200">
              <a:buBlip>
                <a:blip r:embed="rId2"/>
              </a:buBlip>
            </a:pP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/>
              <a:t>  Attend &amp; label a college fair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  Size</a:t>
            </a:r>
            <a:r>
              <a:rPr lang="en-US" dirty="0"/>
              <a:t>, location and distance from home?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  Majors </a:t>
            </a:r>
            <a:r>
              <a:rPr lang="en-US" dirty="0"/>
              <a:t>available / other academic considerations?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Academic </a:t>
            </a:r>
            <a:r>
              <a:rPr lang="en-US" dirty="0"/>
              <a:t>calendar of the school?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What </a:t>
            </a:r>
            <a:r>
              <a:rPr lang="en-US" dirty="0"/>
              <a:t>is the culture of the school?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Do </a:t>
            </a:r>
            <a:r>
              <a:rPr lang="en-US" dirty="0"/>
              <a:t>students go home on the weekend?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What </a:t>
            </a:r>
            <a:r>
              <a:rPr lang="en-US" dirty="0"/>
              <a:t>do students do on the weekends?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Do </a:t>
            </a:r>
            <a:r>
              <a:rPr lang="en-US" dirty="0"/>
              <a:t>Freshman live on campus</a:t>
            </a:r>
            <a:r>
              <a:rPr lang="en-US" dirty="0" smtClean="0"/>
              <a:t>?  Can I have a car?</a:t>
            </a:r>
            <a:endParaRPr lang="en-US" sz="3600" dirty="0"/>
          </a:p>
          <a:p>
            <a:pPr lvl="2">
              <a:buBlip>
                <a:blip r:embed="rId3"/>
              </a:buBlip>
            </a:pPr>
            <a:r>
              <a:rPr lang="en-US" dirty="0" smtClean="0"/>
              <a:t>  Is there </a:t>
            </a:r>
            <a:r>
              <a:rPr lang="en-US" dirty="0"/>
              <a:t>a religious affiliation ... </a:t>
            </a:r>
          </a:p>
          <a:p>
            <a:pPr marL="914400" lvl="2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lvl="2">
              <a:buBlip>
                <a:blip r:embed="rId3"/>
              </a:buBlip>
            </a:pPr>
            <a:r>
              <a:rPr lang="en-US" dirty="0"/>
              <a:t>WHAT is important to you ?</a:t>
            </a: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1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Campus Visit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0" y="1775637"/>
            <a:ext cx="9144000" cy="4167964"/>
          </a:xfrm>
        </p:spPr>
        <p:txBody>
          <a:bodyPr>
            <a:normAutofit fontScale="92500"/>
          </a:bodyPr>
          <a:lstStyle/>
          <a:p>
            <a:pPr marL="285750" indent="-285750">
              <a:buBlip>
                <a:blip r:embed="rId2"/>
              </a:buBlip>
              <a:defRPr/>
            </a:pPr>
            <a:r>
              <a:rPr lang="en-US" sz="2400" b="1" dirty="0">
                <a:latin typeface="Arial Narrow" pitchFamily="34" charset="0"/>
              </a:rPr>
              <a:t>You could be missing the real deal or getting more than you bargained </a:t>
            </a:r>
            <a:r>
              <a:rPr lang="en-US" sz="2400" b="1" dirty="0" smtClean="0">
                <a:latin typeface="Arial Narrow" pitchFamily="34" charset="0"/>
              </a:rPr>
              <a:t>for</a:t>
            </a:r>
          </a:p>
          <a:p>
            <a:pPr marL="685800"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The only way to know is for YOU to go … and see for yourself … What’s behind the photographer?</a:t>
            </a:r>
          </a:p>
          <a:p>
            <a:pPr marL="685800" lvl="1">
              <a:buBlip>
                <a:blip r:embed="rId2"/>
              </a:buBlip>
              <a:defRPr/>
            </a:pPr>
            <a:endParaRPr lang="en-US" sz="2000" dirty="0">
              <a:latin typeface="Arial Narrow" pitchFamily="34" charset="0"/>
            </a:endParaRPr>
          </a:p>
          <a:p>
            <a:pPr marL="285750" indent="-285750"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Take the </a:t>
            </a:r>
            <a:r>
              <a:rPr lang="en-US" sz="2400" b="1" dirty="0">
                <a:latin typeface="Arial Narrow" pitchFamily="34" charset="0"/>
              </a:rPr>
              <a:t>OFFICIAL INFORMATION SESSION &amp; </a:t>
            </a:r>
            <a:r>
              <a:rPr lang="en-US" sz="2400" b="1" dirty="0" smtClean="0">
                <a:latin typeface="Arial Narrow" pitchFamily="34" charset="0"/>
              </a:rPr>
              <a:t>OFFICIAL </a:t>
            </a:r>
            <a:r>
              <a:rPr lang="en-US" sz="2400" b="1" dirty="0">
                <a:latin typeface="Arial Narrow" pitchFamily="34" charset="0"/>
              </a:rPr>
              <a:t>UNIVERSITY TOUR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This will be a different experience from the “Official Friends Visit &amp; Tour”.</a:t>
            </a:r>
            <a:endParaRPr lang="en-US" sz="1900" dirty="0">
              <a:latin typeface="Arial Narrow" pitchFamily="34" charset="0"/>
            </a:endParaRPr>
          </a:p>
          <a:p>
            <a:pPr lvl="1">
              <a:buBlip>
                <a:blip r:embed="rId2"/>
              </a:buBlip>
              <a:defRPr/>
            </a:pPr>
            <a:r>
              <a:rPr lang="en-US" sz="1900" dirty="0">
                <a:latin typeface="Arial Narrow" pitchFamily="34" charset="0"/>
              </a:rPr>
              <a:t>This is the time to ask questions and really get a good look around.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What </a:t>
            </a:r>
            <a:r>
              <a:rPr lang="en-US" sz="1900" dirty="0">
                <a:latin typeface="Arial Narrow" pitchFamily="34" charset="0"/>
              </a:rPr>
              <a:t>is the campus really like … do </a:t>
            </a:r>
            <a:r>
              <a:rPr lang="en-US" sz="1900" dirty="0" smtClean="0">
                <a:latin typeface="Arial Narrow" pitchFamily="34" charset="0"/>
              </a:rPr>
              <a:t>YOU </a:t>
            </a:r>
            <a:r>
              <a:rPr lang="en-US" sz="1900" dirty="0">
                <a:latin typeface="Arial Narrow" pitchFamily="34" charset="0"/>
              </a:rPr>
              <a:t>see this as </a:t>
            </a:r>
            <a:r>
              <a:rPr lang="en-US" sz="1900" dirty="0" smtClean="0">
                <a:latin typeface="Arial Narrow" pitchFamily="34" charset="0"/>
              </a:rPr>
              <a:t>YOUR </a:t>
            </a:r>
            <a:r>
              <a:rPr lang="en-US" sz="1900" dirty="0">
                <a:latin typeface="Arial Narrow" pitchFamily="34" charset="0"/>
              </a:rPr>
              <a:t>home for the next four </a:t>
            </a:r>
            <a:r>
              <a:rPr lang="en-US" sz="1900" dirty="0" smtClean="0">
                <a:latin typeface="Arial Narrow" pitchFamily="34" charset="0"/>
              </a:rPr>
              <a:t>years</a:t>
            </a:r>
          </a:p>
          <a:p>
            <a:pPr lvl="1">
              <a:defRPr/>
            </a:pPr>
            <a:endParaRPr lang="en-US" sz="1500" dirty="0">
              <a:latin typeface="Arial Narrow" pitchFamily="34" charset="0"/>
            </a:endParaRPr>
          </a:p>
          <a:p>
            <a:pPr marL="285750" indent="-285750"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Make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smtClean="0">
                <a:latin typeface="Arial Narrow" pitchFamily="34" charset="0"/>
              </a:rPr>
              <a:t>point </a:t>
            </a:r>
            <a:r>
              <a:rPr lang="en-US" sz="2400" b="1" dirty="0">
                <a:latin typeface="Arial Narrow" pitchFamily="34" charset="0"/>
              </a:rPr>
              <a:t>to see what is important to you </a:t>
            </a:r>
            <a:r>
              <a:rPr lang="en-US" sz="2400" b="1" dirty="0" smtClean="0">
                <a:latin typeface="Arial Narrow" pitchFamily="34" charset="0"/>
              </a:rPr>
              <a:t>&amp; </a:t>
            </a:r>
            <a:r>
              <a:rPr lang="en-US" sz="2400" b="1" dirty="0">
                <a:latin typeface="Arial Narrow" pitchFamily="34" charset="0"/>
              </a:rPr>
              <a:t>where you will spend your time: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Dining halls / Classrooms / Athletic facilities / Dorm rooms / Student union / Departmental visits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Take notice bulletin boards &amp; Student Newspapers to see what’s going ~ on &amp; off campus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900" dirty="0" smtClean="0">
                <a:latin typeface="Arial Narrow" pitchFamily="34" charset="0"/>
              </a:rPr>
              <a:t>If you want to talk with a specific person / place / thing set it up before you arrive</a:t>
            </a:r>
          </a:p>
          <a:p>
            <a:pPr marL="0" indent="0">
              <a:buNone/>
              <a:defRPr/>
            </a:pPr>
            <a:endParaRPr lang="en-US" sz="1400" dirty="0">
              <a:latin typeface="Arial Narrow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1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Campus Visit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87383" y="1869744"/>
            <a:ext cx="8536973" cy="3957850"/>
          </a:xfrm>
        </p:spPr>
        <p:txBody>
          <a:bodyPr>
            <a:normAutofit/>
          </a:bodyPr>
          <a:lstStyle/>
          <a:p>
            <a:pPr marL="285750" indent="-285750"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Delete </a:t>
            </a:r>
            <a:r>
              <a:rPr lang="en-US" sz="2400" b="1" dirty="0">
                <a:latin typeface="Arial Narrow" pitchFamily="34" charset="0"/>
              </a:rPr>
              <a:t>schools as soon as you feel they are not a good fit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 marL="685800" lvl="1">
              <a:buBlip>
                <a:blip r:embed="rId2"/>
              </a:buBlip>
              <a:defRPr/>
            </a:pPr>
            <a:r>
              <a:rPr lang="en-US" sz="2000" dirty="0" smtClean="0">
                <a:latin typeface="Arial Narrow" pitchFamily="34" charset="0"/>
              </a:rPr>
              <a:t>Or do they warrant a 2</a:t>
            </a:r>
            <a:r>
              <a:rPr lang="en-US" sz="2000" baseline="30000" dirty="0" smtClean="0">
                <a:latin typeface="Arial Narrow" pitchFamily="34" charset="0"/>
              </a:rPr>
              <a:t>nd</a:t>
            </a:r>
            <a:r>
              <a:rPr lang="en-US" sz="2000" dirty="0" smtClean="0">
                <a:latin typeface="Arial Narrow" pitchFamily="34" charset="0"/>
              </a:rPr>
              <a:t> visit [summer visit / big day on campus / holiday breaks]</a:t>
            </a:r>
          </a:p>
          <a:p>
            <a:pPr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Campus visits should help pare </a:t>
            </a:r>
            <a:r>
              <a:rPr lang="en-US" sz="2400" b="1" dirty="0">
                <a:latin typeface="Arial Narrow" pitchFamily="34" charset="0"/>
              </a:rPr>
              <a:t>your list down to 5 or less schools</a:t>
            </a:r>
            <a:r>
              <a:rPr lang="en-US" sz="1800" b="1" dirty="0">
                <a:latin typeface="Arial Narrow" pitchFamily="34" charset="0"/>
              </a:rPr>
              <a:t>.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800" dirty="0">
                <a:latin typeface="Arial Narrow" pitchFamily="34" charset="0"/>
              </a:rPr>
              <a:t>Too many and you’ll pay dearly </a:t>
            </a:r>
            <a:r>
              <a:rPr lang="en-US" sz="1800" dirty="0" smtClean="0">
                <a:latin typeface="Arial Narrow" pitchFamily="34" charset="0"/>
              </a:rPr>
              <a:t>[application fees/travel costs]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1800" dirty="0" smtClean="0">
                <a:latin typeface="Arial Narrow" pitchFamily="34" charset="0"/>
              </a:rPr>
              <a:t>Too </a:t>
            </a:r>
            <a:r>
              <a:rPr lang="en-US" sz="1800" dirty="0">
                <a:latin typeface="Arial Narrow" pitchFamily="34" charset="0"/>
              </a:rPr>
              <a:t>few may </a:t>
            </a:r>
            <a:r>
              <a:rPr lang="en-US" sz="1800" dirty="0" smtClean="0">
                <a:latin typeface="Arial Narrow" pitchFamily="34" charset="0"/>
              </a:rPr>
              <a:t>be second guessing what you missed</a:t>
            </a:r>
            <a:endParaRPr lang="en-US" sz="1800" dirty="0">
              <a:latin typeface="Arial Narrow" pitchFamily="34" charset="0"/>
            </a:endParaRPr>
          </a:p>
          <a:p>
            <a:pPr lvl="1">
              <a:buBlip>
                <a:blip r:embed="rId2"/>
              </a:buBlip>
              <a:defRPr/>
            </a:pPr>
            <a:r>
              <a:rPr lang="en-US" sz="1800" dirty="0">
                <a:latin typeface="Arial Narrow" pitchFamily="34" charset="0"/>
              </a:rPr>
              <a:t>Invest the time and energy </a:t>
            </a:r>
            <a:r>
              <a:rPr lang="en-US" sz="1800" dirty="0" smtClean="0">
                <a:latin typeface="Arial Narrow" pitchFamily="34" charset="0"/>
              </a:rPr>
              <a:t>before you visit.</a:t>
            </a:r>
            <a:endParaRPr lang="en-US" sz="1800" dirty="0">
              <a:latin typeface="Arial Narrow" pitchFamily="34" charset="0"/>
            </a:endParaRPr>
          </a:p>
          <a:p>
            <a:pPr lvl="1">
              <a:buBlip>
                <a:blip r:embed="rId2"/>
              </a:buBlip>
              <a:defRPr/>
            </a:pPr>
            <a:r>
              <a:rPr lang="en-US" sz="1800" dirty="0" smtClean="0">
                <a:latin typeface="Arial Narrow" pitchFamily="34" charset="0"/>
              </a:rPr>
              <a:t>You will invest 25%. </a:t>
            </a:r>
          </a:p>
          <a:p>
            <a:pPr lvl="1">
              <a:buBlip>
                <a:blip r:embed="rId2"/>
              </a:buBlip>
              <a:defRPr/>
            </a:pPr>
            <a:endParaRPr lang="en-US" sz="1800" b="1" dirty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200" b="1" dirty="0" smtClean="0">
                <a:latin typeface="Arial Narrow" pitchFamily="34" charset="0"/>
              </a:rPr>
              <a:t>Pro’s &amp; Con’s of every visit … immediately in the NOTEBOOK</a:t>
            </a:r>
            <a:endParaRPr lang="en-US" sz="2200" b="1" dirty="0">
              <a:latin typeface="Arial Narrow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4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Application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457200" y="146026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2800" b="1" i="1" dirty="0" smtClean="0">
                <a:latin typeface="Arial Narrow" pitchFamily="34" charset="0"/>
              </a:rPr>
              <a:t>START </a:t>
            </a:r>
            <a:r>
              <a:rPr lang="en-US" sz="2800" b="1" i="1" dirty="0">
                <a:latin typeface="Arial Narrow" pitchFamily="34" charset="0"/>
              </a:rPr>
              <a:t>EARLY  </a:t>
            </a:r>
            <a:endParaRPr lang="en-US" sz="2800" b="1" i="1" dirty="0" smtClean="0">
              <a:latin typeface="Arial Narrow" pitchFamily="34" charset="0"/>
            </a:endParaRPr>
          </a:p>
          <a:p>
            <a:pPr lvl="1">
              <a:buBlip>
                <a:blip r:embed="rId3"/>
              </a:buBlip>
              <a:defRPr/>
            </a:pPr>
            <a:r>
              <a:rPr lang="en-US" sz="2400" b="1" i="1" dirty="0" smtClean="0">
                <a:latin typeface="Arial Narrow" pitchFamily="34" charset="0"/>
              </a:rPr>
              <a:t>How early/late is to early/late?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2400" b="1" i="1" dirty="0" smtClean="0">
                <a:latin typeface="Arial Narrow" pitchFamily="34" charset="0"/>
              </a:rPr>
              <a:t>ROTC / Service Academy's </a:t>
            </a:r>
          </a:p>
          <a:p>
            <a:pPr marL="0" indent="0">
              <a:buNone/>
              <a:defRPr/>
            </a:pPr>
            <a:endParaRPr lang="en-US" sz="2800" b="1" i="1" dirty="0" smtClean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800" b="1" i="1" dirty="0" smtClean="0">
                <a:latin typeface="Arial Narrow" pitchFamily="34" charset="0"/>
              </a:rPr>
              <a:t>CONTACT </a:t>
            </a:r>
            <a:r>
              <a:rPr lang="en-US" sz="2800" b="1" i="1" u="sng" dirty="0">
                <a:latin typeface="Arial Narrow" pitchFamily="34" charset="0"/>
              </a:rPr>
              <a:t>EACH</a:t>
            </a:r>
            <a:r>
              <a:rPr lang="en-US" sz="2800" b="1" i="1" dirty="0">
                <a:latin typeface="Arial Narrow" pitchFamily="34" charset="0"/>
              </a:rPr>
              <a:t> SCHOOL YOU HAVE AN INTEREST IN</a:t>
            </a:r>
            <a:r>
              <a:rPr lang="en-US" sz="2000" b="1" dirty="0">
                <a:latin typeface="Arial Narrow" pitchFamily="34" charset="0"/>
              </a:rPr>
              <a:t>.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2100" dirty="0" smtClean="0">
                <a:latin typeface="Arial Narrow" pitchFamily="34" charset="0"/>
              </a:rPr>
              <a:t>The application process for every school is different [in the notebook</a:t>
            </a:r>
            <a:r>
              <a:rPr lang="en-US" sz="1800" dirty="0" smtClean="0">
                <a:latin typeface="Arial Narrow" pitchFamily="34" charset="0"/>
              </a:rPr>
              <a:t>]</a:t>
            </a:r>
          </a:p>
          <a:p>
            <a:pPr>
              <a:defRPr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800" b="1" i="1" dirty="0" smtClean="0">
                <a:latin typeface="Arial Narrow" pitchFamily="34" charset="0"/>
              </a:rPr>
              <a:t>HOW WILL YOU APPLY?</a:t>
            </a:r>
            <a:endParaRPr lang="en-US" sz="2800" b="1" i="1" dirty="0">
              <a:latin typeface="Arial Narrow" pitchFamily="34" charset="0"/>
            </a:endParaRPr>
          </a:p>
          <a:p>
            <a:pPr>
              <a:defRPr/>
            </a:pPr>
            <a:endParaRPr lang="en-US" sz="2000" b="1" dirty="0">
              <a:latin typeface="Arial Narrow" pitchFamily="34" charset="0"/>
            </a:endParaRPr>
          </a:p>
          <a:p>
            <a:pPr lvl="1">
              <a:buBlip>
                <a:blip r:embed="rId3"/>
              </a:buBlip>
              <a:defRPr/>
            </a:pPr>
            <a:r>
              <a:rPr lang="en-US" sz="1900" b="1" dirty="0">
                <a:latin typeface="Arial Narrow" pitchFamily="34" charset="0"/>
              </a:rPr>
              <a:t>Early Decision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1900" b="1" dirty="0">
                <a:latin typeface="Arial Narrow" pitchFamily="34" charset="0"/>
              </a:rPr>
              <a:t>Early Action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1900" b="1" dirty="0">
                <a:latin typeface="Arial Narrow" pitchFamily="34" charset="0"/>
              </a:rPr>
              <a:t>Regular Decision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1900" b="1" dirty="0">
                <a:latin typeface="Arial Narrow" pitchFamily="34" charset="0"/>
              </a:rPr>
              <a:t>Rolling Admissions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1900" b="1" dirty="0">
                <a:latin typeface="Arial Narrow" pitchFamily="34" charset="0"/>
              </a:rPr>
              <a:t>KNOW &amp; MARK DEADLINES ON YOUR CALENDAR well in advance</a:t>
            </a:r>
            <a:r>
              <a:rPr lang="en-US" sz="1900" b="1" dirty="0" smtClean="0">
                <a:latin typeface="Arial Narrow" pitchFamily="34" charset="0"/>
              </a:rPr>
              <a:t>.</a:t>
            </a:r>
          </a:p>
          <a:p>
            <a:pPr lvl="2">
              <a:buBlip>
                <a:blip r:embed="rId3"/>
              </a:buBlip>
              <a:defRPr/>
            </a:pPr>
            <a:r>
              <a:rPr lang="en-US" sz="1900" b="1" dirty="0" smtClean="0">
                <a:latin typeface="Arial Narrow" pitchFamily="34" charset="0"/>
              </a:rPr>
              <a:t>What is a deadline? </a:t>
            </a:r>
            <a:endParaRPr lang="en-US" sz="1900" b="1" dirty="0">
              <a:latin typeface="Arial Narrow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67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Application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89411" y="1434698"/>
            <a:ext cx="8736225" cy="4525963"/>
          </a:xfrm>
        </p:spPr>
        <p:txBody>
          <a:bodyPr/>
          <a:lstStyle/>
          <a:p>
            <a:pPr>
              <a:buBlip>
                <a:blip r:embed="rId2"/>
              </a:buBlip>
              <a:defRPr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latin typeface="Arial Narrow" pitchFamily="34" charset="0"/>
              </a:rPr>
              <a:t>The </a:t>
            </a:r>
            <a:r>
              <a:rPr lang="en-US" sz="2000" b="1" dirty="0">
                <a:latin typeface="Arial Narrow" pitchFamily="34" charset="0"/>
              </a:rPr>
              <a:t>application process for every school is different,</a:t>
            </a:r>
          </a:p>
          <a:p>
            <a:pPr>
              <a:defRPr/>
            </a:pPr>
            <a:r>
              <a:rPr lang="en-US" sz="2000" b="1" i="1" dirty="0">
                <a:latin typeface="Arial Narrow" pitchFamily="34" charset="0"/>
              </a:rPr>
              <a:t>START EARLY  &amp; CONTACT </a:t>
            </a:r>
            <a:r>
              <a:rPr lang="en-US" sz="2000" b="1" i="1" u="sng" dirty="0">
                <a:latin typeface="Arial Narrow" pitchFamily="34" charset="0"/>
              </a:rPr>
              <a:t>EACH</a:t>
            </a:r>
            <a:r>
              <a:rPr lang="en-US" sz="2000" b="1" i="1" dirty="0">
                <a:latin typeface="Arial Narrow" pitchFamily="34" charset="0"/>
              </a:rPr>
              <a:t> SCHOOL YOU HAVE AN INTEREST IN</a:t>
            </a:r>
            <a:r>
              <a:rPr lang="en-US" sz="2000" b="1" dirty="0">
                <a:latin typeface="Arial Narrow" pitchFamily="34" charset="0"/>
              </a:rPr>
              <a:t>.</a:t>
            </a:r>
          </a:p>
          <a:p>
            <a:pPr>
              <a:defRPr/>
            </a:pPr>
            <a:endParaRPr lang="en-US" sz="2000" b="1" dirty="0">
              <a:latin typeface="Arial Narrow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latin typeface="Arial Narrow" pitchFamily="34" charset="0"/>
              </a:rPr>
              <a:t>Create your system … 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1800" b="1" dirty="0" smtClean="0">
                <a:latin typeface="Arial Narrow" pitchFamily="34" charset="0"/>
              </a:rPr>
              <a:t>Keep </a:t>
            </a:r>
            <a:r>
              <a:rPr lang="en-US" sz="1800" b="1" dirty="0">
                <a:latin typeface="Arial Narrow" pitchFamily="34" charset="0"/>
              </a:rPr>
              <a:t>a </a:t>
            </a:r>
            <a:r>
              <a:rPr lang="en-US" sz="1800" b="1" dirty="0" smtClean="0">
                <a:latin typeface="Arial Narrow" pitchFamily="34" charset="0"/>
              </a:rPr>
              <a:t>notebook </a:t>
            </a:r>
            <a:r>
              <a:rPr lang="en-US" sz="1800" b="1" dirty="0">
                <a:latin typeface="Arial Narrow" pitchFamily="34" charset="0"/>
              </a:rPr>
              <a:t>and make a </a:t>
            </a:r>
            <a:r>
              <a:rPr lang="en-US" sz="1800" b="1" u="sng" dirty="0">
                <a:latin typeface="Arial Narrow" pitchFamily="34" charset="0"/>
              </a:rPr>
              <a:t>checklist</a:t>
            </a:r>
            <a:r>
              <a:rPr lang="en-US" sz="1800" b="1" dirty="0">
                <a:latin typeface="Arial Narrow" pitchFamily="34" charset="0"/>
              </a:rPr>
              <a:t> for each school you are interested in to include</a:t>
            </a:r>
            <a:r>
              <a:rPr lang="en-US" sz="1800" b="1" dirty="0" smtClean="0">
                <a:latin typeface="Arial Narrow" pitchFamily="34" charset="0"/>
              </a:rPr>
              <a:t>:</a:t>
            </a:r>
          </a:p>
          <a:p>
            <a:pPr lvl="1">
              <a:defRPr/>
            </a:pPr>
            <a:endParaRPr lang="en-US" sz="1800" b="1" dirty="0">
              <a:latin typeface="Arial Narrow" pitchFamily="34" charset="0"/>
            </a:endParaRP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>
                <a:latin typeface="Arial Narrow" pitchFamily="34" charset="0"/>
              </a:rPr>
              <a:t>How &amp; where do you apply?  [common app or at the university website</a:t>
            </a:r>
            <a:r>
              <a:rPr lang="en-US" sz="1800" b="1" dirty="0" smtClean="0">
                <a:latin typeface="Arial Narrow" pitchFamily="34" charset="0"/>
              </a:rPr>
              <a:t>?]</a:t>
            </a: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 smtClean="0">
                <a:latin typeface="Arial Narrow" pitchFamily="34" charset="0"/>
              </a:rPr>
              <a:t>Create the  special “EMAIL ACCOUNT”  &amp; CHECK-IT </a:t>
            </a:r>
            <a:r>
              <a:rPr lang="en-US" sz="1800" b="1" cap="all" dirty="0" smtClean="0">
                <a:latin typeface="Arial Narrow" pitchFamily="34" charset="0"/>
              </a:rPr>
              <a:t>regularly</a:t>
            </a:r>
            <a:r>
              <a:rPr lang="en-US" sz="1800" b="1" dirty="0" smtClean="0">
                <a:latin typeface="Arial Narrow" pitchFamily="34" charset="0"/>
              </a:rPr>
              <a:t>!</a:t>
            </a:r>
            <a:endParaRPr lang="en-US" sz="1800" b="1" dirty="0">
              <a:latin typeface="Arial Narrow" pitchFamily="34" charset="0"/>
            </a:endParaRP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>
                <a:latin typeface="Arial Narrow" pitchFamily="34" charset="0"/>
              </a:rPr>
              <a:t>ALL the required documents </a:t>
            </a:r>
            <a:r>
              <a:rPr lang="en-US" sz="1800" dirty="0">
                <a:latin typeface="Arial Narrow" pitchFamily="34" charset="0"/>
              </a:rPr>
              <a:t>[HS </a:t>
            </a:r>
            <a:r>
              <a:rPr lang="en-US" sz="1800" dirty="0" smtClean="0">
                <a:latin typeface="Arial Narrow" pitchFamily="34" charset="0"/>
              </a:rPr>
              <a:t> Trans, </a:t>
            </a:r>
            <a:r>
              <a:rPr lang="en-US" sz="1800" dirty="0">
                <a:latin typeface="Arial Narrow" pitchFamily="34" charset="0"/>
              </a:rPr>
              <a:t>Counselor </a:t>
            </a:r>
            <a:r>
              <a:rPr lang="en-US" sz="1800" dirty="0" smtClean="0">
                <a:latin typeface="Arial Narrow" pitchFamily="34" charset="0"/>
              </a:rPr>
              <a:t>rec, SSRF</a:t>
            </a:r>
            <a:r>
              <a:rPr lang="en-US" sz="1800" dirty="0">
                <a:latin typeface="Arial Narrow" pitchFamily="34" charset="0"/>
              </a:rPr>
              <a:t>, Test Scores]</a:t>
            </a: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>
                <a:latin typeface="Arial Narrow" pitchFamily="34" charset="0"/>
              </a:rPr>
              <a:t>Letters of Recommendation </a:t>
            </a:r>
            <a:r>
              <a:rPr lang="en-US" sz="1800" dirty="0" smtClean="0">
                <a:latin typeface="Arial Narrow" pitchFamily="34" charset="0"/>
              </a:rPr>
              <a:t>[Who from? </a:t>
            </a:r>
            <a:r>
              <a:rPr lang="en-US" sz="1800" dirty="0">
                <a:latin typeface="Arial Narrow" pitchFamily="34" charset="0"/>
              </a:rPr>
              <a:t>G</a:t>
            </a:r>
            <a:r>
              <a:rPr lang="en-US" sz="1800" dirty="0" smtClean="0">
                <a:latin typeface="Arial Narrow" pitchFamily="34" charset="0"/>
              </a:rPr>
              <a:t>uidance </a:t>
            </a:r>
            <a:r>
              <a:rPr lang="en-US" sz="1800" dirty="0">
                <a:latin typeface="Arial Narrow" pitchFamily="34" charset="0"/>
              </a:rPr>
              <a:t>office as C</a:t>
            </a:r>
            <a:r>
              <a:rPr lang="en-US" sz="1800" dirty="0" smtClean="0">
                <a:latin typeface="Arial Narrow" pitchFamily="34" charset="0"/>
              </a:rPr>
              <a:t>learing </a:t>
            </a:r>
            <a:r>
              <a:rPr lang="en-US" sz="1800" dirty="0">
                <a:latin typeface="Arial Narrow" pitchFamily="34" charset="0"/>
              </a:rPr>
              <a:t>H</a:t>
            </a:r>
            <a:r>
              <a:rPr lang="en-US" sz="1800" dirty="0" smtClean="0">
                <a:latin typeface="Arial Narrow" pitchFamily="34" charset="0"/>
              </a:rPr>
              <a:t>ouse. On-line?]</a:t>
            </a:r>
            <a:endParaRPr lang="en-US" sz="1800" dirty="0">
              <a:latin typeface="Arial Narrow" pitchFamily="34" charset="0"/>
            </a:endParaRP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>
                <a:latin typeface="Arial Narrow" pitchFamily="34" charset="0"/>
              </a:rPr>
              <a:t>Essays required </a:t>
            </a:r>
            <a:r>
              <a:rPr lang="en-US" sz="1800" b="1" dirty="0" smtClean="0">
                <a:latin typeface="Arial Narrow" pitchFamily="34" charset="0"/>
              </a:rPr>
              <a:t>/ “Optional” [address </a:t>
            </a:r>
            <a:r>
              <a:rPr lang="en-US" sz="1800" b="1" dirty="0">
                <a:latin typeface="Arial Narrow" pitchFamily="34" charset="0"/>
              </a:rPr>
              <a:t>the topic </a:t>
            </a:r>
            <a:r>
              <a:rPr lang="en-US" sz="1800" b="1" dirty="0" smtClean="0">
                <a:latin typeface="Arial Narrow" pitchFamily="34" charset="0"/>
              </a:rPr>
              <a:t>/ answer the QUESTION!]</a:t>
            </a:r>
            <a:endParaRPr lang="en-US" sz="1800" b="1" dirty="0">
              <a:latin typeface="Arial Narrow" pitchFamily="34" charset="0"/>
            </a:endParaRPr>
          </a:p>
          <a:p>
            <a:pPr lvl="2">
              <a:buBlip>
                <a:blip r:embed="rId3"/>
              </a:buBlip>
              <a:defRPr/>
            </a:pPr>
            <a:r>
              <a:rPr lang="en-US" sz="1800" b="1" dirty="0">
                <a:latin typeface="Arial Narrow" pitchFamily="34" charset="0"/>
              </a:rPr>
              <a:t>MARK DEADLINES </a:t>
            </a:r>
            <a:r>
              <a:rPr lang="en-US" sz="1400" b="1" dirty="0">
                <a:latin typeface="Arial Narrow" pitchFamily="34" charset="0"/>
              </a:rPr>
              <a:t>ON YOUR CALENDAR well in advance</a:t>
            </a:r>
            <a:r>
              <a:rPr lang="en-US" sz="1400" b="1" dirty="0" smtClean="0">
                <a:latin typeface="Arial Narrow" pitchFamily="34" charset="0"/>
              </a:rPr>
              <a:t>.</a:t>
            </a:r>
            <a:endParaRPr lang="en-US" sz="1200" b="1" dirty="0" smtClean="0">
              <a:latin typeface="Arial Narrow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1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9</a:t>
            </a:r>
            <a:r>
              <a:rPr lang="en-US" altLang="en-US" baseline="30000" dirty="0">
                <a:ea typeface="Geneva" charset="-128"/>
              </a:rPr>
              <a:t>th</a:t>
            </a:r>
            <a:r>
              <a:rPr lang="en-US" altLang="en-US" dirty="0">
                <a:ea typeface="Geneva" charset="-128"/>
              </a:rPr>
              <a:t> Grade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86603" y="1600200"/>
            <a:ext cx="8400197" cy="4525963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BE </a:t>
            </a:r>
            <a:r>
              <a:rPr lang="en-US" altLang="en-US" dirty="0" smtClean="0">
                <a:ea typeface="Geneva" charset="-128"/>
              </a:rPr>
              <a:t>PROACTIVE ~ </a:t>
            </a:r>
            <a:r>
              <a:rPr lang="en-US" altLang="en-US" sz="2400" b="1" dirty="0" smtClean="0">
                <a:ea typeface="Geneva" charset="-128"/>
              </a:rPr>
              <a:t>BEGIN W/THE END IN MIND</a:t>
            </a:r>
          </a:p>
          <a:p>
            <a:pPr marL="0" indent="0">
              <a:buNone/>
            </a:pPr>
            <a:endParaRPr lang="en-US" altLang="en-US" sz="2400" b="1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MEET </a:t>
            </a:r>
            <a:r>
              <a:rPr lang="en-US" dirty="0"/>
              <a:t>your </a:t>
            </a:r>
            <a:r>
              <a:rPr lang="en-US" dirty="0" smtClean="0"/>
              <a:t>counselor </a:t>
            </a:r>
            <a:r>
              <a:rPr lang="en-US" dirty="0"/>
              <a:t>&amp; explore your interests </a:t>
            </a:r>
          </a:p>
          <a:p>
            <a:pPr lvl="2">
              <a:buBlip>
                <a:blip r:embed="rId3"/>
              </a:buBlip>
            </a:pPr>
            <a:r>
              <a:rPr lang="en-US" dirty="0"/>
              <a:t> Discuss your class schedule with your counselor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dirty="0"/>
              <a:t>Enroll in honors classes if you can succeed in them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Remember GRADES COUNT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dirty="0"/>
              <a:t>Keep a portfolio … start NOW</a:t>
            </a:r>
            <a:r>
              <a:rPr lang="en-US" dirty="0" smtClean="0"/>
              <a:t>!</a:t>
            </a:r>
          </a:p>
          <a:p>
            <a:pPr lvl="3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College search</a:t>
            </a:r>
          </a:p>
          <a:p>
            <a:pPr lvl="3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Activity Resume</a:t>
            </a:r>
            <a:endParaRPr lang="en-US" altLang="en-US" dirty="0">
              <a:ea typeface="Geneva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6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10</a:t>
            </a:r>
            <a:r>
              <a:rPr lang="en-US" altLang="en-US" baseline="30000" dirty="0">
                <a:ea typeface="Geneva" charset="-128"/>
              </a:rPr>
              <a:t>th</a:t>
            </a:r>
            <a:r>
              <a:rPr lang="en-US" altLang="en-US" dirty="0">
                <a:ea typeface="Geneva" charset="-128"/>
              </a:rPr>
              <a:t> Grade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89411" y="1600200"/>
            <a:ext cx="8736225" cy="4525963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Plan for the </a:t>
            </a:r>
            <a:r>
              <a:rPr lang="en-US" altLang="en-US" dirty="0" smtClean="0">
                <a:ea typeface="Geneva" charset="-128"/>
              </a:rPr>
              <a:t>future </a:t>
            </a:r>
            <a:r>
              <a:rPr lang="en-US" altLang="en-US" sz="2000" dirty="0" smtClean="0">
                <a:ea typeface="Geneva" charset="-128"/>
              </a:rPr>
              <a:t>~ </a:t>
            </a:r>
            <a:r>
              <a:rPr lang="en-US" altLang="en-US" sz="2000" b="1" i="1" dirty="0" smtClean="0">
                <a:ea typeface="Geneva" charset="-128"/>
              </a:rPr>
              <a:t>or you could be in for a bumpy ride</a:t>
            </a:r>
          </a:p>
          <a:p>
            <a:pPr marL="0" indent="0">
              <a:buNone/>
            </a:pPr>
            <a:endParaRPr lang="en-US" altLang="en-US" sz="2800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</a:t>
            </a:r>
            <a:r>
              <a:rPr lang="en-US" dirty="0" smtClean="0"/>
              <a:t>Maintain </a:t>
            </a:r>
            <a:r>
              <a:rPr lang="en-US" dirty="0"/>
              <a:t>rigorous </a:t>
            </a:r>
            <a:r>
              <a:rPr lang="en-US" dirty="0" smtClean="0"/>
              <a:t>schedule &amp; upward trending grades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</a:t>
            </a:r>
            <a:r>
              <a:rPr lang="en-US" dirty="0"/>
              <a:t>Take </a:t>
            </a:r>
            <a:r>
              <a:rPr lang="en-US" dirty="0" smtClean="0"/>
              <a:t>and practice for PSAT / SAT </a:t>
            </a:r>
            <a:r>
              <a:rPr lang="en-US" dirty="0"/>
              <a:t>and/or ACT exams. </a:t>
            </a:r>
          </a:p>
          <a:p>
            <a:pPr lvl="3">
              <a:buBlip>
                <a:blip r:embed="rId3"/>
              </a:buBlip>
            </a:pPr>
            <a:r>
              <a:rPr lang="en-US" dirty="0"/>
              <a:t>Take these tests seriously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</a:t>
            </a:r>
            <a:r>
              <a:rPr lang="en-US" dirty="0"/>
              <a:t>Attend a college </a:t>
            </a:r>
            <a:r>
              <a:rPr lang="en-US" dirty="0" smtClean="0"/>
              <a:t>fair coming to an arena near you </a:t>
            </a:r>
            <a:r>
              <a:rPr lang="en-US" sz="1400" dirty="0" smtClean="0"/>
              <a:t>[labels]</a:t>
            </a:r>
            <a:endParaRPr lang="en-US" altLang="en-US" sz="1400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/>
              <a:t> Meet with your counselor - evaluate </a:t>
            </a:r>
            <a:r>
              <a:rPr lang="en-US" dirty="0" smtClean="0"/>
              <a:t>post-HS </a:t>
            </a:r>
            <a:r>
              <a:rPr lang="en-US" dirty="0"/>
              <a:t>plans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dirty="0"/>
              <a:t>Plan your junior year </a:t>
            </a:r>
            <a:r>
              <a:rPr lang="en-US" dirty="0" smtClean="0"/>
              <a:t>carefully</a:t>
            </a:r>
          </a:p>
          <a:p>
            <a:pPr lvl="2">
              <a:buBlip>
                <a:blip r:embed="rId3"/>
              </a:buBlip>
            </a:pPr>
            <a:r>
              <a:rPr lang="en-US" dirty="0"/>
              <a:t>Summer Travel / Tours to a variety of colleges </a:t>
            </a:r>
            <a:endParaRPr lang="en-US" altLang="en-US" dirty="0">
              <a:ea typeface="Geneva" charset="-128"/>
            </a:endParaRPr>
          </a:p>
          <a:p>
            <a:pPr marL="914400" lvl="2" indent="0">
              <a:buNone/>
            </a:pPr>
            <a:endParaRPr lang="en-US" altLang="en-US" dirty="0">
              <a:ea typeface="Geneva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7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11</a:t>
            </a:r>
            <a:r>
              <a:rPr lang="en-US" altLang="en-US" baseline="30000" dirty="0">
                <a:ea typeface="Geneva" charset="-128"/>
              </a:rPr>
              <a:t>th</a:t>
            </a:r>
            <a:r>
              <a:rPr lang="en-US" altLang="en-US" dirty="0">
                <a:ea typeface="Geneva" charset="-128"/>
              </a:rPr>
              <a:t> Grade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89411" y="1421050"/>
            <a:ext cx="8954589" cy="45259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Blip>
                <a:blip r:embed="rId2"/>
              </a:buBlip>
            </a:pPr>
            <a:r>
              <a:rPr lang="en-US" altLang="en-US" sz="4100" dirty="0">
                <a:ea typeface="Geneva" charset="-128"/>
              </a:rPr>
              <a:t>Nose to the </a:t>
            </a:r>
            <a:r>
              <a:rPr lang="en-US" altLang="en-US" sz="4100" dirty="0" smtClean="0">
                <a:ea typeface="Geneva" charset="-128"/>
              </a:rPr>
              <a:t>Grindstone ~ For Real</a:t>
            </a:r>
            <a:endParaRPr lang="en-US" altLang="en-US" sz="4100" dirty="0">
              <a:ea typeface="Geneva" charset="-128"/>
            </a:endParaRPr>
          </a:p>
          <a:p>
            <a:pPr lvl="2"/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Recheck </a:t>
            </a:r>
            <a:r>
              <a:rPr lang="en-US" sz="2300" dirty="0"/>
              <a:t>your high school courses</a:t>
            </a:r>
            <a:r>
              <a:rPr lang="en-US" sz="2300" dirty="0" smtClean="0"/>
              <a:t>.</a:t>
            </a:r>
          </a:p>
          <a:p>
            <a:pPr lvl="3">
              <a:buBlip>
                <a:blip r:embed="rId3"/>
              </a:buBlip>
            </a:pPr>
            <a:r>
              <a:rPr lang="en-US" sz="2300" dirty="0" smtClean="0"/>
              <a:t> Are you on track to meet </a:t>
            </a:r>
            <a:r>
              <a:rPr lang="en-US" sz="2300" dirty="0"/>
              <a:t>college </a:t>
            </a:r>
            <a:r>
              <a:rPr lang="en-US" sz="2300" dirty="0" smtClean="0"/>
              <a:t>requirements for schools of interest</a:t>
            </a:r>
            <a:endParaRPr lang="en-US" sz="2300" dirty="0"/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If </a:t>
            </a:r>
            <a:r>
              <a:rPr lang="en-US" sz="2300" dirty="0"/>
              <a:t>you are planning </a:t>
            </a:r>
            <a:r>
              <a:rPr lang="en-US" sz="2300" dirty="0" smtClean="0"/>
              <a:t>to participate </a:t>
            </a:r>
            <a:r>
              <a:rPr lang="en-US" sz="2300" dirty="0"/>
              <a:t>in college athletics</a:t>
            </a:r>
          </a:p>
          <a:p>
            <a:pPr lvl="3">
              <a:buBlip>
                <a:blip r:embed="rId3"/>
              </a:buBlip>
            </a:pPr>
            <a:r>
              <a:rPr lang="en-US" sz="2300" dirty="0" smtClean="0"/>
              <a:t>Meet </a:t>
            </a:r>
            <a:r>
              <a:rPr lang="en-US" sz="2300" dirty="0"/>
              <a:t>with your counselor to learn more about the NCAA Clearinghouse </a:t>
            </a:r>
          </a:p>
          <a:p>
            <a:pPr lvl="3">
              <a:buBlip>
                <a:blip r:embed="rId3"/>
              </a:buBlip>
            </a:pPr>
            <a:r>
              <a:rPr lang="en-US" sz="2300" dirty="0"/>
              <a:t> Athletes should </a:t>
            </a:r>
            <a:r>
              <a:rPr lang="en-US" sz="2300" dirty="0" smtClean="0"/>
              <a:t>have made contact with college coaches </a:t>
            </a:r>
            <a:endParaRPr lang="en-US" sz="2300" dirty="0"/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Initiate </a:t>
            </a:r>
            <a:r>
              <a:rPr lang="en-US" sz="2300" dirty="0"/>
              <a:t>service academy and ROTC </a:t>
            </a:r>
            <a:r>
              <a:rPr lang="en-US" sz="2300" dirty="0" smtClean="0"/>
              <a:t>applications</a:t>
            </a:r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Take </a:t>
            </a:r>
            <a:r>
              <a:rPr lang="en-US" sz="2300" dirty="0"/>
              <a:t>the SAT/ACT in the spring</a:t>
            </a:r>
            <a:endParaRPr lang="en-US" altLang="en-US" sz="2300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Students </a:t>
            </a:r>
            <a:r>
              <a:rPr lang="en-US" sz="2300" dirty="0"/>
              <a:t>in the </a:t>
            </a:r>
            <a:r>
              <a:rPr lang="en-US" sz="2300" dirty="0" smtClean="0"/>
              <a:t>music/Fine arts - </a:t>
            </a:r>
            <a:r>
              <a:rPr lang="en-US" sz="2300" dirty="0"/>
              <a:t>prepare audition </a:t>
            </a:r>
            <a:r>
              <a:rPr lang="en-US" sz="2300" dirty="0" smtClean="0"/>
              <a:t>materials </a:t>
            </a:r>
            <a:endParaRPr lang="en-US" altLang="en-US" sz="2300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Start </a:t>
            </a:r>
            <a:r>
              <a:rPr lang="en-US" sz="2300" dirty="0"/>
              <a:t>narrowing your college list based on your </a:t>
            </a:r>
            <a:r>
              <a:rPr lang="en-US" sz="2300" dirty="0" smtClean="0"/>
              <a:t>personal needs</a:t>
            </a:r>
            <a:endParaRPr lang="en-US" sz="2300" dirty="0"/>
          </a:p>
          <a:p>
            <a:pPr lvl="2">
              <a:buBlip>
                <a:blip r:embed="rId3"/>
              </a:buBlip>
            </a:pPr>
            <a:r>
              <a:rPr lang="en-US" sz="2300" dirty="0" smtClean="0"/>
              <a:t>Make </a:t>
            </a:r>
            <a:r>
              <a:rPr lang="en-US" sz="2300" dirty="0"/>
              <a:t>a list of possible colleges to attend.</a:t>
            </a:r>
          </a:p>
          <a:p>
            <a:pPr lvl="3">
              <a:buBlip>
                <a:blip r:embed="rId3"/>
              </a:buBlip>
            </a:pPr>
            <a:r>
              <a:rPr lang="en-US" sz="2300" dirty="0"/>
              <a:t>Consider criteria that are important to </a:t>
            </a:r>
            <a:r>
              <a:rPr lang="en-US" sz="2300" dirty="0" smtClean="0"/>
              <a:t>YOU</a:t>
            </a:r>
          </a:p>
          <a:p>
            <a:pPr lvl="3">
              <a:buBlip>
                <a:blip r:embed="rId3"/>
              </a:buBlip>
            </a:pPr>
            <a:r>
              <a:rPr lang="en-US" altLang="en-US" sz="2300" dirty="0" smtClean="0">
                <a:ea typeface="Geneva" charset="-128"/>
              </a:rPr>
              <a:t>SPRING PREVIEW DAYS / JUNIOR OPEN HOUSES</a:t>
            </a:r>
            <a:endParaRPr lang="en-US" altLang="en-US" sz="2300" dirty="0">
              <a:ea typeface="Geneva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1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12</a:t>
            </a:r>
            <a:r>
              <a:rPr lang="en-US" altLang="en-US" baseline="30000" dirty="0">
                <a:ea typeface="Geneva" charset="-128"/>
              </a:rPr>
              <a:t>th</a:t>
            </a:r>
            <a:r>
              <a:rPr lang="en-US" altLang="en-US" dirty="0">
                <a:ea typeface="Geneva" charset="-128"/>
              </a:rPr>
              <a:t> Grade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96091" y="1448345"/>
            <a:ext cx="8528265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Blip>
                <a:blip r:embed="rId2"/>
              </a:buBlip>
            </a:pPr>
            <a:r>
              <a:rPr lang="en-US" altLang="en-US" b="1" dirty="0">
                <a:ea typeface="Geneva" charset="-128"/>
              </a:rPr>
              <a:t>HOLD ON </a:t>
            </a:r>
            <a:r>
              <a:rPr lang="en-US" altLang="en-US" dirty="0">
                <a:ea typeface="Geneva" charset="-128"/>
              </a:rPr>
              <a:t>… </a:t>
            </a:r>
            <a:r>
              <a:rPr lang="en-US" altLang="en-US" i="1" cap="small" dirty="0">
                <a:ea typeface="Geneva" charset="-128"/>
              </a:rPr>
              <a:t>its going </a:t>
            </a:r>
            <a:r>
              <a:rPr lang="en-US" altLang="en-US" i="1" cap="small" dirty="0" smtClean="0">
                <a:ea typeface="Geneva" charset="-128"/>
              </a:rPr>
              <a:t>to go by </a:t>
            </a:r>
            <a:r>
              <a:rPr lang="en-US" altLang="en-US" b="1" i="1" dirty="0" smtClean="0">
                <a:ea typeface="Geneva" charset="-128"/>
              </a:rPr>
              <a:t>FAST</a:t>
            </a:r>
          </a:p>
          <a:p>
            <a:pPr marL="0" indent="0">
              <a:buNone/>
            </a:pPr>
            <a:endParaRPr lang="en-US" altLang="en-US" b="1" i="1" dirty="0" smtClean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 smtClean="0"/>
              <a:t> Male students must </a:t>
            </a:r>
            <a:r>
              <a:rPr lang="en-US" dirty="0"/>
              <a:t>register for the Selective Service in order to complete the Free Application for Federal Student Aid (FAFSA</a:t>
            </a:r>
            <a:r>
              <a:rPr lang="en-US" dirty="0" smtClean="0"/>
              <a:t>)</a:t>
            </a:r>
          </a:p>
          <a:p>
            <a:pPr lvl="2">
              <a:buBlip>
                <a:blip r:embed="rId3"/>
              </a:buBlip>
            </a:pPr>
            <a:r>
              <a:rPr lang="en-US" dirty="0"/>
              <a:t> </a:t>
            </a:r>
            <a:r>
              <a:rPr lang="en-US" b="1" dirty="0" smtClean="0"/>
              <a:t>Senior year grades COUNT!! </a:t>
            </a:r>
            <a:r>
              <a:rPr lang="en-US" sz="1900" dirty="0" smtClean="0"/>
              <a:t>No time for Senioritis</a:t>
            </a:r>
            <a:endParaRPr lang="en-US" dirty="0" smtClean="0"/>
          </a:p>
          <a:p>
            <a:pPr lvl="2">
              <a:buBlip>
                <a:blip r:embed="rId3"/>
              </a:buBlip>
            </a:pPr>
            <a:r>
              <a:rPr lang="en-US" dirty="0" smtClean="0"/>
              <a:t>With EFC + </a:t>
            </a:r>
            <a:r>
              <a:rPr lang="en-US" dirty="0" err="1" smtClean="0"/>
              <a:t>Finaid</a:t>
            </a:r>
            <a:r>
              <a:rPr lang="en-US" dirty="0" smtClean="0"/>
              <a:t> calculator/website = prelim award</a:t>
            </a:r>
            <a:endParaRPr lang="en-US" dirty="0"/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</a:t>
            </a:r>
            <a:r>
              <a:rPr lang="en-US" dirty="0"/>
              <a:t>Take or retake standardized tests, if necessary</a:t>
            </a:r>
          </a:p>
          <a:p>
            <a:pPr lvl="2">
              <a:buBlip>
                <a:blip r:embed="rId3"/>
              </a:buBlip>
            </a:pPr>
            <a:r>
              <a:rPr lang="en-US" dirty="0"/>
              <a:t> Begin applying, the sooner the better.</a:t>
            </a:r>
          </a:p>
          <a:p>
            <a:pPr lvl="3">
              <a:buBlip>
                <a:blip r:embed="rId3"/>
              </a:buBlip>
            </a:pPr>
            <a:r>
              <a:rPr lang="en-US" dirty="0"/>
              <a:t> Decide if you want to apply EA / ED / RD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dirty="0">
                <a:ea typeface="Geneva" charset="-128"/>
              </a:rPr>
              <a:t> </a:t>
            </a:r>
            <a:r>
              <a:rPr lang="en-US" dirty="0"/>
              <a:t>Have your parents complete the FAFSA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altLang="en-US" b="1" dirty="0">
                <a:ea typeface="Geneva" charset="-128"/>
              </a:rPr>
              <a:t>CHECK YOUR </a:t>
            </a:r>
            <a:r>
              <a:rPr lang="en-US" altLang="en-US" b="1" dirty="0" smtClean="0">
                <a:ea typeface="Geneva" charset="-128"/>
              </a:rPr>
              <a:t>EMAIL ACCOUNT</a:t>
            </a:r>
            <a:endParaRPr lang="en-US" altLang="en-US" b="1" dirty="0">
              <a:ea typeface="Geneva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5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Goals for TODAY!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89411" y="1600200"/>
            <a:ext cx="8790816" cy="4525963"/>
          </a:xfrm>
        </p:spPr>
        <p:txBody>
          <a:bodyPr/>
          <a:lstStyle/>
          <a:p>
            <a:pPr marL="457200" indent="-457200" algn="l">
              <a:buBlip>
                <a:blip r:embed="rId2"/>
              </a:buBlip>
            </a:pPr>
            <a:r>
              <a:rPr lang="en-US" altLang="en-US" dirty="0" smtClean="0">
                <a:ea typeface="Geneva" charset="-128"/>
              </a:rPr>
              <a:t>Overview of the Admissions Process</a:t>
            </a:r>
          </a:p>
          <a:p>
            <a:pPr lvl="2" algn="l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 What are Academic Requirements?</a:t>
            </a:r>
          </a:p>
          <a:p>
            <a:pPr lvl="2" algn="l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altLang="en-US" dirty="0" smtClean="0">
                <a:ea typeface="Geneva" charset="-128"/>
              </a:rPr>
              <a:t>The Search to find the right school?</a:t>
            </a:r>
          </a:p>
          <a:p>
            <a:pPr lvl="2" algn="l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 Over the River and through the woods to …..</a:t>
            </a:r>
          </a:p>
          <a:p>
            <a:pPr lvl="3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 A campus near or far from you</a:t>
            </a:r>
          </a:p>
          <a:p>
            <a:pPr lvl="2" algn="l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altLang="en-US" dirty="0" smtClean="0">
                <a:ea typeface="Geneva" charset="-128"/>
              </a:rPr>
              <a:t>The Application</a:t>
            </a:r>
          </a:p>
          <a:p>
            <a:pPr lvl="2" algn="l">
              <a:buBlip>
                <a:blip r:embed="rId3"/>
              </a:buBlip>
            </a:pPr>
            <a:r>
              <a:rPr lang="en-US" altLang="en-US" dirty="0" smtClean="0">
                <a:ea typeface="Geneva" charset="-128"/>
              </a:rPr>
              <a:t>What should I be doing now?</a:t>
            </a:r>
          </a:p>
          <a:p>
            <a:pPr lvl="3" algn="l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</a:t>
            </a:r>
            <a:r>
              <a:rPr lang="en-US" altLang="en-US" dirty="0" smtClean="0">
                <a:ea typeface="Geneva" charset="-128"/>
              </a:rPr>
              <a:t>9-11 grade assignments</a:t>
            </a:r>
          </a:p>
          <a:p>
            <a:pPr lvl="3"/>
            <a:endParaRPr lang="en-US" altLang="en-US" dirty="0" smtClean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b="1" dirty="0" smtClean="0">
                <a:ea typeface="Geneva" charset="-128"/>
              </a:rPr>
              <a:t>THE NOTE 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14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1458"/>
          </a:xfrm>
        </p:spPr>
        <p:txBody>
          <a:bodyPr/>
          <a:lstStyle/>
          <a:p>
            <a:r>
              <a:rPr lang="en-US" altLang="en-US" dirty="0" smtClean="0">
                <a:ea typeface="Geneva" charset="-128"/>
              </a:rPr>
              <a:t>Questions</a:t>
            </a:r>
            <a:br>
              <a:rPr lang="en-US" altLang="en-US" dirty="0" smtClean="0">
                <a:ea typeface="Geneva" charset="-128"/>
              </a:rPr>
            </a:br>
            <a:r>
              <a:rPr lang="en-US" altLang="en-US" dirty="0" smtClean="0">
                <a:ea typeface="Geneva" charset="-128"/>
              </a:rPr>
              <a:t>What did we miss??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71825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Users\burkerj\AppData\Local\Microsoft\Windows\Temporary Internet Files\Content.IE5\WCK3JT83\question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1860516"/>
            <a:ext cx="3997596" cy="399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The </a:t>
            </a:r>
            <a:r>
              <a:rPr lang="en-US" altLang="en-US" dirty="0" smtClean="0">
                <a:ea typeface="Geneva" charset="-128"/>
              </a:rPr>
              <a:t>Admissions Process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85800" y="1981200"/>
            <a:ext cx="7406244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Blip>
                <a:blip r:embed="rId4"/>
              </a:buBlip>
            </a:pPr>
            <a:r>
              <a:rPr lang="en-US" altLang="en-US" dirty="0" smtClean="0">
                <a:ea typeface="Geneva" charset="-128"/>
              </a:rPr>
              <a:t>Admissions Requirements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>
                <a:ea typeface="Geneva" charset="-128"/>
              </a:rPr>
              <a:t> Core Rigor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>
                <a:ea typeface="Geneva" charset="-128"/>
              </a:rPr>
              <a:t> Academic Achievement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>
                <a:ea typeface="Geneva" charset="-128"/>
              </a:rPr>
              <a:t> Standardized Tests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>
                <a:ea typeface="Geneva" charset="-128"/>
              </a:rPr>
              <a:t> Extra-Curricular Activities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dirty="0" smtClean="0">
                <a:ea typeface="Geneva" charset="-128"/>
              </a:rPr>
              <a:t>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Admissions 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89411" y="1555845"/>
            <a:ext cx="8867503" cy="43945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Blip>
                <a:blip r:embed="rId4"/>
              </a:buBlip>
            </a:pPr>
            <a:r>
              <a:rPr lang="en-US" altLang="en-US" dirty="0" smtClean="0">
                <a:ea typeface="Geneva" charset="-128"/>
              </a:rPr>
              <a:t>Core Area Rigor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/>
              <a:t> </a:t>
            </a:r>
            <a:r>
              <a:rPr lang="en-US" altLang="en-US" sz="2800" dirty="0" smtClean="0"/>
              <a:t>English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sz="2800" dirty="0" smtClean="0"/>
              <a:t> Math 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sz="2800" dirty="0" smtClean="0"/>
              <a:t> Lab Science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sz="2800" dirty="0" smtClean="0"/>
              <a:t> Social Sciences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sz="2800" dirty="0" smtClean="0"/>
              <a:t> Foreign Language</a:t>
            </a:r>
          </a:p>
          <a:p>
            <a:pPr marL="914400" lvl="2" indent="0">
              <a:buNone/>
            </a:pPr>
            <a:endParaRPr lang="en-US" altLang="en-US" sz="2800" dirty="0" smtClean="0"/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sz="2600" dirty="0" smtClean="0"/>
              <a:t>Honors, AP, pre-IB, IB, dual enrollment Core Courses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900" b="1" dirty="0" smtClean="0"/>
              <a:t>Is it better to get an A in an academic class or a C in an AP/Honors  class?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Admissions 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89411" y="1698171"/>
            <a:ext cx="8867503" cy="400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Blip>
                <a:blip r:embed="rId4"/>
              </a:buBlip>
            </a:pPr>
            <a:r>
              <a:rPr lang="en-US" altLang="en-US" dirty="0" smtClean="0">
                <a:ea typeface="Geneva" charset="-128"/>
              </a:rPr>
              <a:t>Academic Achievement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/>
              <a:t>Grades do matter!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/>
              <a:t>Grades in core classes … matter even more!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/>
              <a:t>Trends in Grades – upward or downward</a:t>
            </a:r>
          </a:p>
          <a:p>
            <a:pPr lvl="2">
              <a:buFont typeface="Arial"/>
              <a:buBlip>
                <a:blip r:embed="rId5"/>
              </a:buBlip>
            </a:pPr>
            <a:r>
              <a:rPr lang="en-US" altLang="en-US" dirty="0" smtClean="0"/>
              <a:t>Grades are an excellent indicator for success in college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sz="2000" b="1" dirty="0" smtClean="0"/>
              <a:t>Is it better to get an A in an academic class or a C in an AP class?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Geneva" charset="-128"/>
              </a:rPr>
              <a:t>Admissions 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189411" y="1600200"/>
            <a:ext cx="8749873" cy="4525963"/>
          </a:xfrm>
        </p:spPr>
        <p:txBody>
          <a:bodyPr>
            <a:normAutofit/>
          </a:bodyPr>
          <a:lstStyle/>
          <a:p>
            <a:pPr marL="457200" indent="-457200" algn="l">
              <a:buBlip>
                <a:blip r:embed="rId4"/>
              </a:buBlip>
            </a:pPr>
            <a:r>
              <a:rPr lang="en-US" altLang="en-US" dirty="0" smtClean="0">
                <a:ea typeface="Geneva" charset="-128"/>
              </a:rPr>
              <a:t>The Tests … ACT / SAT</a:t>
            </a:r>
          </a:p>
          <a:p>
            <a:endParaRPr lang="en-US" altLang="en-US" sz="2800" dirty="0" smtClean="0"/>
          </a:p>
          <a:p>
            <a:pPr marL="914400" lvl="1" indent="-457200" algn="l">
              <a:lnSpc>
                <a:spcPct val="80000"/>
              </a:lnSpc>
              <a:buBlip>
                <a:blip r:embed="rId5"/>
              </a:buBlip>
            </a:pPr>
            <a:r>
              <a:rPr lang="en-US" altLang="en-US" dirty="0" smtClean="0"/>
              <a:t>PSAT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[National Merit Scholarship]</a:t>
            </a:r>
          </a:p>
          <a:p>
            <a:pPr marL="914400" lvl="1" indent="-457200" algn="l">
              <a:lnSpc>
                <a:spcPct val="80000"/>
              </a:lnSpc>
              <a:buBlip>
                <a:blip r:embed="rId5"/>
              </a:buBlip>
            </a:pPr>
            <a:r>
              <a:rPr lang="en-US" altLang="en-US" dirty="0" smtClean="0"/>
              <a:t>Take </a:t>
            </a:r>
            <a:r>
              <a:rPr lang="en-US" altLang="en-US" dirty="0"/>
              <a:t>in junior </a:t>
            </a:r>
            <a:r>
              <a:rPr lang="en-US" altLang="en-US" dirty="0" smtClean="0"/>
              <a:t>year</a:t>
            </a:r>
          </a:p>
          <a:p>
            <a:pPr marL="914400" lvl="1" indent="-457200" algn="l">
              <a:lnSpc>
                <a:spcPct val="80000"/>
              </a:lnSpc>
              <a:buBlip>
                <a:blip r:embed="rId5"/>
              </a:buBlip>
            </a:pPr>
            <a:r>
              <a:rPr lang="en-US" altLang="en-US" dirty="0" smtClean="0"/>
              <a:t>Take </a:t>
            </a:r>
            <a:r>
              <a:rPr lang="en-US" altLang="en-US" dirty="0"/>
              <a:t>again in senior </a:t>
            </a:r>
            <a:r>
              <a:rPr lang="en-US" altLang="en-US" dirty="0" smtClean="0"/>
              <a:t>year</a:t>
            </a:r>
          </a:p>
          <a:p>
            <a:pPr marL="914400" lvl="1" indent="-457200" algn="l">
              <a:lnSpc>
                <a:spcPct val="80000"/>
              </a:lnSpc>
              <a:buBlip>
                <a:blip r:embed="rId5"/>
              </a:buBlip>
            </a:pPr>
            <a:r>
              <a:rPr lang="en-US" altLang="en-US" i="1" dirty="0" smtClean="0"/>
              <a:t>SUPER SCORE Some do &amp; Some don’t</a:t>
            </a:r>
          </a:p>
          <a:p>
            <a:pPr lvl="2" algn="l">
              <a:buBlip>
                <a:blip r:embed="rId5"/>
              </a:buBlip>
            </a:pPr>
            <a:r>
              <a:rPr lang="en-US" altLang="en-US" dirty="0" smtClean="0"/>
              <a:t> SAT/ACT </a:t>
            </a:r>
            <a:r>
              <a:rPr lang="en-US" altLang="en-US" dirty="0"/>
              <a:t>scores are the only standardized piece of information in the college admissions process</a:t>
            </a:r>
            <a:r>
              <a:rPr lang="en-US" altLang="en-US" dirty="0" smtClean="0"/>
              <a:t>.</a:t>
            </a:r>
          </a:p>
          <a:p>
            <a:pPr lvl="2" algn="l">
              <a:buBlip>
                <a:blip r:embed="rId5"/>
              </a:buBlip>
            </a:pPr>
            <a:r>
              <a:rPr lang="en-US" altLang="en-US" dirty="0" smtClean="0"/>
              <a:t> </a:t>
            </a:r>
            <a:r>
              <a:rPr lang="en-US" altLang="en-US" dirty="0"/>
              <a:t>Very important at some schools, less important at </a:t>
            </a:r>
            <a:r>
              <a:rPr lang="en-US" altLang="en-US" dirty="0" smtClean="0"/>
              <a:t>others and not </a:t>
            </a:r>
            <a:r>
              <a:rPr lang="en-US" altLang="en-US" dirty="0"/>
              <a:t>required everywhere.</a:t>
            </a:r>
          </a:p>
          <a:p>
            <a:pPr lvl="2" algn="l"/>
            <a:endParaRPr lang="en-US" altLang="en-US" dirty="0" smtClean="0">
              <a:ea typeface="Geneva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Geneva" charset="-128"/>
              </a:rPr>
              <a:t>Admissions </a:t>
            </a:r>
            <a:r>
              <a:rPr lang="en-US" altLang="en-US" dirty="0" smtClean="0">
                <a:ea typeface="Geneva" charset="-128"/>
              </a:rPr>
              <a:t>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417638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61257" y="1600200"/>
            <a:ext cx="8425543" cy="4525963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The Essay </a:t>
            </a:r>
            <a:r>
              <a:rPr lang="en-US" altLang="en-US" dirty="0" smtClean="0">
                <a:ea typeface="Geneva" charset="-128"/>
              </a:rPr>
              <a:t>vs. The </a:t>
            </a:r>
            <a:r>
              <a:rPr lang="en-US" altLang="en-US" dirty="0">
                <a:ea typeface="Geneva" charset="-128"/>
              </a:rPr>
              <a:t>Personal </a:t>
            </a:r>
            <a:r>
              <a:rPr lang="en-US" altLang="en-US" dirty="0" smtClean="0">
                <a:ea typeface="Geneva" charset="-128"/>
              </a:rPr>
              <a:t>Statement</a:t>
            </a:r>
          </a:p>
          <a:p>
            <a:pPr marL="457200" indent="-457200">
              <a:buBlip>
                <a:blip r:embed="rId2"/>
              </a:buBlip>
            </a:pPr>
            <a:endParaRPr lang="en-US" altLang="en-US" dirty="0" smtClean="0">
              <a:ea typeface="Geneva" charset="-128"/>
            </a:endParaRPr>
          </a:p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D</a:t>
            </a:r>
            <a:r>
              <a:rPr lang="en-US" altLang="en-US" dirty="0" smtClean="0">
                <a:ea typeface="Geneva" charset="-128"/>
              </a:rPr>
              <a:t>o </a:t>
            </a:r>
            <a:r>
              <a:rPr lang="en-US" altLang="en-US" dirty="0">
                <a:ea typeface="Geneva" charset="-128"/>
              </a:rPr>
              <a:t>you stand    </a:t>
            </a:r>
            <a:r>
              <a:rPr lang="en-US" altLang="en-US" dirty="0">
                <a:solidFill>
                  <a:srgbClr val="FF0000"/>
                </a:solidFill>
                <a:ea typeface="Geneva" charset="-128"/>
              </a:rPr>
              <a:t>A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ea typeface="Geneva" charset="-128"/>
              </a:rPr>
              <a:t>P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7030A0"/>
                </a:solidFill>
                <a:ea typeface="Geneva" charset="-128"/>
              </a:rPr>
              <a:t>A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00B050"/>
                </a:solidFill>
                <a:ea typeface="Geneva" charset="-128"/>
              </a:rPr>
              <a:t>R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0070C0"/>
                </a:solidFill>
                <a:ea typeface="Geneva" charset="-128"/>
              </a:rPr>
              <a:t>T</a:t>
            </a:r>
            <a:r>
              <a:rPr lang="en-US" altLang="en-US" dirty="0">
                <a:ea typeface="Geneva" charset="-128"/>
              </a:rPr>
              <a:t> </a:t>
            </a:r>
            <a:r>
              <a:rPr lang="en-US" altLang="en-US" dirty="0" smtClean="0">
                <a:ea typeface="Geneva" charset="-128"/>
              </a:rPr>
              <a:t>  ?</a:t>
            </a:r>
          </a:p>
          <a:p>
            <a:pPr marL="457200" indent="-457200">
              <a:buBlip>
                <a:blip r:embed="rId2"/>
              </a:buBlip>
            </a:pPr>
            <a:endParaRPr lang="en-US" altLang="en-US" dirty="0">
              <a:ea typeface="Geneva" charset="-128"/>
            </a:endParaRPr>
          </a:p>
          <a:p>
            <a:pPr marL="1371600" lvl="2" indent="-457200">
              <a:buBlip>
                <a:blip r:embed="rId3"/>
              </a:buBlip>
            </a:pPr>
            <a:r>
              <a:rPr lang="en-US" altLang="en-US" dirty="0"/>
              <a:t>I wrote a great essay for my number 1 choice – I’ll just send that to every other school I applied to</a:t>
            </a:r>
          </a:p>
          <a:p>
            <a:pPr marL="1371600" lvl="2" indent="-457200">
              <a:buBlip>
                <a:blip r:embed="rId3"/>
              </a:buBlip>
            </a:pPr>
            <a:r>
              <a:rPr lang="en-US" altLang="en-US" dirty="0"/>
              <a:t>I like to do all my writing in IM lingo</a:t>
            </a:r>
          </a:p>
          <a:p>
            <a:pPr marL="1371600" lvl="2" indent="-457200">
              <a:buBlip>
                <a:blip r:embed="rId3"/>
              </a:buBlip>
            </a:pPr>
            <a:r>
              <a:rPr lang="en-US" altLang="en-US" dirty="0" smtClean="0"/>
              <a:t>Does anyone really read </a:t>
            </a:r>
            <a:r>
              <a:rPr lang="en-US" altLang="en-US" dirty="0"/>
              <a:t>them </a:t>
            </a:r>
            <a:r>
              <a:rPr lang="en-US" altLang="en-US" dirty="0" smtClean="0"/>
              <a:t>– </a:t>
            </a:r>
          </a:p>
          <a:p>
            <a:pPr marL="1371600" lvl="2" indent="-457200">
              <a:buBlip>
                <a:blip r:embed="rId3"/>
              </a:buBlip>
            </a:pPr>
            <a:r>
              <a:rPr lang="en-US" altLang="en-US" dirty="0" smtClean="0"/>
              <a:t>If “OPTIONAL” are they’re </a:t>
            </a:r>
            <a:r>
              <a:rPr lang="en-US" altLang="en-US" dirty="0"/>
              <a:t>a waste of time.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7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Geneva" charset="-128"/>
              </a:rPr>
              <a:t>Admissions </a:t>
            </a:r>
            <a:r>
              <a:rPr lang="en-US" altLang="en-US" dirty="0" smtClean="0">
                <a:ea typeface="Geneva" charset="-128"/>
              </a:rPr>
              <a:t>Requirements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417638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261257" y="1600200"/>
            <a:ext cx="8425543" cy="4525963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The Essay vs</a:t>
            </a:r>
            <a:r>
              <a:rPr lang="en-US" altLang="en-US" dirty="0" smtClean="0">
                <a:ea typeface="Geneva" charset="-128"/>
              </a:rPr>
              <a:t>. The </a:t>
            </a:r>
            <a:r>
              <a:rPr lang="en-US" altLang="en-US" dirty="0">
                <a:ea typeface="Geneva" charset="-128"/>
              </a:rPr>
              <a:t>Personal </a:t>
            </a:r>
            <a:r>
              <a:rPr lang="en-US" altLang="en-US" dirty="0" smtClean="0">
                <a:ea typeface="Geneva" charset="-128"/>
              </a:rPr>
              <a:t>Statement</a:t>
            </a:r>
          </a:p>
          <a:p>
            <a:pPr marL="0" indent="0">
              <a:buNone/>
            </a:pPr>
            <a:endParaRPr lang="en-US" altLang="en-US" dirty="0" smtClean="0">
              <a:ea typeface="Geneva" charset="-128"/>
            </a:endParaRPr>
          </a:p>
          <a:p>
            <a:pPr marL="457200" indent="-457200">
              <a:buBlip>
                <a:blip r:embed="rId2"/>
              </a:buBlip>
            </a:pPr>
            <a:r>
              <a:rPr lang="en-US" altLang="en-US" dirty="0" smtClean="0">
                <a:ea typeface="Geneva" charset="-128"/>
              </a:rPr>
              <a:t>How </a:t>
            </a:r>
            <a:r>
              <a:rPr lang="en-US" altLang="en-US" dirty="0">
                <a:ea typeface="Geneva" charset="-128"/>
              </a:rPr>
              <a:t>do you stand    </a:t>
            </a:r>
            <a:r>
              <a:rPr lang="en-US" altLang="en-US" dirty="0">
                <a:solidFill>
                  <a:srgbClr val="FF0000"/>
                </a:solidFill>
                <a:ea typeface="Geneva" charset="-128"/>
              </a:rPr>
              <a:t>A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ea typeface="Geneva" charset="-128"/>
              </a:rPr>
              <a:t>P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7030A0"/>
                </a:solidFill>
                <a:ea typeface="Geneva" charset="-128"/>
              </a:rPr>
              <a:t>A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00B050"/>
                </a:solidFill>
                <a:ea typeface="Geneva" charset="-128"/>
              </a:rPr>
              <a:t>R</a:t>
            </a:r>
            <a:r>
              <a:rPr lang="en-US" altLang="en-US" dirty="0">
                <a:ea typeface="Geneva" charset="-128"/>
              </a:rPr>
              <a:t>    </a:t>
            </a:r>
            <a:r>
              <a:rPr lang="en-US" altLang="en-US" dirty="0">
                <a:solidFill>
                  <a:srgbClr val="0070C0"/>
                </a:solidFill>
                <a:ea typeface="Geneva" charset="-128"/>
              </a:rPr>
              <a:t>T</a:t>
            </a:r>
            <a:r>
              <a:rPr lang="en-US" altLang="en-US" dirty="0">
                <a:ea typeface="Geneva" charset="-128"/>
              </a:rPr>
              <a:t> </a:t>
            </a: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The </a:t>
            </a:r>
            <a:r>
              <a:rPr lang="en-US" altLang="en-US" dirty="0" err="1">
                <a:ea typeface="Geneva" charset="-128"/>
              </a:rPr>
              <a:t>McEssay</a:t>
            </a:r>
            <a:endParaRPr lang="en-US" altLang="en-US" dirty="0">
              <a:ea typeface="Geneva" charset="-128"/>
            </a:endParaRPr>
          </a:p>
          <a:p>
            <a:pPr lvl="3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Are you 2 all beef patties </a:t>
            </a:r>
            <a:r>
              <a:rPr lang="en-US" altLang="en-US" dirty="0" smtClean="0">
                <a:ea typeface="Geneva" charset="-128"/>
              </a:rPr>
              <a:t>…?</a:t>
            </a:r>
            <a:endParaRPr lang="en-US" altLang="en-US" dirty="0">
              <a:ea typeface="Geneva" charset="-128"/>
            </a:endParaRP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The Radish and the FB Couch</a:t>
            </a:r>
          </a:p>
          <a:p>
            <a:pPr lvl="2">
              <a:buBlip>
                <a:blip r:embed="rId3"/>
              </a:buBlip>
            </a:pPr>
            <a:r>
              <a:rPr lang="en-US" altLang="en-US" dirty="0">
                <a:ea typeface="Geneva" charset="-128"/>
              </a:rPr>
              <a:t> Eagle Scout vs. OA Chief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6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ea typeface="Geneva" charset="-128"/>
              </a:rPr>
              <a:t>Admissions </a:t>
            </a:r>
            <a:r>
              <a:rPr lang="en-US" altLang="en-US" sz="3600" dirty="0" smtClean="0">
                <a:ea typeface="Geneva" charset="-128"/>
              </a:rPr>
              <a:t>Requirements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10789" y="1295179"/>
            <a:ext cx="60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Blip>
                <a:blip r:embed="rId2"/>
              </a:buBlip>
            </a:pPr>
            <a:r>
              <a:rPr lang="en-US" altLang="en-US" dirty="0">
                <a:ea typeface="Geneva" charset="-128"/>
              </a:rPr>
              <a:t>The Letter </a:t>
            </a:r>
            <a:r>
              <a:rPr lang="en-US" altLang="en-US" dirty="0" smtClean="0">
                <a:ea typeface="Geneva" charset="-128"/>
              </a:rPr>
              <a:t>of Recommendation</a:t>
            </a:r>
          </a:p>
          <a:p>
            <a:pPr marL="457200" indent="-457200">
              <a:buBlip>
                <a:blip r:embed="rId2"/>
              </a:buBlip>
            </a:pPr>
            <a:endParaRPr lang="en-US" altLang="en-US" dirty="0">
              <a:ea typeface="Geneva" charset="-128"/>
            </a:endParaRPr>
          </a:p>
          <a:p>
            <a:pPr marL="457200" indent="-457200">
              <a:buBlip>
                <a:blip r:embed="rId2"/>
              </a:buBlip>
            </a:pPr>
            <a:r>
              <a:rPr lang="en-US" altLang="en-US" dirty="0" smtClean="0">
                <a:ea typeface="Geneva" charset="-128"/>
              </a:rPr>
              <a:t>Asset </a:t>
            </a:r>
            <a:r>
              <a:rPr lang="en-US" altLang="en-US" dirty="0">
                <a:ea typeface="Geneva" charset="-128"/>
              </a:rPr>
              <a:t>Enhancement</a:t>
            </a:r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/>
              <a:t>How many is too many or not enough</a:t>
            </a:r>
            <a:r>
              <a:rPr lang="en-US" altLang="en-US" dirty="0" smtClean="0"/>
              <a:t>?</a:t>
            </a:r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 smtClean="0"/>
              <a:t>How will they be submitted?</a:t>
            </a:r>
          </a:p>
          <a:p>
            <a:pPr marL="1314450" lvl="2" indent="-457200">
              <a:buBlip>
                <a:blip r:embed="rId3"/>
              </a:buBlip>
            </a:pPr>
            <a:r>
              <a:rPr lang="en-US" altLang="en-US" dirty="0" smtClean="0"/>
              <a:t>On-line, HS, you?</a:t>
            </a:r>
            <a:endParaRPr lang="en-US" altLang="en-US" dirty="0"/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/>
              <a:t>Will it change the outcome of the decision?</a:t>
            </a:r>
          </a:p>
          <a:p>
            <a:pPr marL="914400" lvl="1" indent="-457200">
              <a:buBlip>
                <a:blip r:embed="rId3"/>
              </a:buBlip>
            </a:pPr>
            <a:r>
              <a:rPr lang="en-US" altLang="en-US" dirty="0"/>
              <a:t>Does a letter from a famous or elected person make a difference?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8316"/>
            <a:ext cx="1051956" cy="10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" y="46037"/>
            <a:ext cx="1371600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2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184</TotalTime>
  <Words>1344</Words>
  <Application>Microsoft Office PowerPoint</Application>
  <PresentationFormat>On-screen Show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NOAC_Powerpoint_Blue</vt:lpstr>
      <vt:lpstr>PowerPoint Presentation</vt:lpstr>
      <vt:lpstr>The Goals for TODAY! </vt:lpstr>
      <vt:lpstr>The Admissions Process</vt:lpstr>
      <vt:lpstr>Admissions Requirements</vt:lpstr>
      <vt:lpstr>Admissions Requirements</vt:lpstr>
      <vt:lpstr>Admissions Requirements</vt:lpstr>
      <vt:lpstr>Admissions Requirements</vt:lpstr>
      <vt:lpstr>Admissions Requirements</vt:lpstr>
      <vt:lpstr>Admissions Requirements</vt:lpstr>
      <vt:lpstr>Admissions Requirements</vt:lpstr>
      <vt:lpstr>The SEARCH</vt:lpstr>
      <vt:lpstr>The Campus Visit</vt:lpstr>
      <vt:lpstr>The Campus Visit</vt:lpstr>
      <vt:lpstr>The Application</vt:lpstr>
      <vt:lpstr>The Application</vt:lpstr>
      <vt:lpstr>The 9th Grade</vt:lpstr>
      <vt:lpstr>The 10th Grade</vt:lpstr>
      <vt:lpstr>The 11th Grade</vt:lpstr>
      <vt:lpstr>The 12th Grade</vt:lpstr>
      <vt:lpstr>Questions What did we miss??</vt:lpstr>
      <vt:lpstr>For Training Resources and More Information Visit: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Burkerj</dc:creator>
  <cp:lastModifiedBy>Jake Torpey</cp:lastModifiedBy>
  <cp:revision>23</cp:revision>
  <dcterms:created xsi:type="dcterms:W3CDTF">2015-06-08T16:13:47Z</dcterms:created>
  <dcterms:modified xsi:type="dcterms:W3CDTF">2015-07-13T16:01:09Z</dcterms:modified>
</cp:coreProperties>
</file>