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pic="http://schemas.openxmlformats.org/drawingml/2006/picture" xmlns:dgm="http://schemas.openxmlformats.org/drawingml/2006/diagram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sz="15610"/>
    <p:restoredTop sz="94670"/>
  </p:normalViewPr>
  <p:slideViewPr>
    <p:cSldViewPr snapToGrid="0">
      <p:cViewPr>
        <p:scale xmlns:c="http://schemas.openxmlformats.org/drawingml/2006/chart" xmlns:pic="http://schemas.openxmlformats.org/drawingml/2006/picture" xmlns:dgm="http://schemas.openxmlformats.org/drawingml/2006/diagram">
          <a:sx d="100" n="76"/>
          <a:sy d="100" n="76"/>
        </p:scale>
        <p:origin xmlns:c="http://schemas.openxmlformats.org/drawingml/2006/chart" xmlns:pic="http://schemas.openxmlformats.org/drawingml/2006/picture" xmlns:dgm="http://schemas.openxmlformats.org/drawingml/2006/diagram" x="-1206" y="-48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" n="1"/>
        <a:sy d="1" n="1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Shape 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Shape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225" y="685800"/>
            <a:ext cx="4572225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type="none" w="med"/>
            <a:tailEnd len="med" type="none" w="med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hape 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/>
          <a:lstStyle>
            <a:lvl1pPr lvl="0">
              <a:spcBef>
                <a:spcPts val="0"/>
              </a:spcBef>
              <a:defRPr sz="1100">
                <a:uFillTx/>
              </a:defRPr>
            </a:lvl1pPr>
            <a:lvl2pPr lvl="1">
              <a:spcBef>
                <a:spcPts val="0"/>
              </a:spcBef>
              <a:defRPr sz="1100">
                <a:uFillTx/>
              </a:defRPr>
            </a:lvl2pPr>
            <a:lvl3pPr lvl="2">
              <a:spcBef>
                <a:spcPts val="0"/>
              </a:spcBef>
              <a:defRPr sz="1100">
                <a:uFillTx/>
              </a:defRPr>
            </a:lvl3pPr>
            <a:lvl4pPr lvl="3">
              <a:spcBef>
                <a:spcPts val="0"/>
              </a:spcBef>
              <a:defRPr sz="1100">
                <a:uFillTx/>
              </a:defRPr>
            </a:lvl4pPr>
            <a:lvl5pPr lvl="4">
              <a:spcBef>
                <a:spcPts val="0"/>
              </a:spcBef>
              <a:defRPr sz="1100">
                <a:uFillTx/>
              </a:defRPr>
            </a:lvl5pPr>
            <a:lvl6pPr lvl="5">
              <a:spcBef>
                <a:spcPts val="0"/>
              </a:spcBef>
              <a:defRPr sz="1100">
                <a:uFillTx/>
              </a:defRPr>
            </a:lvl6pPr>
            <a:lvl7pPr lvl="6">
              <a:spcBef>
                <a:spcPts val="0"/>
              </a:spcBef>
              <a:defRPr sz="1100">
                <a:uFillTx/>
              </a:defRPr>
            </a:lvl7pPr>
            <a:lvl8pPr lvl="7">
              <a:spcBef>
                <a:spcPts val="0"/>
              </a:spcBef>
              <a:defRPr sz="1100">
                <a:uFillTx/>
              </a:defRPr>
            </a:lvl8pPr>
            <a:lvl9pPr lvl="8">
              <a:spcBef>
                <a:spcPts val="0"/>
              </a:spcBef>
              <a:defRPr sz="1100"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dk2" folHlink="folHlink" hlink="hlink" tx1="dk1" tx2="lt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1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" name="Shape 15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Shape 16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7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0" name="Shape 80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81" name="Shape 81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8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6" name="Shape 86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87" name="Shape 8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9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2" name="Shape 92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93" name="Shape 9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9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8" name="Shape 98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99" name="Shape 9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2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1" name="Shape 21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Shape 22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3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6" name="Shape 36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7" name="Shape 3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4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3" name="Shape 4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44" name="Shape 4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4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9" name="Shape 49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50" name="Shape 5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5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5" name="Shape 55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56" name="Shape 56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6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1" name="Shape 6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2" name="Shape 62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6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7" name="Shape 67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8" name="Shape 6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7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4" name="Shape 74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5" name="Shape 75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399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2.jp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media/image1.jp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 Slide">
    <p:bg>
      <p:bgPr>
        <a:blipFill xmlns:c="http://schemas.openxmlformats.org/drawingml/2006/chart" xmlns:pic="http://schemas.openxmlformats.org/drawingml/2006/picture" xmlns:dgm="http://schemas.openxmlformats.org/drawingml/2006/diagram" rotWithShape="1">
          <a:blip r:embed="rId1"/>
          <a:stretch>
            <a:fillRect/>
          </a:stretch>
        </a:blip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Shape 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" name="Shape 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/>
          <a:lstStyle>
            <a:lvl1pPr algn="ctr" indent="0" lvl="0" marL="0" marR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b="0" cap="none" i="0" strike="noStrike" sz="4400" u="none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>
                <a:uFillTx/>
              </a:defRPr>
            </a:lvl2pPr>
            <a:lvl3pPr indent="0" lvl="2">
              <a:spcBef>
                <a:spcPts val="0"/>
              </a:spcBef>
              <a:buNone/>
              <a:defRPr sz="1800">
                <a:uFillTx/>
              </a:defRPr>
            </a:lvl3pPr>
            <a:lvl4pPr indent="0" lvl="3">
              <a:spcBef>
                <a:spcPts val="0"/>
              </a:spcBef>
              <a:buNone/>
              <a:defRPr sz="1800">
                <a:uFillTx/>
              </a:defRPr>
            </a:lvl4pPr>
            <a:lvl5pPr indent="0" lvl="4">
              <a:spcBef>
                <a:spcPts val="0"/>
              </a:spcBef>
              <a:buNone/>
              <a:defRPr sz="1800">
                <a:uFillTx/>
              </a:defRPr>
            </a:lvl5pPr>
            <a:lvl6pPr indent="0" lvl="5">
              <a:spcBef>
                <a:spcPts val="0"/>
              </a:spcBef>
              <a:buNone/>
              <a:defRPr sz="1800">
                <a:uFillTx/>
              </a:defRPr>
            </a:lvl6pPr>
            <a:lvl7pPr indent="0" lvl="6">
              <a:spcBef>
                <a:spcPts val="0"/>
              </a:spcBef>
              <a:buNone/>
              <a:defRPr sz="1800">
                <a:uFillTx/>
              </a:defRPr>
            </a:lvl7pPr>
            <a:lvl8pPr indent="0" lvl="7">
              <a:spcBef>
                <a:spcPts val="0"/>
              </a:spcBef>
              <a:buNone/>
              <a:defRPr sz="1800">
                <a:uFillTx/>
              </a:defRPr>
            </a:lvl8pPr>
            <a:lvl9pPr indent="0" lvl="8">
              <a:spcBef>
                <a:spcPts val="0"/>
              </a:spcBef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Shape 1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/>
          <a:lstStyle>
            <a:lvl1pPr algn="ctr" indent="0" lvl="0" marL="0" marR="0" rtl="0">
              <a:spcBef>
                <a:spcPts val="640"/>
              </a:spcBef>
              <a:buClr>
                <a:srgbClr val="FFFFFF"/>
              </a:buClr>
              <a:buFont typeface="Arial"/>
              <a:buNone/>
              <a:defRPr b="0" cap="none" i="0" strike="noStrike" sz="3200" u="none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457200" marR="0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cap="none" i="0" strike="noStrike" sz="2800" u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914400" marR="0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cap="none" i="0" strike="noStrike" sz="2400" u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13716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18288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22860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ctr" indent="0" lvl="6" marL="27432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ctr" indent="0" lvl="7" marL="32004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ctr" indent="0" lvl="8" marL="3657600" marR="0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Title and Content">
    <p:bg>
      <p:bgPr>
        <a:blipFill xmlns:c="http://schemas.openxmlformats.org/drawingml/2006/chart" xmlns:pic="http://schemas.openxmlformats.org/drawingml/2006/picture" xmlns:dgm="http://schemas.openxmlformats.org/drawingml/2006/diagram" rotWithShape="1">
          <a:blip r:embed="rId1"/>
          <a:stretch>
            <a:fillRect/>
          </a:stretch>
        </a:blip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Shape 1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" name="Shape 12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88" cy="7494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/>
          <a:lstStyle>
            <a:lvl1pPr algn="l" indent="0" lvl="0" marL="0" marR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0" cap="none" i="0" strike="noStrike" sz="4400" u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>
                <a:uFillTx/>
              </a:defRPr>
            </a:lvl2pPr>
            <a:lvl3pPr indent="0" lvl="2">
              <a:spcBef>
                <a:spcPts val="0"/>
              </a:spcBef>
              <a:buNone/>
              <a:defRPr sz="1800">
                <a:uFillTx/>
              </a:defRPr>
            </a:lvl3pPr>
            <a:lvl4pPr indent="0" lvl="3">
              <a:spcBef>
                <a:spcPts val="0"/>
              </a:spcBef>
              <a:buNone/>
              <a:defRPr sz="1800">
                <a:uFillTx/>
              </a:defRPr>
            </a:lvl4pPr>
            <a:lvl5pPr indent="0" lvl="4">
              <a:spcBef>
                <a:spcPts val="0"/>
              </a:spcBef>
              <a:buNone/>
              <a:defRPr sz="1800">
                <a:uFillTx/>
              </a:defRPr>
            </a:lvl5pPr>
            <a:lvl6pPr indent="0" lvl="5">
              <a:spcBef>
                <a:spcPts val="0"/>
              </a:spcBef>
              <a:buNone/>
              <a:defRPr sz="1800">
                <a:uFillTx/>
              </a:defRPr>
            </a:lvl6pPr>
            <a:lvl7pPr indent="0" lvl="6">
              <a:spcBef>
                <a:spcPts val="0"/>
              </a:spcBef>
              <a:buNone/>
              <a:defRPr sz="1800">
                <a:uFillTx/>
              </a:defRPr>
            </a:lvl7pPr>
            <a:lvl8pPr indent="0" lvl="7">
              <a:spcBef>
                <a:spcPts val="0"/>
              </a:spcBef>
              <a:buNone/>
              <a:defRPr sz="1800">
                <a:uFillTx/>
              </a:defRPr>
            </a:lvl8pPr>
            <a:lvl9pPr indent="0" lvl="8">
              <a:spcBef>
                <a:spcPts val="0"/>
              </a:spcBef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Shape 1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34127"/>
            <a:ext cx="8229600" cy="439203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/>
          <a:lstStyle>
            <a:lvl1pPr algn="l" indent="-139700" lvl="0" marL="342900" marR="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indent="-107950" lvl="1" marL="742950" marR="0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l" indent="-76200" lvl="2" marL="1143000" marR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l" indent="-101600" lvl="3" marL="16002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l" indent="-101600" lvl="4" marL="20574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l" indent="-101600" lvl="5" marL="25146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indent="-101600" lvl="6" marL="29718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indent="-101600" lvl="7" marL="34290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indent="-101600" lvl="8" marL="38862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1.jpg" Type="http://schemas.openxmlformats.org/officeDocument/2006/relationships/image"></Relationship><Relationship Id="rId2" Target="../slideLayouts/slideLayout1.xml" Type="http://schemas.openxmlformats.org/officeDocument/2006/relationships/slideLayout"></Relationship><Relationship Id="rId3" Target="../slideLayouts/slideLayout2.xml" Type="http://schemas.openxmlformats.org/officeDocument/2006/relationships/slideLayout"></Relationship><Relationship Id="rId4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pic="http://schemas.openxmlformats.org/drawingml/2006/picture" xmlns:dgm="http://schemas.openxmlformats.org/drawingml/2006/diagram" rotWithShape="1">
          <a:blip r:embed="rId1"/>
          <a:stretch>
            <a:fillRect/>
          </a:stretch>
        </a:blip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Shape 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" name="Shape 6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61966" y="274637"/>
            <a:ext cx="6624833" cy="72214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/>
          <a:lstStyle>
            <a:lvl1pPr algn="l" indent="0" lvl="0" marL="0" marR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b="0" cap="none" i="0" strike="noStrike" sz="4400" u="none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>
                <a:uFillTx/>
              </a:defRPr>
            </a:lvl2pPr>
            <a:lvl3pPr indent="0" lvl="2">
              <a:spcBef>
                <a:spcPts val="0"/>
              </a:spcBef>
              <a:buNone/>
              <a:defRPr sz="1800">
                <a:uFillTx/>
              </a:defRPr>
            </a:lvl3pPr>
            <a:lvl4pPr indent="0" lvl="3">
              <a:spcBef>
                <a:spcPts val="0"/>
              </a:spcBef>
              <a:buNone/>
              <a:defRPr sz="1800">
                <a:uFillTx/>
              </a:defRPr>
            </a:lvl4pPr>
            <a:lvl5pPr indent="0" lvl="4">
              <a:spcBef>
                <a:spcPts val="0"/>
              </a:spcBef>
              <a:buNone/>
              <a:defRPr sz="1800">
                <a:uFillTx/>
              </a:defRPr>
            </a:lvl5pPr>
            <a:lvl6pPr indent="0" lvl="5">
              <a:spcBef>
                <a:spcPts val="0"/>
              </a:spcBef>
              <a:buNone/>
              <a:defRPr sz="1800">
                <a:uFillTx/>
              </a:defRPr>
            </a:lvl6pPr>
            <a:lvl7pPr indent="0" lvl="6">
              <a:spcBef>
                <a:spcPts val="0"/>
              </a:spcBef>
              <a:buNone/>
              <a:defRPr sz="1800">
                <a:uFillTx/>
              </a:defRPr>
            </a:lvl7pPr>
            <a:lvl8pPr indent="0" lvl="7">
              <a:spcBef>
                <a:spcPts val="0"/>
              </a:spcBef>
              <a:buNone/>
              <a:defRPr sz="1800">
                <a:uFillTx/>
              </a:defRPr>
            </a:lvl8pPr>
            <a:lvl9pPr indent="0" lvl="8">
              <a:spcBef>
                <a:spcPts val="0"/>
              </a:spcBef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hape 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18933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/>
          <a:lstStyle>
            <a:lvl1pPr algn="l" indent="-139700" lvl="0" marL="342900" marR="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indent="-107950" lvl="1" marL="742950" marR="0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l" indent="-76200" lvl="2" marL="1143000" marR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l" indent="-101600" lvl="3" marL="16002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l" indent="-101600" lvl="4" marL="20574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l" indent="-101600" lvl="5" marL="25146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indent="-101600" lvl="6" marL="29718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indent="-101600" lvl="7" marL="34290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indent="-101600" lvl="8" marL="3886200" marR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dk2" folHlink="folHlink" hlink="hlink" tx1="dk1" tx2="lt2"/>
  <p:sldLayoutIdLst>
    <p:sldLayoutId r:id="rId2" id="2147483661"/>
    <p:sldLayoutId r:id="rId3" id="2147483662"/>
  </p:sldLayoutIdLst>
  <p:hf dt="0" ftr="0" hdr="0" sldNum="0"/>
  <p:txStyles>
    <p:title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3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4.jpg" Type="http://schemas.openxmlformats.org/officeDocument/2006/relationships/image"></Relationship><Relationship Id="rId5" Target="../media/image5.jpg" Type="http://schemas.openxmlformats.org/officeDocument/2006/relationships/image"></Relationship><Relationship Id="rId6" Target="../media/image6.jpg" Type="http://schemas.openxmlformats.org/officeDocument/2006/relationships/image"></Relationship><Relationship Id="rId7" Target="../media/image7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http://www.scoutingalumni.org/" TargetMode="External" Type="http://schemas.openxmlformats.org/officeDocument/2006/relationships/hyperlink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8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9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0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1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8" name="Shape 1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00" lIns="91425" rIns="91425" tIns="45700">
            <a:noAutofit/>
          </a:bodyPr>
          <a:lstStyle/>
          <a:p>
            <a:pPr algn="ctr" indent="0" lvl="0" marL="0" marR="0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>
                <a:uFillTx/>
              </a:rPr>
              <a:t>A+ Alumni Relations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Shape 1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89139" y="3886200"/>
            <a:ext cx="7941501" cy="175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00" lIns="91425" rIns="91425" tIns="45700">
            <a:noAutofit/>
          </a:bodyPr>
          <a:lstStyle/>
          <a:p>
            <a:pPr algn="ctr" indent="0" lvl="0" marL="0" marR="0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dirty="0" lang="en-US">
                <a:uFillTx/>
              </a:rPr>
              <a:t>Reconnecting with alumni, </a:t>
            </a:r>
            <a:endParaRPr dirty="0" lang="en-US" smtClean="0">
              <a:uFillTx/>
            </a:endParaRPr>
          </a:p>
          <a:p>
            <a:pPr algn="ctr" indent="0" lvl="0" marL="0" marR="0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dirty="0" lang="en-US" smtClean="0">
                <a:uFillTx/>
              </a:rPr>
              <a:t>Rekindling their enthusiasm with Scouting, </a:t>
            </a:r>
            <a:r>
              <a:rPr dirty="0" lang="en-US">
                <a:uFillTx/>
              </a:rPr>
              <a:t>and </a:t>
            </a:r>
            <a:r>
              <a:rPr dirty="0" lang="en-US" smtClean="0">
                <a:uFillTx/>
              </a:rPr>
              <a:t>Re-engaging them in the Program.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7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7" name="Shape 7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 sz="4000">
                <a:uFillTx/>
              </a:rPr>
              <a:t>Re-kindle </a:t>
            </a:r>
            <a:r>
              <a:rPr dirty="0" lang="en-US" sz="4000">
                <a:uFillTx/>
              </a:rPr>
              <a:t>T</a:t>
            </a:r>
            <a:r>
              <a:rPr dirty="0" lang="en-US" smtClean="0" sz="4000">
                <a:uFillTx/>
              </a:rPr>
              <a:t>heir </a:t>
            </a:r>
            <a:r>
              <a:rPr dirty="0" lang="en-US" smtClean="0" sz="4000">
                <a:uFillTx/>
              </a:rPr>
              <a:t>Enthusiasm</a:t>
            </a:r>
            <a:endParaRPr dirty="0" lang="en-US" sz="40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" name="Shape 7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34127"/>
            <a:ext cx="8229600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uFillTx/>
              </a:rPr>
              <a:t>4 Key Attributes: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>
                <a:uFillTx/>
              </a:rPr>
              <a:t>Personal outreach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>
                <a:uFillTx/>
              </a:rPr>
              <a:t>Low cost</a:t>
            </a:r>
          </a:p>
          <a:p>
            <a:pPr indent="-228600" lvl="0" marL="9144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>
                <a:uFillTx/>
              </a:rPr>
              <a:t>Low commitment</a:t>
            </a:r>
          </a:p>
          <a:p>
            <a:pPr indent="-228600" lvl="0" marL="9144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>
                <a:uFillTx/>
              </a:rPr>
              <a:t>Gradual steps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8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3" name="Shape 8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Activity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4" name="Shape 8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34127"/>
            <a:ext cx="8229600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dirty="0" lang="en-US">
                <a:uFillTx/>
              </a:rPr>
              <a:t>Event options:</a:t>
            </a:r>
          </a:p>
          <a:p>
            <a:pPr indent="-228600" lvl="0" marL="914400" rtl="0">
              <a:spcBef>
                <a:spcPts val="0"/>
              </a:spcBef>
            </a:pPr>
            <a:r>
              <a:rPr dirty="0" lang="en-US">
                <a:uFillTx/>
              </a:rPr>
              <a:t>P</a:t>
            </a:r>
            <a:r>
              <a:rPr dirty="0" lang="en-US" smtClean="0">
                <a:uFillTx/>
              </a:rPr>
              <a:t>izza </a:t>
            </a:r>
            <a:r>
              <a:rPr dirty="0" lang="en-US">
                <a:uFillTx/>
              </a:rPr>
              <a:t>party at camp</a:t>
            </a:r>
          </a:p>
          <a:p>
            <a:pPr indent="-228600" lvl="0" marL="914400" rtl="0">
              <a:spcBef>
                <a:spcPts val="0"/>
              </a:spcBef>
            </a:pPr>
            <a:r>
              <a:rPr dirty="0" lang="en-US">
                <a:uFillTx/>
              </a:rPr>
              <a:t>D</a:t>
            </a:r>
            <a:r>
              <a:rPr dirty="0" lang="en-US" smtClean="0">
                <a:uFillTx/>
              </a:rPr>
              <a:t>inner </a:t>
            </a:r>
            <a:r>
              <a:rPr dirty="0" lang="en-US">
                <a:uFillTx/>
              </a:rPr>
              <a:t>reception</a:t>
            </a:r>
          </a:p>
          <a:p>
            <a:pPr indent="-228600" lvl="0" marL="914400">
              <a:spcBef>
                <a:spcPts val="0"/>
              </a:spcBef>
            </a:pPr>
            <a:r>
              <a:rPr dirty="0" lang="en-US">
                <a:uFillTx/>
              </a:rPr>
              <a:t>T</a:t>
            </a:r>
            <a:r>
              <a:rPr dirty="0" lang="en-US" smtClean="0">
                <a:uFillTx/>
              </a:rPr>
              <a:t>rade</a:t>
            </a:r>
            <a:r>
              <a:rPr dirty="0" lang="en-US">
                <a:uFillTx/>
              </a:rPr>
              <a:t>-based reception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8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9" name="Shape 8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M&amp;M Method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0" name="Shape 9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386500" y="1233000"/>
            <a:ext cx="4371000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SzPct val="100000"/>
            </a:pPr>
            <a:r>
              <a:rPr lang="en-US" sz="4800">
                <a:uFillTx/>
              </a:rPr>
              <a:t>Memories</a:t>
            </a:r>
          </a:p>
          <a:p>
            <a:pPr indent="-533400" lvl="0" marL="457200" rtl="0">
              <a:spcBef>
                <a:spcPts val="0"/>
              </a:spcBef>
              <a:buSzPct val="100000"/>
            </a:pPr>
            <a:r>
              <a:rPr lang="en-US" sz="4800">
                <a:uFillTx/>
              </a:rPr>
              <a:t>Marketing</a:t>
            </a:r>
          </a:p>
          <a:p>
            <a:pPr indent="-533400" lvl="0" marL="457200" rtl="0">
              <a:spcBef>
                <a:spcPts val="0"/>
              </a:spcBef>
              <a:buSzPct val="100000"/>
            </a:pPr>
            <a:r>
              <a:rPr lang="en-US" sz="4800">
                <a:uFillTx/>
              </a:rPr>
              <a:t>Membership</a:t>
            </a:r>
          </a:p>
          <a:p>
            <a:pPr indent="-533400" lvl="0" marL="457200" rtl="0">
              <a:spcBef>
                <a:spcPts val="0"/>
              </a:spcBef>
              <a:buSzPct val="100000"/>
            </a:pPr>
            <a:r>
              <a:rPr lang="en-US" sz="4800">
                <a:uFillTx/>
              </a:rPr>
              <a:t>Manpower</a:t>
            </a:r>
          </a:p>
          <a:p>
            <a:pPr indent="-533400" lvl="0" marL="457200">
              <a:spcBef>
                <a:spcPts val="0"/>
              </a:spcBef>
              <a:buSzPct val="100000"/>
            </a:pPr>
            <a:r>
              <a:rPr lang="en-US" sz="4800">
                <a:uFillTx/>
              </a:rPr>
              <a:t>Money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9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5" name="Shape 95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>
                <a:uFillTx/>
              </a:rPr>
              <a:t>Re-engage Them Back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6" name="Shape 96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05700" y="1233000"/>
            <a:ext cx="4932599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 sz="4800">
                <a:uFillTx/>
              </a:rPr>
              <a:t>Position</a:t>
            </a:r>
          </a:p>
          <a:p>
            <a:pPr algn="ctr" lvl="0" rtl="0">
              <a:spcBef>
                <a:spcPts val="0"/>
              </a:spcBef>
              <a:buNone/>
            </a:pPr>
            <a:r>
              <a:rPr lang="en-US" sz="4800">
                <a:uFillTx/>
              </a:rPr>
              <a:t>vs.</a:t>
            </a:r>
          </a:p>
          <a:p>
            <a:pPr algn="ctr" lvl="0" rtl="0">
              <a:spcBef>
                <a:spcPts val="0"/>
              </a:spcBef>
              <a:buNone/>
            </a:pPr>
            <a:r>
              <a:rPr lang="en-US" sz="4800">
                <a:uFillTx/>
              </a:rPr>
              <a:t>Non-Committal</a:t>
            </a:r>
          </a:p>
          <a:p>
            <a:pPr algn="ctr" lvl="0" rtl="0">
              <a:spcBef>
                <a:spcPts val="0"/>
              </a:spcBef>
              <a:buNone/>
            </a:pPr>
            <a:r>
              <a:rPr lang="en-US" sz="4800">
                <a:uFillTx/>
              </a:rPr>
              <a:t>vs.</a:t>
            </a:r>
          </a:p>
          <a:p>
            <a:pPr algn="ctr" lvl="0">
              <a:spcBef>
                <a:spcPts val="0"/>
              </a:spcBef>
              <a:buNone/>
            </a:pPr>
            <a:r>
              <a:rPr lang="en-US" sz="4800">
                <a:uFillTx/>
              </a:rPr>
              <a:t>Monetary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10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1" name="Shape 101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>
                <a:uFillTx/>
              </a:rPr>
              <a:t>Thanks for joining </a:t>
            </a:r>
            <a:r>
              <a:rPr dirty="0" lang="en-US">
                <a:uFillTx/>
              </a:rPr>
              <a:t>u</a:t>
            </a:r>
            <a:r>
              <a:rPr dirty="0" lang="en-US" smtClean="0">
                <a:uFillTx/>
              </a:rPr>
              <a:t>s </a:t>
            </a:r>
            <a:r>
              <a:rPr dirty="0" lang="en-US">
                <a:uFillTx/>
              </a:rPr>
              <a:t>t</a:t>
            </a:r>
            <a:r>
              <a:rPr dirty="0" lang="en-US" smtClean="0">
                <a:uFillTx/>
              </a:rPr>
              <a:t>oday!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" name="Shape 102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799" cy="1752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>
                <a:uFillTx/>
              </a:rPr>
              <a:t>Any questions</a:t>
            </a:r>
            <a:r>
              <a:rPr dirty="0" lang="en-US">
                <a:uFillTx/>
              </a:rPr>
              <a:t>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2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4" name="Shape 2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88" cy="74945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00" lIns="91425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959">
                <a:uFillTx/>
              </a:rPr>
              <a:t>What is an alumnus?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5" name="Shape 25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00975" y="1367400"/>
            <a:ext cx="2410575" cy="243397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6" name="Shape 26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469250" y="3936600"/>
            <a:ext cx="2410575" cy="188721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7" name="Shape 27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770558" y="1367400"/>
            <a:ext cx="3699642" cy="243397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8" name="Shape 28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080425" y="3936600"/>
            <a:ext cx="2380565" cy="188722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9" name="Shape 2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629200" y="1858910"/>
            <a:ext cx="2380574" cy="314017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Opening Activity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40701"/>
            <a:ext cx="8229600" cy="458546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0" marL="203200">
              <a:buNone/>
            </a:pPr>
            <a:r>
              <a:rPr b="1" dirty="0" lang="en-US" smtClean="0" sz="1400">
                <a:uFillTx/>
              </a:rPr>
              <a:t>Ice </a:t>
            </a:r>
            <a:r>
              <a:rPr b="1" dirty="0" lang="en-US" sz="1400">
                <a:uFillTx/>
              </a:rPr>
              <a:t>Breaker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 </a:t>
            </a:r>
            <a:r>
              <a:rPr dirty="0" lang="en-US" smtClean="0" sz="1400">
                <a:uFillTx/>
              </a:rPr>
              <a:t>Please </a:t>
            </a:r>
            <a:r>
              <a:rPr dirty="0" lang="en-US" sz="1400">
                <a:uFillTx/>
              </a:rPr>
              <a:t>take 8 minutes to pair up with someone that you do not know and introduce yourself to them.  During this process, get to know them and answer the questions below.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We will get back together and you will introduce this person to the group and share this information with the group.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 </a:t>
            </a:r>
          </a:p>
          <a:p>
            <a:pPr indent="0" marL="203200">
              <a:buNone/>
            </a:pPr>
            <a:r>
              <a:rPr b="1" dirty="0" i="1" lang="en-US" sz="1400">
                <a:uFillTx/>
              </a:rPr>
              <a:t>Who I met:</a:t>
            </a:r>
            <a:r>
              <a:rPr dirty="0" lang="en-US" sz="1400">
                <a:uFillTx/>
              </a:rPr>
              <a:t> ______________________________________________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 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What are 2 interesting facts </a:t>
            </a:r>
            <a:r>
              <a:rPr b="1" dirty="0" i="1" lang="en-US" sz="1400">
                <a:uFillTx/>
              </a:rPr>
              <a:t>outside of scouting</a:t>
            </a:r>
            <a:r>
              <a:rPr dirty="0" lang="en-US" sz="1400">
                <a:uFillTx/>
              </a:rPr>
              <a:t> that you have learned?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1.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2.</a:t>
            </a:r>
          </a:p>
          <a:p>
            <a:pPr indent="0" marL="203200">
              <a:buNone/>
            </a:pPr>
            <a:r>
              <a:rPr dirty="0" lang="en-US" smtClean="0" sz="1400">
                <a:uFillTx/>
              </a:rPr>
              <a:t>What </a:t>
            </a:r>
            <a:r>
              <a:rPr dirty="0" lang="en-US" sz="1400">
                <a:uFillTx/>
              </a:rPr>
              <a:t>are 2 interesting facts </a:t>
            </a:r>
            <a:r>
              <a:rPr b="1" dirty="0" i="1" lang="en-US" sz="1400">
                <a:uFillTx/>
              </a:rPr>
              <a:t>related to scouting</a:t>
            </a:r>
            <a:r>
              <a:rPr dirty="0" lang="en-US" sz="1400">
                <a:uFillTx/>
              </a:rPr>
              <a:t> that you have learned?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1.</a:t>
            </a:r>
          </a:p>
          <a:p>
            <a:pPr indent="0" marL="203200">
              <a:buNone/>
            </a:pPr>
            <a:r>
              <a:rPr dirty="0" lang="en-US" sz="1400">
                <a:uFillTx/>
              </a:rPr>
              <a:t>2.</a:t>
            </a:r>
          </a:p>
          <a:p>
            <a:pPr indent="0" marL="203200">
              <a:buNone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3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9" name="Shape 3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 sz="4000">
                <a:uFillTx/>
              </a:rPr>
              <a:t>Why are Alumni Important?</a:t>
            </a:r>
            <a:endParaRPr dirty="0" lang="en-US" sz="40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" name="Shape 4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88650" y="2242650"/>
            <a:ext cx="4123800" cy="23726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4800">
                <a:uFillTx/>
              </a:rPr>
              <a:t>of registered adult leaders are alumni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1" name="Shape 4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84975" y="2590150"/>
            <a:ext cx="2856599" cy="21644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0">
                <a:uFillTx/>
              </a:rPr>
              <a:t>?%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4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6" name="Shape 46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Benefits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" name="Shape 4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34127"/>
            <a:ext cx="8229600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r>
              <a:rPr dirty="0" lang="en-US" smtClean="0" sz="2400">
                <a:uFillTx/>
              </a:rPr>
              <a:t>Diversifying Lodge Program</a:t>
            </a:r>
          </a:p>
          <a:p>
            <a:pPr indent="-228600" lvl="1" marL="857250">
              <a:lnSpc>
                <a:spcPct val="150000"/>
              </a:lnSpc>
              <a:spcBef>
                <a:spcPts val="400"/>
              </a:spcBef>
            </a:pPr>
            <a:r>
              <a:rPr dirty="0" lang="en-US" smtClean="0" sz="2400">
                <a:uFillTx/>
              </a:rPr>
              <a:t>Help complement the program with experience</a:t>
            </a:r>
            <a:endParaRPr dirty="0" lang="en-US" sz="2400">
              <a:uFillTx/>
            </a:endParaRPr>
          </a:p>
          <a:p>
            <a:pPr indent="-228600" lvl="0" marL="4572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r>
              <a:rPr dirty="0" lang="en-US" smtClean="0" sz="2400">
                <a:uFillTx/>
              </a:rPr>
              <a:t>Networking</a:t>
            </a:r>
          </a:p>
          <a:p>
            <a:pPr indent="-228600" lvl="1" marL="857250">
              <a:lnSpc>
                <a:spcPct val="150000"/>
              </a:lnSpc>
              <a:spcBef>
                <a:spcPts val="400"/>
              </a:spcBef>
            </a:pPr>
            <a:r>
              <a:rPr dirty="0" lang="en-US" smtClean="0" sz="2400">
                <a:uFillTx/>
              </a:rPr>
              <a:t>Offer intricate professional connections</a:t>
            </a:r>
            <a:endParaRPr dirty="0" lang="en-US" sz="2400">
              <a:uFillTx/>
            </a:endParaRPr>
          </a:p>
          <a:p>
            <a:pPr indent="-228600" lvl="0" marL="45720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r>
              <a:rPr dirty="0" lang="en-US" smtClean="0" sz="2400">
                <a:uFillTx/>
              </a:rPr>
              <a:t>Mentoring</a:t>
            </a:r>
          </a:p>
          <a:p>
            <a:pPr indent="-228600" lvl="1" marL="857250">
              <a:lnSpc>
                <a:spcPct val="150000"/>
              </a:lnSpc>
              <a:spcBef>
                <a:spcPts val="400"/>
              </a:spcBef>
            </a:pPr>
            <a:r>
              <a:rPr dirty="0" lang="en-US" smtClean="0" sz="2400">
                <a:uFillTx/>
              </a:rPr>
              <a:t>Jumpstart young Arrowmen’s careers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5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2" name="Shape 52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lang="en-US" smtClean="0" sz="4000">
                <a:uFillTx/>
              </a:rPr>
              <a:t>Reconnecting  with </a:t>
            </a:r>
            <a:r>
              <a:rPr dirty="0" lang="en-US" smtClean="0" sz="4000">
                <a:uFillTx/>
              </a:rPr>
              <a:t>Alumni</a:t>
            </a:r>
            <a:endParaRPr dirty="0" lang="en-US" sz="40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3" name="Shape 5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34127"/>
            <a:ext cx="8229600" cy="43919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dirty="0" lang="en-US">
                <a:uFillTx/>
              </a:rPr>
              <a:t>Alumni website: </a:t>
            </a:r>
            <a:r>
              <a:rPr dirty="0" i="1" lang="en-US">
                <a:uFillTx/>
                <a:hlinkClick r:id="rId3"/>
              </a:rPr>
              <a:t>www.scoutingalumni.org</a:t>
            </a:r>
            <a:r>
              <a:rPr dirty="0" i="1" lang="en-US" smtClean="0">
                <a:uFillTx/>
                <a:hlinkClick r:id="rId3"/>
              </a:rPr>
              <a:t>/</a:t>
            </a:r>
            <a:endParaRPr dirty="0" i="1" lang="en-US" smtClean="0">
              <a:uFillTx/>
            </a:endParaRPr>
          </a:p>
          <a:p>
            <a:pPr indent="-228600" lvl="0" marL="457200">
              <a:spcBef>
                <a:spcPts val="0"/>
              </a:spcBef>
            </a:pPr>
            <a:r>
              <a:rPr dirty="0" lang="en-US" smtClean="0">
                <a:uFillTx/>
              </a:rPr>
              <a:t>E-mails and Texts</a:t>
            </a:r>
          </a:p>
          <a:p>
            <a:pPr indent="-228600" lvl="0" marL="457200" rtl="0">
              <a:spcBef>
                <a:spcPts val="0"/>
              </a:spcBef>
            </a:pPr>
            <a:r>
              <a:rPr dirty="0" lang="en-US" smtClean="0">
                <a:uFillTx/>
              </a:rPr>
              <a:t>Harris </a:t>
            </a:r>
            <a:r>
              <a:rPr dirty="0" lang="en-US">
                <a:uFillTx/>
              </a:rPr>
              <a:t>Connect Search</a:t>
            </a:r>
          </a:p>
          <a:p>
            <a:pPr indent="-228600" lvl="0" marL="457200" rtl="0">
              <a:spcBef>
                <a:spcPts val="0"/>
              </a:spcBef>
            </a:pPr>
            <a:r>
              <a:rPr dirty="0" lang="en-US">
                <a:uFillTx/>
              </a:rPr>
              <a:t>Online Groups/Pages (Facebook, LinkedIn, etc.)</a:t>
            </a:r>
          </a:p>
          <a:p>
            <a:pPr indent="-228600" lvl="0" marL="457200" rtl="0">
              <a:spcBef>
                <a:spcPts val="0"/>
              </a:spcBef>
            </a:pPr>
            <a:r>
              <a:rPr dirty="0" lang="en-US">
                <a:uFillTx/>
              </a:rPr>
              <a:t>Facebook Advertising</a:t>
            </a:r>
          </a:p>
          <a:p>
            <a:pPr indent="-228600" lvl="0" marL="457200" rtl="0">
              <a:spcBef>
                <a:spcPts val="0"/>
              </a:spcBef>
            </a:pPr>
            <a:r>
              <a:rPr dirty="0" lang="en-US">
                <a:uFillTx/>
              </a:rPr>
              <a:t>Newspapers/Newsletters</a:t>
            </a:r>
          </a:p>
          <a:p>
            <a:pPr indent="-228600" lvl="0" marL="457200">
              <a:spcBef>
                <a:spcPts val="0"/>
              </a:spcBef>
            </a:pPr>
            <a:r>
              <a:rPr dirty="0" lang="en-US">
                <a:uFillTx/>
              </a:rPr>
              <a:t>Word-of-mouth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5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8" name="Shape 5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Alumni Website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02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951978" y="1453019"/>
            <a:ext cx="7271380" cy="404277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6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4" name="Shape 6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Facebook Page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050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443038" y="1409700"/>
            <a:ext cx="6257925" cy="40386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Shape 6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" name="Shape 7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48309" y="274637"/>
            <a:ext cx="6638400" cy="7493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uFillTx/>
              </a:rPr>
              <a:t>The best method: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" name="Shape 71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72250" y="2047175"/>
            <a:ext cx="3416100" cy="267629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tIns="91425">
            <a:noAutofit/>
          </a:bodyPr>
          <a:lstStyle/>
          <a:p>
            <a:pPr indent="0" lvl="0" marL="203200">
              <a:spcBef>
                <a:spcPts val="0"/>
              </a:spcBef>
              <a:buNone/>
            </a:pPr>
            <a:r>
              <a:rPr b="1" lang="en-US" sz="6000" u="sng">
                <a:uFillTx/>
              </a:rPr>
              <a:t>YOU</a:t>
            </a:r>
            <a:r>
              <a:rPr lang="en-US">
                <a:uFillTx/>
              </a:rPr>
              <a:t> are the best method of communicating Scouting.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2" name="Shape 72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299325" y="1310575"/>
            <a:ext cx="3320425" cy="449917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159</Words>
  <Application>Microsoft Office PowerPoint</Application>
  <PresentationFormat>On-screen Show (4:3)</PresentationFormat>
  <Paragraphs>64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A+ Alumni Relations</vt:lpstr>
      <vt:lpstr>What is an alumnus?</vt:lpstr>
      <vt:lpstr>Opening Activity</vt:lpstr>
      <vt:lpstr>Why are Alumni Important?</vt:lpstr>
      <vt:lpstr>Benefits</vt:lpstr>
      <vt:lpstr>Reconnecting  with Alumni</vt:lpstr>
      <vt:lpstr>Alumni Website</vt:lpstr>
      <vt:lpstr>Facebook Page</vt:lpstr>
      <vt:lpstr>The best method:</vt:lpstr>
      <vt:lpstr>Re-kindle Their Enthusiasm</vt:lpstr>
      <vt:lpstr>Activity</vt:lpstr>
      <vt:lpstr>M&amp;M Method</vt:lpstr>
      <vt:lpstr>Re-engage Them Back</vt:lpstr>
      <vt:lpstr>Thanks for joining us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A+ Alumni Relations</dc:title>
  <dc:creator>Alex Hughes</dc:creator>
  <cp:lastModifiedBy>Beverly</cp:lastModifiedBy>
  <cp:revision>14</cp:revision>
  <dcterms:modified xsi:type="dcterms:W3CDTF">2018-02-06T03:10:51Z</dcterms:modified>
</cp:coreProperties>
</file>