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0"/>
  </p:notesMasterIdLst>
  <p:sldIdLst>
    <p:sldId id="256" r:id="rId2"/>
    <p:sldId id="292" r:id="rId3"/>
    <p:sldId id="293" r:id="rId4"/>
    <p:sldId id="294" r:id="rId5"/>
    <p:sldId id="295" r:id="rId6"/>
    <p:sldId id="296" r:id="rId7"/>
    <p:sldId id="297" r:id="rId8"/>
    <p:sldId id="264" r:id="rId9"/>
    <p:sldId id="263" r:id="rId10"/>
    <p:sldId id="319" r:id="rId11"/>
    <p:sldId id="261" r:id="rId12"/>
    <p:sldId id="260" r:id="rId13"/>
    <p:sldId id="320" r:id="rId14"/>
    <p:sldId id="299" r:id="rId15"/>
    <p:sldId id="300" r:id="rId16"/>
    <p:sldId id="268" r:id="rId17"/>
    <p:sldId id="304" r:id="rId18"/>
    <p:sldId id="305" r:id="rId19"/>
    <p:sldId id="322" r:id="rId20"/>
    <p:sldId id="321" r:id="rId21"/>
    <p:sldId id="266" r:id="rId22"/>
    <p:sldId id="323" r:id="rId23"/>
    <p:sldId id="324" r:id="rId24"/>
    <p:sldId id="308" r:id="rId25"/>
    <p:sldId id="317" r:id="rId26"/>
    <p:sldId id="325" r:id="rId27"/>
    <p:sldId id="276" r:id="rId28"/>
    <p:sldId id="327" r:id="rId29"/>
    <p:sldId id="271" r:id="rId30"/>
    <p:sldId id="331" r:id="rId31"/>
    <p:sldId id="353" r:id="rId32"/>
    <p:sldId id="354" r:id="rId33"/>
    <p:sldId id="355" r:id="rId34"/>
    <p:sldId id="334" r:id="rId35"/>
    <p:sldId id="335" r:id="rId36"/>
    <p:sldId id="282" r:id="rId37"/>
    <p:sldId id="352" r:id="rId38"/>
    <p:sldId id="306" r:id="rId39"/>
    <p:sldId id="279" r:id="rId40"/>
    <p:sldId id="341" r:id="rId41"/>
    <p:sldId id="342" r:id="rId42"/>
    <p:sldId id="336" r:id="rId43"/>
    <p:sldId id="337" r:id="rId44"/>
    <p:sldId id="309" r:id="rId45"/>
    <p:sldId id="313" r:id="rId46"/>
    <p:sldId id="347" r:id="rId47"/>
    <p:sldId id="348" r:id="rId48"/>
    <p:sldId id="285" r:id="rId49"/>
    <p:sldId id="343" r:id="rId50"/>
    <p:sldId id="344" r:id="rId51"/>
    <p:sldId id="345" r:id="rId52"/>
    <p:sldId id="284" r:id="rId53"/>
    <p:sldId id="349" r:id="rId54"/>
    <p:sldId id="346" r:id="rId55"/>
    <p:sldId id="351" r:id="rId56"/>
    <p:sldId id="350" r:id="rId57"/>
    <p:sldId id="339" r:id="rId58"/>
    <p:sldId id="357"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68" autoAdjust="0"/>
    <p:restoredTop sz="77532" autoAdjust="0"/>
  </p:normalViewPr>
  <p:slideViewPr>
    <p:cSldViewPr snapToGrid="0">
      <p:cViewPr varScale="1">
        <p:scale>
          <a:sx n="56" d="100"/>
          <a:sy n="56" d="100"/>
        </p:scale>
        <p:origin x="15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E5EFE-80D4-4345-ADF2-B8AF25128F01}" type="datetimeFigureOut">
              <a:rPr lang="en-US" smtClean="0"/>
              <a:t>4/5/2019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69362C-1E0B-4727-87B2-D29A1103D089}" type="slidenum">
              <a:rPr lang="en-US" smtClean="0"/>
              <a:t>‹#›</a:t>
            </a:fld>
            <a:endParaRPr lang="en-US"/>
          </a:p>
        </p:txBody>
      </p:sp>
    </p:spTree>
    <p:extLst>
      <p:ext uri="{BB962C8B-B14F-4D97-AF65-F5344CB8AC3E}">
        <p14:creationId xmlns:p14="http://schemas.microsoft.com/office/powerpoint/2010/main" val="404063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oa-bsa.org/resources/ucl-support/lodge-program-resource-videos"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oa-bsa.org/resources/publications/guide-to-unit-elections" TargetMode="External"/><Relationship Id="rId5" Type="http://schemas.openxmlformats.org/officeDocument/2006/relationships/hyperlink" Target="https://oa-bsa.org/resources/publications/guide-to-inductions" TargetMode="External"/><Relationship Id="rId4" Type="http://schemas.openxmlformats.org/officeDocument/2006/relationships/hyperlink" Target="https://oa-bsa.org/resources/publications#goa"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CB48A4-8264-4E48-90D0-4BD76989FBF6}" type="slidenum">
              <a:rPr lang="en-US" smtClean="0"/>
              <a:t>1</a:t>
            </a:fld>
            <a:endParaRPr lang="en-US"/>
          </a:p>
        </p:txBody>
      </p:sp>
    </p:spTree>
    <p:extLst>
      <p:ext uri="{BB962C8B-B14F-4D97-AF65-F5344CB8AC3E}">
        <p14:creationId xmlns:p14="http://schemas.microsoft.com/office/powerpoint/2010/main" val="186425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3. Youth Membership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the time of their election, youth must be under the age of 21.</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Scouts under the age of 21 are considered youth members in the Order of the Arrow.</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This is different than the Scouts BSA criteria where youth members must be under the age 18.</a:t>
            </a:r>
          </a:p>
          <a:p>
            <a:pPr lvl="1"/>
            <a:endParaRPr lang="en-US" dirty="0"/>
          </a:p>
          <a:p>
            <a:endParaRPr lang="en-US" dirty="0"/>
          </a:p>
          <a:p>
            <a:r>
              <a:rPr lang="en-US" dirty="0"/>
              <a:t>Scouts BSA members have several options to be considered active and registered:</a:t>
            </a:r>
          </a:p>
          <a:p>
            <a:pPr lvl="1"/>
            <a:r>
              <a:rPr lang="en-US" dirty="0"/>
              <a:t>Register in Scouts BSA unit as an Assistant Scoutmaster.</a:t>
            </a:r>
          </a:p>
          <a:p>
            <a:pPr lvl="1"/>
            <a:r>
              <a:rPr lang="en-US" dirty="0"/>
              <a:t>Register as a Unit College Scouter Reserve  or Unit Scouter Reserve.</a:t>
            </a:r>
          </a:p>
          <a:p>
            <a:pPr lvl="1"/>
            <a:r>
              <a:rPr lang="en-US" dirty="0"/>
              <a:t>Register with a Venturing or Sea Scout Unit.</a:t>
            </a:r>
          </a:p>
        </p:txBody>
      </p:sp>
      <p:sp>
        <p:nvSpPr>
          <p:cNvPr id="4" name="Slide Number Placeholder 3"/>
          <p:cNvSpPr>
            <a:spLocks noGrp="1"/>
          </p:cNvSpPr>
          <p:nvPr>
            <p:ph type="sldNum" sz="quarter" idx="10"/>
          </p:nvPr>
        </p:nvSpPr>
        <p:spPr/>
        <p:txBody>
          <a:bodyPr/>
          <a:lstStyle/>
          <a:p>
            <a:fld id="{91CB48A4-8264-4E48-90D0-4BD76989FBF6}" type="slidenum">
              <a:rPr lang="en-US" smtClean="0"/>
              <a:t>10</a:t>
            </a:fld>
            <a:endParaRPr lang="en-US"/>
          </a:p>
        </p:txBody>
      </p:sp>
    </p:spTree>
    <p:extLst>
      <p:ext uri="{BB962C8B-B14F-4D97-AF65-F5344CB8AC3E}">
        <p14:creationId xmlns:p14="http://schemas.microsoft.com/office/powerpoint/2010/main" val="2722525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3. Youth Membership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the time of their election, youth must … hold the Scouts BSA First Class rank, the Venturing Discovery Award, or the Sea Scout Ordinary rank or higher.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Scouts BSA: First Class rank or higher (</a:t>
            </a:r>
            <a:r>
              <a:rPr lang="en-US" dirty="0">
                <a:solidFill>
                  <a:srgbClr val="FF0000"/>
                </a:solidFill>
              </a:rPr>
              <a:t>First Class, Star, Life, Eagle Scout)</a:t>
            </a:r>
          </a:p>
          <a:p>
            <a:pPr lvl="1"/>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Venturing: Discovery Award or higher (</a:t>
            </a:r>
            <a:r>
              <a:rPr lang="en-US" dirty="0">
                <a:solidFill>
                  <a:srgbClr val="FF0000"/>
                </a:solidFill>
              </a:rPr>
              <a:t>Discovery Award, Pathfinder Award, Summit Award)</a:t>
            </a:r>
          </a:p>
          <a:p>
            <a:pPr lvl="1"/>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Sea Scouting: Ordinary rank or higher (</a:t>
            </a:r>
            <a:r>
              <a:rPr lang="en-US" dirty="0">
                <a:solidFill>
                  <a:srgbClr val="FF0000"/>
                </a:solidFill>
              </a:rPr>
              <a:t>Ordinary, Able, Quartermaster)</a:t>
            </a:r>
          </a:p>
        </p:txBody>
      </p:sp>
      <p:sp>
        <p:nvSpPr>
          <p:cNvPr id="4" name="Slide Number Placeholder 3"/>
          <p:cNvSpPr>
            <a:spLocks noGrp="1"/>
          </p:cNvSpPr>
          <p:nvPr>
            <p:ph type="sldNum" sz="quarter" idx="5"/>
          </p:nvPr>
        </p:nvSpPr>
        <p:spPr/>
        <p:txBody>
          <a:bodyPr/>
          <a:lstStyle/>
          <a:p>
            <a:fld id="{91CB48A4-8264-4E48-90D0-4BD76989FBF6}" type="slidenum">
              <a:rPr lang="en-US" smtClean="0"/>
              <a:t>11</a:t>
            </a:fld>
            <a:endParaRPr lang="en-US"/>
          </a:p>
        </p:txBody>
      </p:sp>
    </p:spTree>
    <p:extLst>
      <p:ext uri="{BB962C8B-B14F-4D97-AF65-F5344CB8AC3E}">
        <p14:creationId xmlns:p14="http://schemas.microsoft.com/office/powerpoint/2010/main" val="4044971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3. Youth Membership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the time of their election, youth must … (receive) approval by the Scoutmaster, Crew Advisor or Sea Scout Skipper, be elected by the youth members of their unit.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Unit leader approval. To become eligible for election, a Boy Scout must be registered with the Boy Scouts of America and have the approval of his unit leader prior to the election. The unit leader must certify his Scout spirit (i.e., his adherence to the Scout Oath and Law and active participation in unit activities). The unit leader must also certify that the nominee meets all specified requirements at the time of this annual election.</a:t>
            </a:r>
          </a:p>
          <a:p>
            <a:endParaRPr lang="en-US" dirty="0"/>
          </a:p>
          <a:p>
            <a:r>
              <a:rPr lang="en-US" dirty="0"/>
              <a:t>Source: </a:t>
            </a:r>
            <a:r>
              <a:rPr lang="en-US" i="1" dirty="0"/>
              <a:t>Guide to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12</a:t>
            </a:fld>
            <a:endParaRPr lang="en-US"/>
          </a:p>
        </p:txBody>
      </p:sp>
    </p:spTree>
    <p:extLst>
      <p:ext uri="{BB962C8B-B14F-4D97-AF65-F5344CB8AC3E}">
        <p14:creationId xmlns:p14="http://schemas.microsoft.com/office/powerpoint/2010/main" val="755289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Adult Membership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Adults (age 21 or older) who meet the camping requirements may be selected following nomination to and approval by the lodge adult selection committee.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Adults are selected, not elected, to the Order of the Arrow</a:t>
            </a:r>
          </a:p>
        </p:txBody>
      </p:sp>
      <p:sp>
        <p:nvSpPr>
          <p:cNvPr id="4" name="Slide Number Placeholder 3"/>
          <p:cNvSpPr>
            <a:spLocks noGrp="1"/>
          </p:cNvSpPr>
          <p:nvPr>
            <p:ph type="sldNum" sz="quarter" idx="5"/>
          </p:nvPr>
        </p:nvSpPr>
        <p:spPr/>
        <p:txBody>
          <a:bodyPr/>
          <a:lstStyle/>
          <a:p>
            <a:fld id="{91CB48A4-8264-4E48-90D0-4BD76989FBF6}" type="slidenum">
              <a:rPr lang="en-US" smtClean="0"/>
              <a:t>13</a:t>
            </a:fld>
            <a:endParaRPr lang="en-US"/>
          </a:p>
        </p:txBody>
      </p:sp>
    </p:spTree>
    <p:extLst>
      <p:ext uri="{BB962C8B-B14F-4D97-AF65-F5344CB8AC3E}">
        <p14:creationId xmlns:p14="http://schemas.microsoft.com/office/powerpoint/2010/main" val="1983179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4. Adult Membership</a:t>
            </a:r>
          </a:p>
          <a:p>
            <a:endParaRPr lang="en-US" dirty="0"/>
          </a:p>
          <a:p>
            <a:r>
              <a:rPr lang="en-US" dirty="0"/>
              <a:t>Lodge Adult Selection Committee is comprised of: </a:t>
            </a:r>
          </a:p>
          <a:p>
            <a:pPr lvl="1"/>
            <a:r>
              <a:rPr lang="en-US" dirty="0"/>
              <a:t>Lodge Adviser</a:t>
            </a:r>
          </a:p>
          <a:p>
            <a:pPr lvl="1"/>
            <a:r>
              <a:rPr lang="en-US" dirty="0"/>
              <a:t>Chairman of the council committee on which the lodge adviser serves (usually the Council Camping Committee)</a:t>
            </a:r>
          </a:p>
          <a:p>
            <a:pPr lvl="1"/>
            <a:r>
              <a:rPr lang="en-US" dirty="0"/>
              <a:t>Lodge Staff Adviser</a:t>
            </a:r>
          </a:p>
          <a:p>
            <a:endParaRPr lang="en-US" dirty="0"/>
          </a:p>
          <a:p>
            <a:r>
              <a:rPr lang="en-US" dirty="0"/>
              <a:t>Lodge Adult Selection Committee: The lodge adult selection committee is an ad hoc committee responsible for reviewing the recommendations for adult membership received from the troop and team committees and for adults serving in council and district positions. After careful review, this committee selects, with Scout executive approval, those adults who are qualified to be candidates for induction. </a:t>
            </a:r>
          </a:p>
          <a:p>
            <a:endParaRPr lang="en-US" dirty="0"/>
          </a:p>
          <a:p>
            <a:r>
              <a:rPr lang="en-US" dirty="0"/>
              <a:t>The lodge adviser, the chairman of the council committee on which the lodge adviser serves, and the lodge staff adviser serve as the lodge adult selection committee. </a:t>
            </a:r>
          </a:p>
          <a:p>
            <a:endParaRPr lang="en-US" dirty="0"/>
          </a:p>
          <a:p>
            <a:r>
              <a:rPr lang="en-US" dirty="0"/>
              <a:t>Source: </a:t>
            </a:r>
            <a:r>
              <a:rPr lang="en-US" i="1" u="none" dirty="0"/>
              <a:t>Guide to Officers and Advisers</a:t>
            </a:r>
          </a:p>
          <a:p>
            <a:endParaRPr lang="en-US" dirty="0"/>
          </a:p>
        </p:txBody>
      </p:sp>
      <p:sp>
        <p:nvSpPr>
          <p:cNvPr id="4" name="Slide Number Placeholder 3"/>
          <p:cNvSpPr>
            <a:spLocks noGrp="1"/>
          </p:cNvSpPr>
          <p:nvPr>
            <p:ph type="sldNum" sz="quarter" idx="5"/>
          </p:nvPr>
        </p:nvSpPr>
        <p:spPr/>
        <p:txBody>
          <a:bodyPr/>
          <a:lstStyle/>
          <a:p>
            <a:fld id="{91CB48A4-8264-4E48-90D0-4BD76989FBF6}" type="slidenum">
              <a:rPr lang="en-US" smtClean="0"/>
              <a:t>14</a:t>
            </a:fld>
            <a:endParaRPr lang="en-US"/>
          </a:p>
        </p:txBody>
      </p:sp>
    </p:spTree>
    <p:extLst>
      <p:ext uri="{BB962C8B-B14F-4D97-AF65-F5344CB8AC3E}">
        <p14:creationId xmlns:p14="http://schemas.microsoft.com/office/powerpoint/2010/main" val="858570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4. Adult Membership</a:t>
            </a:r>
          </a:p>
          <a:p>
            <a:endParaRPr lang="en-US" dirty="0"/>
          </a:p>
          <a:p>
            <a:r>
              <a:rPr lang="en-US" dirty="0"/>
              <a:t>Lodge Adult Selection Committee</a:t>
            </a:r>
          </a:p>
          <a:p>
            <a:pPr lvl="1"/>
            <a:r>
              <a:rPr lang="en-US" dirty="0"/>
              <a:t>Reviews the nominations for adult membership received from:</a:t>
            </a:r>
          </a:p>
          <a:p>
            <a:pPr lvl="2"/>
            <a:r>
              <a:rPr lang="en-US" dirty="0"/>
              <a:t>Unit committees</a:t>
            </a:r>
          </a:p>
          <a:p>
            <a:pPr lvl="2"/>
            <a:r>
              <a:rPr lang="en-US" dirty="0"/>
              <a:t>Adults serving in council and district positions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committee reviews the nominations for adult membership received from the troop and team committees and for adults serving in council and district positions. Those nominated adults that meet the membership requirements for adult unit leaders and council and district adult leaders may be recommended to the Scout executive by the lodge adult selection committee. With the approval of the Scout executive, who serves as Supreme Chief of the Fire, those adults will become candidates for induction. </a:t>
            </a:r>
          </a:p>
          <a:p>
            <a:endParaRPr lang="en-US" dirty="0"/>
          </a:p>
          <a:p>
            <a:r>
              <a:rPr lang="en-US" dirty="0"/>
              <a:t>Source: </a:t>
            </a:r>
            <a:r>
              <a:rPr lang="en-US" i="1" dirty="0"/>
              <a:t>Guide to Inductions</a:t>
            </a:r>
          </a:p>
        </p:txBody>
      </p:sp>
      <p:sp>
        <p:nvSpPr>
          <p:cNvPr id="4" name="Slide Number Placeholder 3"/>
          <p:cNvSpPr>
            <a:spLocks noGrp="1"/>
          </p:cNvSpPr>
          <p:nvPr>
            <p:ph type="sldNum" sz="quarter" idx="5"/>
          </p:nvPr>
        </p:nvSpPr>
        <p:spPr/>
        <p:txBody>
          <a:bodyPr/>
          <a:lstStyle/>
          <a:p>
            <a:fld id="{91CB48A4-8264-4E48-90D0-4BD76989FBF6}" type="slidenum">
              <a:rPr lang="en-US" smtClean="0"/>
              <a:t>15</a:t>
            </a:fld>
            <a:endParaRPr lang="en-US"/>
          </a:p>
        </p:txBody>
      </p:sp>
    </p:spTree>
    <p:extLst>
      <p:ext uri="{BB962C8B-B14F-4D97-AF65-F5344CB8AC3E}">
        <p14:creationId xmlns:p14="http://schemas.microsoft.com/office/powerpoint/2010/main" val="2288986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4. Adult Membership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Nominating Adults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Each year, upon holding an election for youth candidates that results in at least one youth candidate being elected, the unit committee may nominate registered unit adults, 21 years of age or older, for membership in the OA to the lodge adult selection committee.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 of adults nominated can be no more than one-third of the number of youth candidates elected, rounded up where the number of youth candidates is not a multiple of three.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addition to the one-third limit, the unit committee may nominate the currently serving unit leader (but not assistant leaders), as long as he or she has served as unit leader for at least the previous 12 months.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Each year, upon holding a troop election for youth candidates that results in at least one youth candidate being elected, the unit committee may nominate registered unit adults, 21 years of age or older, for membership in the OA to the lodge adult selection committee, composed of the lodge adviser, the chairman of the council committee on which the lodge adviser serves, and the lodge staff adviser.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 of adults nominated can be no more than one-third of the number of youth candidates elected, rounded up where the number of youth candidates is not a multiple of three.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addition to the one-third limit, the unit committee may nominate the currently serving unit leader (but not assistant leaders), as long as he or she has served as unit leader for at least the previous 12 months.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US" i="1" dirty="0"/>
              <a:t>Guide to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16</a:t>
            </a:fld>
            <a:endParaRPr lang="en-US"/>
          </a:p>
        </p:txBody>
      </p:sp>
    </p:spTree>
    <p:extLst>
      <p:ext uri="{BB962C8B-B14F-4D97-AF65-F5344CB8AC3E}">
        <p14:creationId xmlns:p14="http://schemas.microsoft.com/office/powerpoint/2010/main" val="1110777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Adult Membership Qualifications</a:t>
            </a:r>
          </a:p>
          <a:p>
            <a:endParaRPr lang="en-US" dirty="0"/>
          </a:p>
          <a:p>
            <a:r>
              <a:rPr lang="en-US" dirty="0"/>
              <a:t>Recommendations of the adult selection committee, with the approval of the Scout executive, will be candidates for induction, provided the following conditions are fulfilled:</a:t>
            </a:r>
          </a:p>
          <a:p>
            <a:pPr lvl="1"/>
            <a:r>
              <a:rPr lang="en-US" dirty="0"/>
              <a:t>Selection of the adult is based on the ability to perform the necessary functions to help the Order fulfill its purpose, and not for recognition of service, including current or prior achievement and positions.</a:t>
            </a:r>
          </a:p>
          <a:p>
            <a:pPr lvl="1"/>
            <a:r>
              <a:rPr lang="en-US" dirty="0"/>
              <a:t>The individual will be an asset to the Order because of demonstrated abilities that fulfill the purpose of the Order.</a:t>
            </a:r>
          </a:p>
          <a:p>
            <a:pPr lvl="1"/>
            <a:r>
              <a:rPr lang="en-US" dirty="0"/>
              <a:t>The camping requirements set forth for youth members are fulfilled.</a:t>
            </a:r>
          </a:p>
          <a:p>
            <a:pPr lvl="1"/>
            <a:r>
              <a:rPr lang="en-US" dirty="0"/>
              <a:t>The adult leader’s membership will provide a positive example for the growth and development of the youth members of the lodge.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US" i="1" dirty="0"/>
              <a:t>Guide to Officers and Advisers</a:t>
            </a:r>
          </a:p>
          <a:p>
            <a:endParaRPr lang="en-US" dirty="0"/>
          </a:p>
        </p:txBody>
      </p:sp>
      <p:sp>
        <p:nvSpPr>
          <p:cNvPr id="4" name="Slide Number Placeholder 3"/>
          <p:cNvSpPr>
            <a:spLocks noGrp="1"/>
          </p:cNvSpPr>
          <p:nvPr>
            <p:ph type="sldNum" sz="quarter" idx="5"/>
          </p:nvPr>
        </p:nvSpPr>
        <p:spPr/>
        <p:txBody>
          <a:bodyPr/>
          <a:lstStyle/>
          <a:p>
            <a:fld id="{91CB48A4-8264-4E48-90D0-4BD76989FBF6}" type="slidenum">
              <a:rPr lang="en-US" smtClean="0"/>
              <a:t>17</a:t>
            </a:fld>
            <a:endParaRPr lang="en-US"/>
          </a:p>
        </p:txBody>
      </p:sp>
    </p:spTree>
    <p:extLst>
      <p:ext uri="{BB962C8B-B14F-4D97-AF65-F5344CB8AC3E}">
        <p14:creationId xmlns:p14="http://schemas.microsoft.com/office/powerpoint/2010/main" val="223839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Council and District Nominations</a:t>
            </a:r>
          </a:p>
          <a:p>
            <a:endParaRPr lang="en-US" dirty="0"/>
          </a:p>
          <a:p>
            <a:r>
              <a:rPr lang="en-US" dirty="0"/>
              <a:t>The lodge adviser, district chairmen, council president, or members of the professional staff may nominate adults to the lodge adult selection committee. All requirements set forth for adult leaders in units must be fulfilled, with the exception of the camping requirements, which may be waived at the discretion of the lodge adviser and Scout executive. Recommendations of the adult selection committee, with the approval of the Scout executive, serving as Supreme Chief of the Fire, will become candidates for induction. </a:t>
            </a:r>
          </a:p>
          <a:p>
            <a:endParaRPr lang="en-US" dirty="0"/>
          </a:p>
          <a:p>
            <a:r>
              <a:rPr lang="en-US" dirty="0"/>
              <a:t>Source: </a:t>
            </a:r>
            <a:r>
              <a:rPr lang="en-US" i="1" dirty="0"/>
              <a:t>Guide to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18</a:t>
            </a:fld>
            <a:endParaRPr lang="en-US"/>
          </a:p>
        </p:txBody>
      </p:sp>
    </p:spTree>
    <p:extLst>
      <p:ext uri="{BB962C8B-B14F-4D97-AF65-F5344CB8AC3E}">
        <p14:creationId xmlns:p14="http://schemas.microsoft.com/office/powerpoint/2010/main" val="28259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Council and District Nominations</a:t>
            </a:r>
          </a:p>
          <a:p>
            <a:endParaRPr lang="en-US" dirty="0"/>
          </a:p>
          <a:p>
            <a:r>
              <a:rPr lang="en-US" dirty="0"/>
              <a:t>Adults may be nominated for membership only one time per year as either unit Scouters or district/council Scouters, but not both. How they are nominated depends on where they maintain their primary registration. </a:t>
            </a:r>
          </a:p>
          <a:p>
            <a:endParaRPr lang="en-US" dirty="0"/>
          </a:p>
          <a:p>
            <a:r>
              <a:rPr lang="en-US" dirty="0"/>
              <a:t>Because the Order of the Arrow is principally a youth organization, unit, district, and council Scouters are not selected for membership as a recognition. Selection should take place only when the adult’s position in Boy Scouting will make Order of the Arrow membership more meaningful in the lives of the youth membership.</a:t>
            </a:r>
          </a:p>
          <a:p>
            <a:endParaRPr lang="en-US" dirty="0"/>
          </a:p>
          <a:p>
            <a:r>
              <a:rPr lang="en-US" dirty="0"/>
              <a:t>Source: </a:t>
            </a:r>
            <a:r>
              <a:rPr lang="en-US" i="1" dirty="0"/>
              <a:t>Guide to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19</a:t>
            </a:fld>
            <a:endParaRPr lang="en-US"/>
          </a:p>
        </p:txBody>
      </p:sp>
    </p:spTree>
    <p:extLst>
      <p:ext uri="{BB962C8B-B14F-4D97-AF65-F5344CB8AC3E}">
        <p14:creationId xmlns:p14="http://schemas.microsoft.com/office/powerpoint/2010/main" val="3641042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CB48A4-8264-4E48-90D0-4BD76989FBF6}" type="slidenum">
              <a:rPr lang="en-US" smtClean="0"/>
              <a:t>2</a:t>
            </a:fld>
            <a:endParaRPr lang="en-US"/>
          </a:p>
        </p:txBody>
      </p:sp>
    </p:spTree>
    <p:extLst>
      <p:ext uri="{BB962C8B-B14F-4D97-AF65-F5344CB8AC3E}">
        <p14:creationId xmlns:p14="http://schemas.microsoft.com/office/powerpoint/2010/main" val="1419514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Professional Membership</a:t>
            </a:r>
          </a:p>
          <a:p>
            <a:endParaRPr lang="en-US" dirty="0"/>
          </a:p>
          <a:p>
            <a:r>
              <a:rPr lang="en-US" dirty="0"/>
              <a:t>Members of the professional service of the Boy Scouts of America shall be considered ex officio members of the lodge of the council in which they are employed. Members of the professional service designated by the Scout executive to serve in camp positions should be given an opportunity to complete the Ordeal and the Ordeal ceremony if they have not previously been inducted into a lodge of the Order. Members of the professional service whose responsibility in the council would be enhanced may be inducted into the lodge based on the recommendation of the Scout executive and upon completion of the Ordeal experience and ceremony. </a:t>
            </a:r>
          </a:p>
          <a:p>
            <a:endParaRPr lang="en-US" dirty="0"/>
          </a:p>
          <a:p>
            <a:r>
              <a:rPr lang="en-US" dirty="0"/>
              <a:t>Camp staff members (paid but not considered members of the professional service) shall be elected only by members of their own unit if they are under age 21 and meet the youth membership requirements. Staff members over age 21 must meet the adult membership requirements and be selected as either unit Scouters or district/council Scouters.</a:t>
            </a:r>
          </a:p>
          <a:p>
            <a:endParaRPr lang="en-US" dirty="0"/>
          </a:p>
          <a:p>
            <a:r>
              <a:rPr lang="en-US" dirty="0"/>
              <a:t>Source: </a:t>
            </a:r>
            <a:r>
              <a:rPr lang="en-US" i="1" dirty="0"/>
              <a:t>Guide to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20</a:t>
            </a:fld>
            <a:endParaRPr lang="en-US"/>
          </a:p>
        </p:txBody>
      </p:sp>
    </p:spTree>
    <p:extLst>
      <p:ext uri="{BB962C8B-B14F-4D97-AF65-F5344CB8AC3E}">
        <p14:creationId xmlns:p14="http://schemas.microsoft.com/office/powerpoint/2010/main" val="14443908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Frequently Asked Questions</a:t>
            </a:r>
          </a:p>
          <a:p>
            <a:endParaRPr lang="en-US" dirty="0"/>
          </a:p>
          <a:p>
            <a:r>
              <a:rPr lang="en-US" dirty="0"/>
              <a:t>Scouts registered in multiple units (Scouts BSA Troops, Venturing Crews, Sea Scouts Ships) may stand for election in any program as long as they meet the program’s membership requirements.</a:t>
            </a:r>
          </a:p>
          <a:p>
            <a:pPr lvl="1"/>
            <a:r>
              <a:rPr lang="en-US" dirty="0"/>
              <a:t>Example: Scout is not elected by Troop but is also registered in a Venturing Crew. Scout meets the Venturing membership and rank requirements and may stand for election.</a:t>
            </a:r>
          </a:p>
        </p:txBody>
      </p:sp>
      <p:sp>
        <p:nvSpPr>
          <p:cNvPr id="4" name="Slide Number Placeholder 3"/>
          <p:cNvSpPr>
            <a:spLocks noGrp="1"/>
          </p:cNvSpPr>
          <p:nvPr>
            <p:ph type="sldNum" sz="quarter" idx="5"/>
          </p:nvPr>
        </p:nvSpPr>
        <p:spPr/>
        <p:txBody>
          <a:bodyPr/>
          <a:lstStyle/>
          <a:p>
            <a:fld id="{91CB48A4-8264-4E48-90D0-4BD76989FBF6}" type="slidenum">
              <a:rPr lang="en-US" smtClean="0"/>
              <a:t>21</a:t>
            </a:fld>
            <a:endParaRPr lang="en-US"/>
          </a:p>
        </p:txBody>
      </p:sp>
    </p:spTree>
    <p:extLst>
      <p:ext uri="{BB962C8B-B14F-4D97-AF65-F5344CB8AC3E}">
        <p14:creationId xmlns:p14="http://schemas.microsoft.com/office/powerpoint/2010/main" val="22880868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Frequently Asked Questions</a:t>
            </a:r>
          </a:p>
          <a:p>
            <a:endParaRPr lang="en-US" dirty="0"/>
          </a:p>
          <a:p>
            <a:r>
              <a:rPr lang="en-US" dirty="0"/>
              <a:t>Scouts can only be elected by one unit.</a:t>
            </a:r>
          </a:p>
          <a:p>
            <a:pPr lvl="1"/>
            <a:r>
              <a:rPr lang="en-US" dirty="0"/>
              <a:t>Example: Scout is a member of a Troop and a Venturing Crew. Venturing Crew holds elections prior to the Troop resulting in the Scout being elected as a candidate for the Order of the Arrow. Scout does no longer needs to stand for election in the Troop.</a:t>
            </a:r>
          </a:p>
          <a:p>
            <a:endParaRPr lang="en-US" dirty="0"/>
          </a:p>
        </p:txBody>
      </p:sp>
      <p:sp>
        <p:nvSpPr>
          <p:cNvPr id="4" name="Slide Number Placeholder 3"/>
          <p:cNvSpPr>
            <a:spLocks noGrp="1"/>
          </p:cNvSpPr>
          <p:nvPr>
            <p:ph type="sldNum" sz="quarter" idx="5"/>
          </p:nvPr>
        </p:nvSpPr>
        <p:spPr/>
        <p:txBody>
          <a:bodyPr/>
          <a:lstStyle/>
          <a:p>
            <a:fld id="{91CB48A4-8264-4E48-90D0-4BD76989FBF6}" type="slidenum">
              <a:rPr lang="en-US" smtClean="0"/>
              <a:t>22</a:t>
            </a:fld>
            <a:endParaRPr lang="en-US"/>
          </a:p>
        </p:txBody>
      </p:sp>
    </p:spTree>
    <p:extLst>
      <p:ext uri="{BB962C8B-B14F-4D97-AF65-F5344CB8AC3E}">
        <p14:creationId xmlns:p14="http://schemas.microsoft.com/office/powerpoint/2010/main" val="12858107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Unit Elections Team</a:t>
            </a:r>
          </a:p>
        </p:txBody>
      </p:sp>
      <p:sp>
        <p:nvSpPr>
          <p:cNvPr id="4" name="Slide Number Placeholder 3"/>
          <p:cNvSpPr>
            <a:spLocks noGrp="1"/>
          </p:cNvSpPr>
          <p:nvPr>
            <p:ph type="sldNum" sz="quarter" idx="10"/>
          </p:nvPr>
        </p:nvSpPr>
        <p:spPr/>
        <p:txBody>
          <a:bodyPr/>
          <a:lstStyle/>
          <a:p>
            <a:fld id="{91CB48A4-8264-4E48-90D0-4BD76989FBF6}" type="slidenum">
              <a:rPr lang="en-US" smtClean="0"/>
              <a:t>23</a:t>
            </a:fld>
            <a:endParaRPr lang="en-US"/>
          </a:p>
        </p:txBody>
      </p:sp>
    </p:spTree>
    <p:extLst>
      <p:ext uri="{BB962C8B-B14F-4D97-AF65-F5344CB8AC3E}">
        <p14:creationId xmlns:p14="http://schemas.microsoft.com/office/powerpoint/2010/main" val="27360783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Unit Elections Team</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Conducts Unit Election Ceremonies</a:t>
            </a:r>
          </a:p>
          <a:p>
            <a:endParaRPr lang="en-US" dirty="0"/>
          </a:p>
          <a:p>
            <a:r>
              <a:rPr lang="en-US" dirty="0"/>
              <a:t>Comprised of two or three members from the lodge or chapter unit elections committee.</a:t>
            </a:r>
          </a:p>
          <a:p>
            <a:pPr lvl="1"/>
            <a:r>
              <a:rPr lang="en-US" dirty="0"/>
              <a:t>Plus adult adviser(s)</a:t>
            </a:r>
          </a:p>
          <a:p>
            <a:pPr lvl="1"/>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Provides an excellent way to give young </a:t>
            </a:r>
            <a:r>
              <a:rPr lang="en-US" dirty="0" err="1"/>
              <a:t>Arrowmen</a:t>
            </a:r>
            <a:r>
              <a:rPr lang="en-US" dirty="0"/>
              <a:t> an opportunity to assume a position of responsibility and leadership. </a:t>
            </a:r>
          </a:p>
          <a:p>
            <a:endParaRPr lang="en-US" dirty="0"/>
          </a:p>
          <a:p>
            <a:r>
              <a:rPr lang="en-US" dirty="0"/>
              <a:t>All election team members must be trained and in proper uniform during the election.</a:t>
            </a:r>
          </a:p>
          <a:p>
            <a:endParaRPr lang="en-US" dirty="0"/>
          </a:p>
        </p:txBody>
      </p:sp>
      <p:sp>
        <p:nvSpPr>
          <p:cNvPr id="4" name="Slide Number Placeholder 3"/>
          <p:cNvSpPr>
            <a:spLocks noGrp="1"/>
          </p:cNvSpPr>
          <p:nvPr>
            <p:ph type="sldNum" sz="quarter" idx="5"/>
          </p:nvPr>
        </p:nvSpPr>
        <p:spPr/>
        <p:txBody>
          <a:bodyPr/>
          <a:lstStyle/>
          <a:p>
            <a:fld id="{91CB48A4-8264-4E48-90D0-4BD76989FBF6}" type="slidenum">
              <a:rPr lang="en-US" smtClean="0"/>
              <a:t>24</a:t>
            </a:fld>
            <a:endParaRPr lang="en-US"/>
          </a:p>
        </p:txBody>
      </p:sp>
    </p:spTree>
    <p:extLst>
      <p:ext uri="{BB962C8B-B14F-4D97-AF65-F5344CB8AC3E}">
        <p14:creationId xmlns:p14="http://schemas.microsoft.com/office/powerpoint/2010/main" val="9543998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Unit Elections Team Videos</a:t>
            </a:r>
          </a:p>
          <a:p>
            <a:endParaRPr lang="en-US" dirty="0"/>
          </a:p>
          <a:p>
            <a:r>
              <a:rPr lang="en-US" dirty="0"/>
              <a:t>Two unit elections videos are available at </a:t>
            </a:r>
            <a:r>
              <a:rPr lang="en-US" dirty="0">
                <a:hlinkClick r:id="rId3"/>
              </a:rPr>
              <a:t>https://oa-bsa.org/resources/ucl-support/lodge-program-resource-videos</a:t>
            </a:r>
            <a:r>
              <a:rPr lang="en-US" dirty="0"/>
              <a:t>: </a:t>
            </a:r>
          </a:p>
          <a:p>
            <a:pPr lvl="1"/>
            <a:r>
              <a:rPr lang="en-US" dirty="0"/>
              <a:t>“Conducting a Quality Unit Election”</a:t>
            </a:r>
          </a:p>
          <a:p>
            <a:pPr lvl="1"/>
            <a:r>
              <a:rPr lang="en-US" dirty="0"/>
              <a:t>“Electing New Members Unit Elections”</a:t>
            </a:r>
          </a:p>
          <a:p>
            <a:endParaRPr lang="en-US" dirty="0"/>
          </a:p>
          <a:p>
            <a:pPr lvl="1"/>
            <a:r>
              <a:rPr lang="en-US" i="1" dirty="0"/>
              <a:t>Guide for Officers and Advisers: </a:t>
            </a:r>
            <a:r>
              <a:rPr lang="en-US" i="1" dirty="0">
                <a:hlinkClick r:id="rId4"/>
              </a:rPr>
              <a:t>https://oa-bsa.org/resources/publications#goa</a:t>
            </a:r>
            <a:r>
              <a:rPr lang="en-US" i="1" dirty="0"/>
              <a:t> </a:t>
            </a:r>
          </a:p>
          <a:p>
            <a:pPr lvl="1"/>
            <a:r>
              <a:rPr lang="en-US" i="1" dirty="0"/>
              <a:t>Guide to Inductions: </a:t>
            </a:r>
            <a:r>
              <a:rPr lang="en-US" i="1" dirty="0">
                <a:hlinkClick r:id="rId5"/>
              </a:rPr>
              <a:t>https://oa-bsa.org/resources/publications/guide-to-inductions</a:t>
            </a:r>
            <a:r>
              <a:rPr lang="en-US" i="1" dirty="0"/>
              <a:t> </a:t>
            </a:r>
          </a:p>
          <a:p>
            <a:pPr lvl="1"/>
            <a:r>
              <a:rPr lang="en-US" i="1" dirty="0"/>
              <a:t>Guide to Unit Elections: </a:t>
            </a:r>
            <a:r>
              <a:rPr lang="en-US" i="1" dirty="0">
                <a:hlinkClick r:id="rId6"/>
              </a:rPr>
              <a:t>https://oa-bsa.org/resources/publications/guide-to-unit-elections</a:t>
            </a:r>
            <a:r>
              <a:rPr lang="en-US" i="1" dirty="0"/>
              <a:t> </a:t>
            </a:r>
          </a:p>
          <a:p>
            <a:endParaRPr lang="en-US" dirty="0"/>
          </a:p>
          <a:p>
            <a:r>
              <a:rPr lang="en-US" dirty="0"/>
              <a:t>Source: </a:t>
            </a:r>
            <a:r>
              <a:rPr lang="en-US" i="1" dirty="0"/>
              <a:t>Guide for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25</a:t>
            </a:fld>
            <a:endParaRPr lang="en-US"/>
          </a:p>
        </p:txBody>
      </p:sp>
    </p:spTree>
    <p:extLst>
      <p:ext uri="{BB962C8B-B14F-4D97-AF65-F5344CB8AC3E}">
        <p14:creationId xmlns:p14="http://schemas.microsoft.com/office/powerpoint/2010/main" val="2130570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OA Unit Representatives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OA Unit Representative Committee and OA Unit Representatives can be integral parts of your Unit Elections Team. Let’s discuss their importance and think about ways to utilize them throughout the Unit Elections process.</a:t>
            </a:r>
          </a:p>
          <a:p>
            <a:endParaRPr lang="en-US" dirty="0"/>
          </a:p>
          <a:p>
            <a:r>
              <a:rPr lang="en-US" dirty="0"/>
              <a:t>OA Unit Representative Committee</a:t>
            </a:r>
          </a:p>
          <a:p>
            <a:r>
              <a:rPr lang="en-US" dirty="0"/>
              <a:t>The OA unit representative committee should play an important part in the unit elections process. The committee is an excellent source of manpower to help conduct unit elections. The committee should provide OA unit representatives’ and advisers’ contact information to the unit elections committee. The use of email is an excellent way to communicate with the OA troop/team representatives and advisers. The committee should also provide the following support:</a:t>
            </a:r>
          </a:p>
          <a:p>
            <a:endParaRPr lang="en-US" dirty="0"/>
          </a:p>
          <a:p>
            <a:r>
              <a:rPr lang="en-US" dirty="0"/>
              <a:t>Contact each OA unit representative and adviser at the start of the unit elections season and ask them to encourage their unit leader to schedule an election and to review the elections procedures, which they should provide.</a:t>
            </a:r>
          </a:p>
          <a:p>
            <a:endParaRPr lang="en-US" dirty="0"/>
          </a:p>
          <a:p>
            <a:r>
              <a:rPr lang="en-US" dirty="0"/>
              <a:t>Follow up with the OA unit representatives and advisers from units that have not yet scheduled an election.</a:t>
            </a:r>
          </a:p>
          <a:p>
            <a:endParaRPr lang="en-US" dirty="0"/>
          </a:p>
          <a:p>
            <a:r>
              <a:rPr lang="en-US" dirty="0"/>
              <a:t>Send the OA troop/team representatives and advisers information on the date, time, and location of all upcoming call-out and Ordeal weekends. Have them promote and encourage the newly elected candidates and OA members in his unit to attend. </a:t>
            </a:r>
          </a:p>
          <a:p>
            <a:endParaRPr lang="en-US" dirty="0"/>
          </a:p>
          <a:p>
            <a:r>
              <a:rPr lang="en-US" dirty="0"/>
              <a:t>The OA Unit Representative </a:t>
            </a:r>
          </a:p>
          <a:p>
            <a:r>
              <a:rPr lang="en-US" dirty="0"/>
              <a:t>The unit election is an excellent way to strengthen the role of the OA unit representative. To be successful in this position, a Scout needs to establish a robust link with the lodge/chapter so that information and resources will flow both ways. The unit elections team should coordinate much of the election effort with the OA troop/team representative providing him the opportunity for leadership as well as offering all the assistance he requires. The OA troop/team representative, with the support of his adviser should:</a:t>
            </a:r>
          </a:p>
          <a:p>
            <a:endParaRPr lang="en-US" dirty="0"/>
          </a:p>
          <a:p>
            <a:r>
              <a:rPr lang="en-US" dirty="0"/>
              <a:t>Ensure that his troop or team schedules a unit election.</a:t>
            </a:r>
          </a:p>
          <a:p>
            <a:endParaRPr lang="en-US" dirty="0"/>
          </a:p>
          <a:p>
            <a:r>
              <a:rPr lang="en-US" dirty="0"/>
              <a:t>Talk to all youth members about the purpose of the Order of the Arrow and the criteria his fellow Scouts should use in voting for those who best exemplify the Scout Oath and Law.</a:t>
            </a:r>
          </a:p>
          <a:p>
            <a:endParaRPr lang="en-US" dirty="0"/>
          </a:p>
          <a:p>
            <a:r>
              <a:rPr lang="en-US" dirty="0"/>
              <a:t>Help maintain excitement among eligible Scouts before the election. </a:t>
            </a:r>
          </a:p>
          <a:p>
            <a:endParaRPr lang="en-US" dirty="0"/>
          </a:p>
          <a:p>
            <a:r>
              <a:rPr lang="en-US" dirty="0"/>
              <a:t>Contact the members of his troop or team a few days before the unit election to ensure that the maximum number of Scouts will participate.</a:t>
            </a:r>
          </a:p>
          <a:p>
            <a:endParaRPr lang="en-US" dirty="0"/>
          </a:p>
          <a:p>
            <a:r>
              <a:rPr lang="en-US" dirty="0"/>
              <a:t>Contact the OA members in his unit, both youth and adults, a few days before the unit election and remind them to attend the election in full uniform with sash.</a:t>
            </a:r>
          </a:p>
          <a:p>
            <a:endParaRPr lang="en-US" dirty="0"/>
          </a:p>
          <a:p>
            <a:r>
              <a:rPr lang="en-US" dirty="0"/>
              <a:t>Assist in conducting the election if needed.</a:t>
            </a:r>
          </a:p>
          <a:p>
            <a:endParaRPr lang="en-US" dirty="0"/>
          </a:p>
          <a:p>
            <a:r>
              <a:rPr lang="en-US" dirty="0"/>
              <a:t>Help complete the Unit Election Evaluation Form (see resources) and send it to the lodge/chapter if requested by the unit elections team. </a:t>
            </a:r>
          </a:p>
          <a:p>
            <a:endParaRPr lang="en-US" dirty="0"/>
          </a:p>
          <a:p>
            <a:r>
              <a:rPr lang="en-US" dirty="0"/>
              <a:t>Source: </a:t>
            </a:r>
            <a:r>
              <a:rPr lang="en-US" i="1" dirty="0"/>
              <a:t>Guide to Inductions</a:t>
            </a:r>
          </a:p>
        </p:txBody>
      </p:sp>
      <p:sp>
        <p:nvSpPr>
          <p:cNvPr id="4" name="Slide Number Placeholder 3"/>
          <p:cNvSpPr>
            <a:spLocks noGrp="1"/>
          </p:cNvSpPr>
          <p:nvPr>
            <p:ph type="sldNum" sz="quarter" idx="5"/>
          </p:nvPr>
        </p:nvSpPr>
        <p:spPr/>
        <p:txBody>
          <a:bodyPr/>
          <a:lstStyle/>
          <a:p>
            <a:fld id="{91CB48A4-8264-4E48-90D0-4BD76989FBF6}" type="slidenum">
              <a:rPr lang="en-US" smtClean="0"/>
              <a:t>26</a:t>
            </a:fld>
            <a:endParaRPr lang="en-US"/>
          </a:p>
        </p:txBody>
      </p:sp>
    </p:spTree>
    <p:extLst>
      <p:ext uri="{BB962C8B-B14F-4D97-AF65-F5344CB8AC3E}">
        <p14:creationId xmlns:p14="http://schemas.microsoft.com/office/powerpoint/2010/main" val="27561071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Best Practices</a:t>
            </a:r>
          </a:p>
          <a:p>
            <a:endParaRPr lang="en-US" dirty="0"/>
          </a:p>
          <a:p>
            <a:r>
              <a:rPr lang="en-US" dirty="0"/>
              <a:t>Build the number of unit elections teams.</a:t>
            </a:r>
          </a:p>
          <a:p>
            <a:pPr lvl="1"/>
            <a:r>
              <a:rPr lang="en-US" dirty="0"/>
              <a:t>More teams = more success</a:t>
            </a:r>
          </a:p>
          <a:p>
            <a:pPr lvl="1"/>
            <a:r>
              <a:rPr lang="en-US" dirty="0"/>
              <a:t>Team members will not be overworked.</a:t>
            </a:r>
          </a:p>
          <a:p>
            <a:pPr lvl="1"/>
            <a:r>
              <a:rPr lang="en-US" dirty="0"/>
              <a:t>Everyone will have a better experience.</a:t>
            </a:r>
          </a:p>
          <a:p>
            <a:endParaRPr lang="en-US" dirty="0"/>
          </a:p>
          <a:p>
            <a:r>
              <a:rPr lang="en-US" dirty="0"/>
              <a:t>Recruiting:</a:t>
            </a:r>
          </a:p>
          <a:p>
            <a:pPr lvl="1"/>
            <a:r>
              <a:rPr lang="en-US" dirty="0"/>
              <a:t>Identify OA members in units and invite them to join a team.</a:t>
            </a:r>
          </a:p>
          <a:p>
            <a:pPr lvl="1"/>
            <a:r>
              <a:rPr lang="en-US" dirty="0"/>
              <a:t>Get Lodge and Chapter officers involved to recruiting.</a:t>
            </a:r>
          </a:p>
          <a:p>
            <a:endParaRPr lang="en-US" dirty="0"/>
          </a:p>
          <a:p>
            <a:r>
              <a:rPr lang="en-US" dirty="0"/>
              <a:t>Remember to recognize team members.</a:t>
            </a:r>
          </a:p>
          <a:p>
            <a:endParaRPr lang="en-US" dirty="0"/>
          </a:p>
          <a:p>
            <a:endParaRPr lang="en-US" dirty="0"/>
          </a:p>
        </p:txBody>
      </p:sp>
      <p:sp>
        <p:nvSpPr>
          <p:cNvPr id="4" name="Slide Number Placeholder 3"/>
          <p:cNvSpPr>
            <a:spLocks noGrp="1"/>
          </p:cNvSpPr>
          <p:nvPr>
            <p:ph type="sldNum" sz="quarter" idx="5"/>
          </p:nvPr>
        </p:nvSpPr>
        <p:spPr/>
        <p:txBody>
          <a:bodyPr/>
          <a:lstStyle/>
          <a:p>
            <a:fld id="{91CB48A4-8264-4E48-90D0-4BD76989FBF6}" type="slidenum">
              <a:rPr lang="en-US" smtClean="0"/>
              <a:t>27</a:t>
            </a:fld>
            <a:endParaRPr lang="en-US"/>
          </a:p>
        </p:txBody>
      </p:sp>
    </p:spTree>
    <p:extLst>
      <p:ext uri="{BB962C8B-B14F-4D97-AF65-F5344CB8AC3E}">
        <p14:creationId xmlns:p14="http://schemas.microsoft.com/office/powerpoint/2010/main" val="23739089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Before the Election</a:t>
            </a:r>
          </a:p>
          <a:p>
            <a:endParaRPr lang="en-US" dirty="0"/>
          </a:p>
          <a:p>
            <a:r>
              <a:rPr lang="en-US" dirty="0"/>
              <a:t>Planning &amp; Scheduling</a:t>
            </a:r>
          </a:p>
        </p:txBody>
      </p:sp>
      <p:sp>
        <p:nvSpPr>
          <p:cNvPr id="4" name="Slide Number Placeholder 3"/>
          <p:cNvSpPr>
            <a:spLocks noGrp="1"/>
          </p:cNvSpPr>
          <p:nvPr>
            <p:ph type="sldNum" sz="quarter" idx="10"/>
          </p:nvPr>
        </p:nvSpPr>
        <p:spPr/>
        <p:txBody>
          <a:bodyPr/>
          <a:lstStyle/>
          <a:p>
            <a:fld id="{91CB48A4-8264-4E48-90D0-4BD76989FBF6}" type="slidenum">
              <a:rPr lang="en-US" smtClean="0"/>
              <a:t>28</a:t>
            </a:fld>
            <a:endParaRPr lang="en-US"/>
          </a:p>
        </p:txBody>
      </p:sp>
    </p:spTree>
    <p:extLst>
      <p:ext uri="{BB962C8B-B14F-4D97-AF65-F5344CB8AC3E}">
        <p14:creationId xmlns:p14="http://schemas.microsoft.com/office/powerpoint/2010/main" val="42815005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Planning &amp; Scheduling</a:t>
            </a:r>
          </a:p>
          <a:p>
            <a:endParaRPr lang="en-US" dirty="0"/>
          </a:p>
          <a:p>
            <a:r>
              <a:rPr lang="en-US" dirty="0"/>
              <a:t>Plan ahead. Give yourself an adequate amount of time to promote the Order of the Arrow, contact unit leaders, schedule elections, and schedule unit election teams.</a:t>
            </a:r>
          </a:p>
          <a:p>
            <a:endParaRPr lang="en-US" dirty="0"/>
          </a:p>
          <a:p>
            <a:r>
              <a:rPr lang="en-US" dirty="0"/>
              <a:t>Promote the Order of the Arrow at District Roundtables.</a:t>
            </a:r>
          </a:p>
          <a:p>
            <a:endParaRPr lang="en-US" dirty="0"/>
          </a:p>
          <a:p>
            <a:r>
              <a:rPr lang="en-US" dirty="0"/>
              <a:t>Get information about the unit.</a:t>
            </a:r>
          </a:p>
          <a:p>
            <a:pPr lvl="1"/>
            <a:r>
              <a:rPr lang="en-US" dirty="0"/>
              <a:t>Identify units and leaders (District Executives can help provide contact information).</a:t>
            </a:r>
          </a:p>
          <a:p>
            <a:endParaRPr lang="en-US" dirty="0"/>
          </a:p>
          <a:p>
            <a:r>
              <a:rPr lang="en-US" dirty="0"/>
              <a:t>Schedule Unit Elections.</a:t>
            </a:r>
          </a:p>
          <a:p>
            <a:pPr lvl="1"/>
            <a:r>
              <a:rPr lang="en-US" dirty="0"/>
              <a:t>Elections are held only in troops and are not to be held in Venturing crews and Sea Scout ships prior to February 1, 2019. </a:t>
            </a:r>
          </a:p>
          <a:p>
            <a:pPr lvl="1"/>
            <a:r>
              <a:rPr lang="en-US" dirty="0"/>
              <a:t>Elections may not occur in Cub Scout packs.</a:t>
            </a:r>
          </a:p>
          <a:p>
            <a:endParaRPr lang="en-US" i="1" dirty="0"/>
          </a:p>
        </p:txBody>
      </p:sp>
      <p:sp>
        <p:nvSpPr>
          <p:cNvPr id="4" name="Slide Number Placeholder 3"/>
          <p:cNvSpPr>
            <a:spLocks noGrp="1"/>
          </p:cNvSpPr>
          <p:nvPr>
            <p:ph type="sldNum" sz="quarter" idx="5"/>
          </p:nvPr>
        </p:nvSpPr>
        <p:spPr/>
        <p:txBody>
          <a:bodyPr/>
          <a:lstStyle/>
          <a:p>
            <a:fld id="{91CB48A4-8264-4E48-90D0-4BD76989FBF6}" type="slidenum">
              <a:rPr lang="en-US" smtClean="0"/>
              <a:t>29</a:t>
            </a:fld>
            <a:endParaRPr lang="en-US"/>
          </a:p>
        </p:txBody>
      </p:sp>
    </p:spTree>
    <p:extLst>
      <p:ext uri="{BB962C8B-B14F-4D97-AF65-F5344CB8AC3E}">
        <p14:creationId xmlns:p14="http://schemas.microsoft.com/office/powerpoint/2010/main" val="226137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Responsibilities</a:t>
            </a:r>
          </a:p>
          <a:p>
            <a:endParaRPr lang="en-US" dirty="0"/>
          </a:p>
          <a:p>
            <a:r>
              <a:rPr lang="en-US" dirty="0"/>
              <a:t>Unit elections committee: Sends out information to unit leaders regarding candidate election procedures, organizes and trains election teams, schedules visits of election teams to units, and records the results of elections.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US" i="1" dirty="0"/>
              <a:t>Guide for Officers and Advisers</a:t>
            </a:r>
          </a:p>
        </p:txBody>
      </p:sp>
      <p:sp>
        <p:nvSpPr>
          <p:cNvPr id="4" name="Slide Number Placeholder 3"/>
          <p:cNvSpPr>
            <a:spLocks noGrp="1"/>
          </p:cNvSpPr>
          <p:nvPr>
            <p:ph type="sldNum" sz="quarter" idx="10"/>
          </p:nvPr>
        </p:nvSpPr>
        <p:spPr/>
        <p:txBody>
          <a:bodyPr/>
          <a:lstStyle/>
          <a:p>
            <a:fld id="{91CB48A4-8264-4E48-90D0-4BD76989FBF6}" type="slidenum">
              <a:rPr lang="en-US" smtClean="0"/>
              <a:t>3</a:t>
            </a:fld>
            <a:endParaRPr lang="en-US"/>
          </a:p>
        </p:txBody>
      </p:sp>
    </p:spTree>
    <p:extLst>
      <p:ext uri="{BB962C8B-B14F-4D97-AF65-F5344CB8AC3E}">
        <p14:creationId xmlns:p14="http://schemas.microsoft.com/office/powerpoint/2010/main" val="6213889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Planning &amp; Scheduling</a:t>
            </a:r>
          </a:p>
          <a:p>
            <a:endParaRPr lang="en-US" dirty="0"/>
          </a:p>
          <a:p>
            <a:r>
              <a:rPr lang="en-US" dirty="0"/>
              <a:t>Contact the unit leader. </a:t>
            </a:r>
          </a:p>
          <a:p>
            <a:r>
              <a:rPr lang="en-US" dirty="0"/>
              <a:t>Confirm the date, time, and location of the unit election. Advise unit leaders that they, not the lodge or chapter, have the prerogative to determine whether the names of those elected are to be announced to the unit after the election or whether the announcement is to be postponed until a later time. The unit leader should also be offered the opportunity to tell the unit the purposes of the Order of the Arrow as it relates to the troop or team.</a:t>
            </a:r>
          </a:p>
          <a:p>
            <a:endParaRPr lang="en-US" dirty="0"/>
          </a:p>
          <a:p>
            <a:r>
              <a:rPr lang="en-US" dirty="0"/>
              <a:t>List the eligible candidates. </a:t>
            </a:r>
          </a:p>
          <a:p>
            <a:r>
              <a:rPr lang="en-US" dirty="0"/>
              <a:t>Review with the unit leader the eligibility requirements that were contained in the Letter Announcing Elections so that the unit leader can have a list of eligible members ready for the election.</a:t>
            </a:r>
          </a:p>
          <a:p>
            <a:endParaRPr lang="en-US" dirty="0"/>
          </a:p>
          <a:p>
            <a:r>
              <a:rPr lang="en-US" dirty="0"/>
              <a:t>Remember recommendation of adults.</a:t>
            </a:r>
          </a:p>
          <a:p>
            <a:r>
              <a:rPr lang="en-US" dirty="0"/>
              <a:t>Advise the unit leader of the unit committee’s option to recommend adults to become candidates in the Order of the Arrow. The unit leader should be provided the Adult Leader Nomination Form at the unit election along with information on the adult leader nomination process (found in the Guide to Inductions and in the Guide to Unit Elections) and the address to return the completed form to.</a:t>
            </a:r>
          </a:p>
          <a:p>
            <a:endParaRPr lang="en-US" dirty="0"/>
          </a:p>
          <a:p>
            <a:r>
              <a:rPr lang="en-US" dirty="0"/>
              <a:t>Arrange for Video Equipment.</a:t>
            </a:r>
          </a:p>
          <a:p>
            <a:r>
              <a:rPr lang="en-US" dirty="0"/>
              <a:t>Arrange with the unit leader to have a TV or projector with laptop or DVD player available to show the unit elections video.</a:t>
            </a:r>
          </a:p>
          <a:p>
            <a:endParaRPr lang="en-US" dirty="0"/>
          </a:p>
          <a:p>
            <a:r>
              <a:rPr lang="en-US" dirty="0"/>
              <a:t>Prepare ballots.</a:t>
            </a:r>
          </a:p>
          <a:p>
            <a:r>
              <a:rPr lang="en-US" dirty="0"/>
              <a:t>If your lodge uses preprinted ballots, send a sample ballot, in advance, to the unit leader so that the leader can enter the name of eligible Scouts and make a copy for each voter.</a:t>
            </a:r>
          </a:p>
          <a:p>
            <a:endParaRPr lang="en-US" dirty="0"/>
          </a:p>
          <a:p>
            <a:r>
              <a:rPr lang="en-US" dirty="0"/>
              <a:t>If Troops use </a:t>
            </a:r>
            <a:r>
              <a:rPr lang="en-US" dirty="0" err="1"/>
              <a:t>TroopMaster</a:t>
            </a:r>
            <a:r>
              <a:rPr lang="en-US" dirty="0"/>
              <a:t> or </a:t>
            </a:r>
            <a:r>
              <a:rPr lang="en-US" dirty="0" err="1"/>
              <a:t>Scoutbook</a:t>
            </a:r>
            <a:r>
              <a:rPr lang="en-US" dirty="0"/>
              <a:t>, the unit leader may be able to generate an </a:t>
            </a:r>
            <a:r>
              <a:rPr lang="en-US" dirty="0">
                <a:solidFill>
                  <a:srgbClr val="FF0000"/>
                </a:solidFill>
              </a:rPr>
              <a:t>“OA Eligibility Report” and prepare ballots with Scouts names.</a:t>
            </a:r>
            <a:endParaRPr lang="en-US" dirty="0"/>
          </a:p>
          <a:p>
            <a:endParaRPr lang="en-US" dirty="0"/>
          </a:p>
          <a:p>
            <a:r>
              <a:rPr lang="en-US" dirty="0"/>
              <a:t>Send information.</a:t>
            </a:r>
          </a:p>
          <a:p>
            <a:r>
              <a:rPr lang="en-US" dirty="0"/>
              <a:t>If the unit leader does not have a copy of the Letter Announcing Elections and the Adult Leader Nomination Form, send him or her a copy. </a:t>
            </a:r>
          </a:p>
          <a:p>
            <a:endParaRPr lang="en-US" dirty="0"/>
          </a:p>
          <a:p>
            <a:r>
              <a:rPr lang="en-US" dirty="0"/>
              <a:t>Source: </a:t>
            </a:r>
            <a:r>
              <a:rPr lang="en-US" i="1" dirty="0"/>
              <a:t>Guide to Inductions</a:t>
            </a:r>
          </a:p>
        </p:txBody>
      </p:sp>
      <p:sp>
        <p:nvSpPr>
          <p:cNvPr id="4" name="Slide Number Placeholder 3"/>
          <p:cNvSpPr>
            <a:spLocks noGrp="1"/>
          </p:cNvSpPr>
          <p:nvPr>
            <p:ph type="sldNum" sz="quarter" idx="5"/>
          </p:nvPr>
        </p:nvSpPr>
        <p:spPr/>
        <p:txBody>
          <a:bodyPr/>
          <a:lstStyle/>
          <a:p>
            <a:fld id="{91CB48A4-8264-4E48-90D0-4BD76989FBF6}" type="slidenum">
              <a:rPr lang="en-US" smtClean="0"/>
              <a:t>30</a:t>
            </a:fld>
            <a:endParaRPr lang="en-US"/>
          </a:p>
        </p:txBody>
      </p:sp>
    </p:spTree>
    <p:extLst>
      <p:ext uri="{BB962C8B-B14F-4D97-AF65-F5344CB8AC3E}">
        <p14:creationId xmlns:p14="http://schemas.microsoft.com/office/powerpoint/2010/main" val="41500122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Best Practices</a:t>
            </a:r>
          </a:p>
          <a:p>
            <a:endParaRPr lang="en-US" dirty="0"/>
          </a:p>
          <a:p>
            <a:r>
              <a:rPr lang="en-US" dirty="0"/>
              <a:t>Problems contacting the unit leader?</a:t>
            </a:r>
          </a:p>
          <a:p>
            <a:pPr lvl="1"/>
            <a:r>
              <a:rPr lang="en-US" dirty="0"/>
              <a:t>Try a different contact method.</a:t>
            </a:r>
          </a:p>
          <a:p>
            <a:pPr lvl="1"/>
            <a:r>
              <a:rPr lang="en-US" dirty="0"/>
              <a:t>Try to contact someone else in the unit.</a:t>
            </a:r>
          </a:p>
          <a:p>
            <a:pPr lvl="1"/>
            <a:r>
              <a:rPr lang="en-US" dirty="0"/>
              <a:t>Ask an adviser to attempt to contact.</a:t>
            </a:r>
          </a:p>
          <a:p>
            <a:endParaRPr lang="en-US" dirty="0"/>
          </a:p>
          <a:p>
            <a:r>
              <a:rPr lang="en-US" dirty="0"/>
              <a:t>Work closely with District Executives and be aware of changes in unit leadership.</a:t>
            </a:r>
          </a:p>
          <a:p>
            <a:endParaRPr lang="en-US" dirty="0"/>
          </a:p>
        </p:txBody>
      </p:sp>
      <p:sp>
        <p:nvSpPr>
          <p:cNvPr id="4" name="Slide Number Placeholder 3"/>
          <p:cNvSpPr>
            <a:spLocks noGrp="1"/>
          </p:cNvSpPr>
          <p:nvPr>
            <p:ph type="sldNum" sz="quarter" idx="5"/>
          </p:nvPr>
        </p:nvSpPr>
        <p:spPr/>
        <p:txBody>
          <a:bodyPr/>
          <a:lstStyle/>
          <a:p>
            <a:fld id="{91CB48A4-8264-4E48-90D0-4BD76989FBF6}" type="slidenum">
              <a:rPr lang="en-US" smtClean="0"/>
              <a:t>31</a:t>
            </a:fld>
            <a:endParaRPr lang="en-US"/>
          </a:p>
        </p:txBody>
      </p:sp>
    </p:spTree>
    <p:extLst>
      <p:ext uri="{BB962C8B-B14F-4D97-AF65-F5344CB8AC3E}">
        <p14:creationId xmlns:p14="http://schemas.microsoft.com/office/powerpoint/2010/main" val="3219102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Best Practices</a:t>
            </a:r>
          </a:p>
          <a:p>
            <a:endParaRPr lang="en-US" dirty="0"/>
          </a:p>
          <a:p>
            <a:r>
              <a:rPr lang="en-US" dirty="0"/>
              <a:t>If a unit declines to have an election:</a:t>
            </a:r>
          </a:p>
          <a:p>
            <a:endParaRPr lang="en-US" dirty="0"/>
          </a:p>
          <a:p>
            <a:pPr lvl="1"/>
            <a:r>
              <a:rPr lang="en-US" dirty="0"/>
              <a:t>Find out why!</a:t>
            </a:r>
          </a:p>
          <a:p>
            <a:pPr lvl="2"/>
            <a:r>
              <a:rPr lang="en-US" dirty="0"/>
              <a:t>If no scouts are eligible, ask if the Unit Election team can visit to promote the Order of the Arrow and/or camping. You may be able to build a relationship with the unit and inspire scouts to join the Order of the Arrow.</a:t>
            </a:r>
          </a:p>
          <a:p>
            <a:pPr lvl="2"/>
            <a:r>
              <a:rPr lang="en-US" dirty="0"/>
              <a:t>If the unit does not wish to participate, inform the Lodge Staff Adviser and have them speak with the unit leader to encourage participation.</a:t>
            </a:r>
          </a:p>
          <a:p>
            <a:endParaRPr lang="en-US" dirty="0"/>
          </a:p>
        </p:txBody>
      </p:sp>
      <p:sp>
        <p:nvSpPr>
          <p:cNvPr id="4" name="Slide Number Placeholder 3"/>
          <p:cNvSpPr>
            <a:spLocks noGrp="1"/>
          </p:cNvSpPr>
          <p:nvPr>
            <p:ph type="sldNum" sz="quarter" idx="5"/>
          </p:nvPr>
        </p:nvSpPr>
        <p:spPr/>
        <p:txBody>
          <a:bodyPr/>
          <a:lstStyle/>
          <a:p>
            <a:fld id="{91CB48A4-8264-4E48-90D0-4BD76989FBF6}" type="slidenum">
              <a:rPr lang="en-US" smtClean="0"/>
              <a:t>32</a:t>
            </a:fld>
            <a:endParaRPr lang="en-US"/>
          </a:p>
        </p:txBody>
      </p:sp>
    </p:spTree>
    <p:extLst>
      <p:ext uri="{BB962C8B-B14F-4D97-AF65-F5344CB8AC3E}">
        <p14:creationId xmlns:p14="http://schemas.microsoft.com/office/powerpoint/2010/main" val="28361627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Before the Election</a:t>
            </a:r>
          </a:p>
          <a:p>
            <a:endParaRPr lang="en-US" dirty="0"/>
          </a:p>
          <a:p>
            <a:r>
              <a:rPr lang="en-US" dirty="0"/>
              <a:t>Final Preparations</a:t>
            </a:r>
          </a:p>
        </p:txBody>
      </p:sp>
      <p:sp>
        <p:nvSpPr>
          <p:cNvPr id="4" name="Slide Number Placeholder 3"/>
          <p:cNvSpPr>
            <a:spLocks noGrp="1"/>
          </p:cNvSpPr>
          <p:nvPr>
            <p:ph type="sldNum" sz="quarter" idx="10"/>
          </p:nvPr>
        </p:nvSpPr>
        <p:spPr/>
        <p:txBody>
          <a:bodyPr/>
          <a:lstStyle/>
          <a:p>
            <a:fld id="{91CB48A4-8264-4E48-90D0-4BD76989FBF6}" type="slidenum">
              <a:rPr lang="en-US" smtClean="0"/>
              <a:t>33</a:t>
            </a:fld>
            <a:endParaRPr lang="en-US"/>
          </a:p>
        </p:txBody>
      </p:sp>
    </p:spTree>
    <p:extLst>
      <p:ext uri="{BB962C8B-B14F-4D97-AF65-F5344CB8AC3E}">
        <p14:creationId xmlns:p14="http://schemas.microsoft.com/office/powerpoint/2010/main" val="40645194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Final Preparations</a:t>
            </a:r>
          </a:p>
          <a:p>
            <a:endParaRPr lang="en-US" dirty="0"/>
          </a:p>
          <a:p>
            <a:r>
              <a:rPr lang="en-US" dirty="0"/>
              <a:t>Reconfirm with the unit.</a:t>
            </a:r>
          </a:p>
          <a:p>
            <a:r>
              <a:rPr lang="en-US" dirty="0"/>
              <a:t>Contact the unit leader and unit OA troop/team representative and his adviser three to four days before the meeting to reconfirm the election time, date, and location.</a:t>
            </a:r>
          </a:p>
          <a:p>
            <a:endParaRPr lang="en-US" dirty="0"/>
          </a:p>
          <a:p>
            <a:r>
              <a:rPr lang="en-US" dirty="0"/>
              <a:t>Reconfirm with the unit election team.</a:t>
            </a:r>
          </a:p>
          <a:p>
            <a:r>
              <a:rPr lang="en-US" dirty="0"/>
              <a:t>Contact the unit election team three to four days before the meeting to reconfirm the election time, date, and location. Remind the team members to wear their complete uniform with sash.  Get supplies ready. Ensure that the unit election team has enough ballots, pens or pencils, the youth and adult forms, the elections video, the Unit Elections Ceremony (Guide to Inductions resources section) and handouts with information about the upcoming Ordeals.</a:t>
            </a:r>
          </a:p>
          <a:p>
            <a:endParaRPr lang="en-US" dirty="0"/>
          </a:p>
          <a:p>
            <a:r>
              <a:rPr lang="en-US" dirty="0"/>
              <a:t>Contact the OA unit representative. </a:t>
            </a:r>
          </a:p>
          <a:p>
            <a:r>
              <a:rPr lang="en-US" dirty="0"/>
              <a:t>Review the elections procedure with the OA unit representative and his adviser several weeks before the election. If an </a:t>
            </a:r>
            <a:r>
              <a:rPr lang="en-US" dirty="0" err="1"/>
              <a:t>Arrowman</a:t>
            </a:r>
            <a:r>
              <a:rPr lang="en-US" dirty="0"/>
              <a:t> from the unit is to take a speaking part, he needs to be provided a copy of the script in advance, so that he can be well-prepared. Ask the OA unit representative to announce the election at the unit’s preceding meeting and contact all the members to ensure a good turnout for the election. The OA unit representative should remind all </a:t>
            </a:r>
            <a:r>
              <a:rPr lang="en-US" dirty="0" err="1"/>
              <a:t>Arrowmen</a:t>
            </a:r>
            <a:r>
              <a:rPr lang="en-US" dirty="0"/>
              <a:t>, both youth and adults, to be in full uniform with sash. </a:t>
            </a:r>
          </a:p>
          <a:p>
            <a:endParaRPr lang="en-US" i="1" dirty="0"/>
          </a:p>
          <a:p>
            <a:r>
              <a:rPr lang="en-US" dirty="0"/>
              <a:t>Confirm that the election team is available.</a:t>
            </a:r>
          </a:p>
          <a:p>
            <a:r>
              <a:rPr lang="en-US" dirty="0"/>
              <a:t>The election team leader should check with team members to make sure that they can participate and have no conflicts. If needed, recruit or call alternates and make sure that they are prepared and have all needed resources. A majority of team members should be from outside the unit in which election is being held. Confirm a time and meeting place for departure.</a:t>
            </a:r>
          </a:p>
          <a:p>
            <a:endParaRPr lang="en-US" dirty="0"/>
          </a:p>
          <a:p>
            <a:r>
              <a:rPr lang="en-US" dirty="0"/>
              <a:t>Deal with scheduling conflicts.</a:t>
            </a:r>
          </a:p>
          <a:p>
            <a:r>
              <a:rPr lang="en-US" dirty="0"/>
              <a:t>If a conflict should develop that prevents the unit election team from conducting the unit election as scheduled, contact the unit leader as far ahead of time as possible so that the cancellation will have as little negative effect on the unit program as possible and so a new date for the election can be set.</a:t>
            </a:r>
          </a:p>
          <a:p>
            <a:endParaRPr lang="en-US" dirty="0"/>
          </a:p>
          <a:p>
            <a:r>
              <a:rPr lang="en-US" dirty="0"/>
              <a:t>Source: </a:t>
            </a:r>
            <a:r>
              <a:rPr lang="en-US" i="1" dirty="0"/>
              <a:t>Guide to Inductions</a:t>
            </a:r>
          </a:p>
        </p:txBody>
      </p:sp>
      <p:sp>
        <p:nvSpPr>
          <p:cNvPr id="4" name="Slide Number Placeholder 3"/>
          <p:cNvSpPr>
            <a:spLocks noGrp="1"/>
          </p:cNvSpPr>
          <p:nvPr>
            <p:ph type="sldNum" sz="quarter" idx="5"/>
          </p:nvPr>
        </p:nvSpPr>
        <p:spPr/>
        <p:txBody>
          <a:bodyPr/>
          <a:lstStyle/>
          <a:p>
            <a:fld id="{91CB48A4-8264-4E48-90D0-4BD76989FBF6}" type="slidenum">
              <a:rPr lang="en-US" smtClean="0"/>
              <a:t>34</a:t>
            </a:fld>
            <a:endParaRPr lang="en-US"/>
          </a:p>
        </p:txBody>
      </p:sp>
    </p:spTree>
    <p:extLst>
      <p:ext uri="{BB962C8B-B14F-4D97-AF65-F5344CB8AC3E}">
        <p14:creationId xmlns:p14="http://schemas.microsoft.com/office/powerpoint/2010/main" val="38778817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Final Preparations</a:t>
            </a:r>
          </a:p>
          <a:p>
            <a:endParaRPr lang="en-US" dirty="0"/>
          </a:p>
          <a:p>
            <a:r>
              <a:rPr lang="en-US" dirty="0"/>
              <a:t>Bring supplies.</a:t>
            </a:r>
          </a:p>
          <a:p>
            <a:r>
              <a:rPr lang="en-US" dirty="0"/>
              <a:t>Bring a supply of pencils, paper, or preprinted ballots sufficient for the expected number of voters.</a:t>
            </a:r>
          </a:p>
          <a:p>
            <a:endParaRPr lang="en-US" dirty="0"/>
          </a:p>
          <a:p>
            <a:r>
              <a:rPr lang="en-US" dirty="0"/>
              <a:t>Bring forms and handouts. Bring copies of the Letter Announcing Elections, Unit Elections Report Form, the Adult Leader Nomination Form, Unit Elections Evaluation Form, and handouts with information about the upcoming Ordeals and contact information for questions.</a:t>
            </a:r>
          </a:p>
          <a:p>
            <a:endParaRPr lang="en-US" dirty="0"/>
          </a:p>
          <a:p>
            <a:r>
              <a:rPr lang="en-US" dirty="0"/>
              <a:t>Bring the unit elections video.</a:t>
            </a:r>
          </a:p>
          <a:p>
            <a:r>
              <a:rPr lang="en-US" dirty="0"/>
              <a:t>Bring the video equipment unless it is being provided by the unit or is not being used in the unit election. </a:t>
            </a:r>
          </a:p>
          <a:p>
            <a:endParaRPr lang="en-US" dirty="0"/>
          </a:p>
          <a:p>
            <a:r>
              <a:rPr lang="en-US" dirty="0"/>
              <a:t>Bring elections ceremony scripts.</a:t>
            </a:r>
          </a:p>
          <a:p>
            <a:endParaRPr lang="en-US" dirty="0"/>
          </a:p>
          <a:p>
            <a:r>
              <a:rPr lang="en-US" dirty="0"/>
              <a:t>Source: </a:t>
            </a:r>
            <a:r>
              <a:rPr lang="en-US" i="1" dirty="0"/>
              <a:t>Guide to Inductions</a:t>
            </a:r>
          </a:p>
        </p:txBody>
      </p:sp>
      <p:sp>
        <p:nvSpPr>
          <p:cNvPr id="4" name="Slide Number Placeholder 3"/>
          <p:cNvSpPr>
            <a:spLocks noGrp="1"/>
          </p:cNvSpPr>
          <p:nvPr>
            <p:ph type="sldNum" sz="quarter" idx="5"/>
          </p:nvPr>
        </p:nvSpPr>
        <p:spPr/>
        <p:txBody>
          <a:bodyPr/>
          <a:lstStyle/>
          <a:p>
            <a:fld id="{91CB48A4-8264-4E48-90D0-4BD76989FBF6}" type="slidenum">
              <a:rPr lang="en-US" smtClean="0"/>
              <a:t>35</a:t>
            </a:fld>
            <a:endParaRPr lang="en-US"/>
          </a:p>
        </p:txBody>
      </p:sp>
    </p:spTree>
    <p:extLst>
      <p:ext uri="{BB962C8B-B14F-4D97-AF65-F5344CB8AC3E}">
        <p14:creationId xmlns:p14="http://schemas.microsoft.com/office/powerpoint/2010/main" val="12517469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Final Preparations</a:t>
            </a:r>
          </a:p>
          <a:p>
            <a:endParaRPr lang="en-US" dirty="0"/>
          </a:p>
          <a:p>
            <a:r>
              <a:rPr lang="en-US" dirty="0">
                <a:solidFill>
                  <a:srgbClr val="FF0000"/>
                </a:solidFill>
              </a:rPr>
              <a:t>Items to bring:</a:t>
            </a:r>
          </a:p>
          <a:p>
            <a:pPr lvl="1"/>
            <a:endParaRPr lang="en-US" dirty="0">
              <a:solidFill>
                <a:srgbClr val="FF0000"/>
              </a:solidFill>
            </a:endParaRPr>
          </a:p>
          <a:p>
            <a:pPr lvl="1"/>
            <a:r>
              <a:rPr lang="en-US" dirty="0">
                <a:solidFill>
                  <a:srgbClr val="FF0000"/>
                </a:solidFill>
              </a:rPr>
              <a:t>Supplies</a:t>
            </a:r>
          </a:p>
          <a:p>
            <a:pPr lvl="2"/>
            <a:r>
              <a:rPr lang="en-US" dirty="0">
                <a:solidFill>
                  <a:srgbClr val="FF0000"/>
                </a:solidFill>
              </a:rPr>
              <a:t>Paper</a:t>
            </a:r>
          </a:p>
          <a:p>
            <a:pPr lvl="2"/>
            <a:r>
              <a:rPr lang="en-US" dirty="0">
                <a:solidFill>
                  <a:srgbClr val="FF0000"/>
                </a:solidFill>
              </a:rPr>
              <a:t>Extra pencils (for the unit members)</a:t>
            </a:r>
          </a:p>
          <a:p>
            <a:pPr lvl="2"/>
            <a:r>
              <a:rPr lang="en-US" dirty="0">
                <a:solidFill>
                  <a:srgbClr val="FF0000"/>
                </a:solidFill>
              </a:rPr>
              <a:t>Extension cord</a:t>
            </a:r>
          </a:p>
          <a:p>
            <a:pPr lvl="1"/>
            <a:endParaRPr lang="en-US" dirty="0">
              <a:solidFill>
                <a:srgbClr val="FF0000"/>
              </a:solidFill>
            </a:endParaRPr>
          </a:p>
          <a:p>
            <a:pPr lvl="1"/>
            <a:r>
              <a:rPr lang="en-US" dirty="0">
                <a:solidFill>
                  <a:srgbClr val="FF0000"/>
                </a:solidFill>
              </a:rPr>
              <a:t>Audio/Visual Equipment for video or PowerPoint</a:t>
            </a:r>
          </a:p>
          <a:p>
            <a:pPr lvl="2"/>
            <a:r>
              <a:rPr lang="en-US" dirty="0">
                <a:solidFill>
                  <a:srgbClr val="FF0000"/>
                </a:solidFill>
              </a:rPr>
              <a:t>Test all equipment in advance</a:t>
            </a:r>
          </a:p>
          <a:p>
            <a:pPr lvl="2"/>
            <a:r>
              <a:rPr lang="en-US" dirty="0">
                <a:solidFill>
                  <a:srgbClr val="FF0000"/>
                </a:solidFill>
              </a:rPr>
              <a:t>Video cables (VGA, DVI, DisplayPort, HDMI)</a:t>
            </a:r>
          </a:p>
        </p:txBody>
      </p:sp>
      <p:sp>
        <p:nvSpPr>
          <p:cNvPr id="4" name="Slide Number Placeholder 3"/>
          <p:cNvSpPr>
            <a:spLocks noGrp="1"/>
          </p:cNvSpPr>
          <p:nvPr>
            <p:ph type="sldNum" sz="quarter" idx="5"/>
          </p:nvPr>
        </p:nvSpPr>
        <p:spPr/>
        <p:txBody>
          <a:bodyPr/>
          <a:lstStyle/>
          <a:p>
            <a:fld id="{91CB48A4-8264-4E48-90D0-4BD76989FBF6}" type="slidenum">
              <a:rPr lang="en-US" smtClean="0"/>
              <a:t>36</a:t>
            </a:fld>
            <a:endParaRPr lang="en-US"/>
          </a:p>
        </p:txBody>
      </p:sp>
    </p:spTree>
    <p:extLst>
      <p:ext uri="{BB962C8B-B14F-4D97-AF65-F5344CB8AC3E}">
        <p14:creationId xmlns:p14="http://schemas.microsoft.com/office/powerpoint/2010/main" val="7002187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Final Preparations</a:t>
            </a:r>
          </a:p>
          <a:p>
            <a:endParaRPr lang="en-US" dirty="0"/>
          </a:p>
          <a:p>
            <a:r>
              <a:rPr lang="en-US" dirty="0"/>
              <a:t>Items to bring:</a:t>
            </a:r>
          </a:p>
          <a:p>
            <a:endParaRPr lang="en-US" dirty="0"/>
          </a:p>
          <a:p>
            <a:pPr lvl="1"/>
            <a:r>
              <a:rPr lang="en-US" dirty="0"/>
              <a:t>Unit Election Materials</a:t>
            </a:r>
          </a:p>
          <a:p>
            <a:pPr lvl="2"/>
            <a:r>
              <a:rPr lang="en-US" dirty="0"/>
              <a:t>Ballots (preprinted &amp; blank)</a:t>
            </a:r>
          </a:p>
          <a:p>
            <a:pPr lvl="2"/>
            <a:r>
              <a:rPr lang="en-US" dirty="0"/>
              <a:t>Tally sheets</a:t>
            </a:r>
          </a:p>
          <a:p>
            <a:pPr lvl="2"/>
            <a:r>
              <a:rPr lang="en-US" dirty="0"/>
              <a:t>Unit Election Report</a:t>
            </a:r>
          </a:p>
          <a:p>
            <a:pPr lvl="2"/>
            <a:r>
              <a:rPr lang="en-US" dirty="0"/>
              <a:t>Unit Election Evaluation</a:t>
            </a:r>
          </a:p>
          <a:p>
            <a:pPr lvl="2"/>
            <a:r>
              <a:rPr lang="en-US" dirty="0"/>
              <a:t>Adult Candidate Nomination Form</a:t>
            </a:r>
          </a:p>
          <a:p>
            <a:pPr lvl="2"/>
            <a:endParaRPr lang="en-US" dirty="0"/>
          </a:p>
          <a:p>
            <a:pPr lvl="1"/>
            <a:r>
              <a:rPr lang="en-US" dirty="0"/>
              <a:t>Election ceremony scripts</a:t>
            </a:r>
          </a:p>
          <a:p>
            <a:pPr lvl="1"/>
            <a:endParaRPr lang="en-US" dirty="0"/>
          </a:p>
          <a:p>
            <a:pPr lvl="1"/>
            <a:r>
              <a:rPr lang="en-US" dirty="0"/>
              <a:t>Camping Promotions packet</a:t>
            </a:r>
          </a:p>
          <a:p>
            <a:pPr lvl="1"/>
            <a:endParaRPr lang="en-US" dirty="0"/>
          </a:p>
          <a:p>
            <a:pPr lvl="1"/>
            <a:r>
              <a:rPr lang="en-US" dirty="0"/>
              <a:t>A copy of the </a:t>
            </a:r>
            <a:r>
              <a:rPr lang="en-US" i="1" dirty="0"/>
              <a:t>Guide to Unit Elections</a:t>
            </a:r>
            <a:endParaRPr lang="en-US" dirty="0"/>
          </a:p>
          <a:p>
            <a:endParaRPr lang="en-US" dirty="0"/>
          </a:p>
        </p:txBody>
      </p:sp>
      <p:sp>
        <p:nvSpPr>
          <p:cNvPr id="4" name="Slide Number Placeholder 3"/>
          <p:cNvSpPr>
            <a:spLocks noGrp="1"/>
          </p:cNvSpPr>
          <p:nvPr>
            <p:ph type="sldNum" sz="quarter" idx="5"/>
          </p:nvPr>
        </p:nvSpPr>
        <p:spPr/>
        <p:txBody>
          <a:bodyPr/>
          <a:lstStyle/>
          <a:p>
            <a:fld id="{91CB48A4-8264-4E48-90D0-4BD76989FBF6}" type="slidenum">
              <a:rPr lang="en-US" smtClean="0"/>
              <a:t>37</a:t>
            </a:fld>
            <a:endParaRPr lang="en-US"/>
          </a:p>
        </p:txBody>
      </p:sp>
    </p:spTree>
    <p:extLst>
      <p:ext uri="{BB962C8B-B14F-4D97-AF65-F5344CB8AC3E}">
        <p14:creationId xmlns:p14="http://schemas.microsoft.com/office/powerpoint/2010/main" val="29632532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At the Unit Election</a:t>
            </a:r>
          </a:p>
          <a:p>
            <a:endParaRPr lang="en-US" dirty="0"/>
          </a:p>
          <a:p>
            <a:r>
              <a:rPr lang="en-US" dirty="0"/>
              <a:t>Before the Election Begins</a:t>
            </a:r>
          </a:p>
        </p:txBody>
      </p:sp>
      <p:sp>
        <p:nvSpPr>
          <p:cNvPr id="4" name="Slide Number Placeholder 3"/>
          <p:cNvSpPr>
            <a:spLocks noGrp="1"/>
          </p:cNvSpPr>
          <p:nvPr>
            <p:ph type="sldNum" sz="quarter" idx="5"/>
          </p:nvPr>
        </p:nvSpPr>
        <p:spPr/>
        <p:txBody>
          <a:bodyPr/>
          <a:lstStyle/>
          <a:p>
            <a:fld id="{91CB48A4-8264-4E48-90D0-4BD76989FBF6}" type="slidenum">
              <a:rPr lang="en-US" smtClean="0"/>
              <a:t>38</a:t>
            </a:fld>
            <a:endParaRPr lang="en-US"/>
          </a:p>
        </p:txBody>
      </p:sp>
    </p:spTree>
    <p:extLst>
      <p:ext uri="{BB962C8B-B14F-4D97-AF65-F5344CB8AC3E}">
        <p14:creationId xmlns:p14="http://schemas.microsoft.com/office/powerpoint/2010/main" val="3746422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Before the Election Begins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The Unit Election is often the first time potential </a:t>
            </a:r>
            <a:r>
              <a:rPr lang="en-US" dirty="0" err="1">
                <a:solidFill>
                  <a:srgbClr val="FF0000"/>
                </a:solidFill>
              </a:rPr>
              <a:t>Arrowmen</a:t>
            </a:r>
            <a:r>
              <a:rPr lang="en-US" dirty="0">
                <a:solidFill>
                  <a:srgbClr val="FF0000"/>
                </a:solidFill>
              </a:rPr>
              <a:t> are introduced to the Order of the Arrow. It is important to make a good impression.</a:t>
            </a:r>
          </a:p>
          <a:p>
            <a:pPr lvl="1"/>
            <a:r>
              <a:rPr lang="en-US" dirty="0"/>
              <a:t>“A good first impression can work wonders.” J.K. Rowling</a:t>
            </a:r>
          </a:p>
          <a:p>
            <a:endParaRPr lang="en-US" dirty="0"/>
          </a:p>
          <a:p>
            <a:r>
              <a:rPr lang="en-US" dirty="0"/>
              <a:t>Be in proper uniform. </a:t>
            </a:r>
          </a:p>
          <a:p>
            <a:r>
              <a:rPr lang="en-US" dirty="0"/>
              <a:t>The unit election team needs to set a good example by being in complete, correct Scout uniform with OA sashes.</a:t>
            </a:r>
          </a:p>
          <a:p>
            <a:endParaRPr lang="en-US" dirty="0"/>
          </a:p>
          <a:p>
            <a:r>
              <a:rPr lang="en-US" dirty="0"/>
              <a:t>Arrive early.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Arrive a few minutes before the meeting starts so that the team can set up and talk with the unit leader before the meeting.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“Early is on time, on time is late, and late is unacceptable!”</a:t>
            </a:r>
          </a:p>
          <a:p>
            <a:endParaRPr lang="en-US" dirty="0"/>
          </a:p>
          <a:p>
            <a:r>
              <a:rPr lang="en-US" dirty="0"/>
              <a:t>Source: </a:t>
            </a:r>
            <a:r>
              <a:rPr lang="en-US" i="1" dirty="0"/>
              <a:t>Guide to Inductions</a:t>
            </a:r>
          </a:p>
        </p:txBody>
      </p:sp>
      <p:sp>
        <p:nvSpPr>
          <p:cNvPr id="4" name="Slide Number Placeholder 3"/>
          <p:cNvSpPr>
            <a:spLocks noGrp="1"/>
          </p:cNvSpPr>
          <p:nvPr>
            <p:ph type="sldNum" sz="quarter" idx="5"/>
          </p:nvPr>
        </p:nvSpPr>
        <p:spPr/>
        <p:txBody>
          <a:bodyPr/>
          <a:lstStyle/>
          <a:p>
            <a:fld id="{91CB48A4-8264-4E48-90D0-4BD76989FBF6}" type="slidenum">
              <a:rPr lang="en-US" smtClean="0"/>
              <a:t>39</a:t>
            </a:fld>
            <a:endParaRPr lang="en-US"/>
          </a:p>
        </p:txBody>
      </p:sp>
    </p:spTree>
    <p:extLst>
      <p:ext uri="{BB962C8B-B14F-4D97-AF65-F5344CB8AC3E}">
        <p14:creationId xmlns:p14="http://schemas.microsoft.com/office/powerpoint/2010/main" val="3111185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Functions</a:t>
            </a:r>
          </a:p>
          <a:p>
            <a:endParaRPr lang="en-US" dirty="0"/>
          </a:p>
          <a:p>
            <a:r>
              <a:rPr lang="en-US" dirty="0"/>
              <a:t>The unit elections committee performs the following functions: </a:t>
            </a:r>
          </a:p>
          <a:p>
            <a:endParaRPr lang="en-US" dirty="0"/>
          </a:p>
          <a:p>
            <a:r>
              <a:rPr lang="en-US" dirty="0"/>
              <a:t>Reviews the previous unit elections committee’s evaluation and decides how to make improvements.</a:t>
            </a:r>
          </a:p>
          <a:p>
            <a:endParaRPr lang="en-US" dirty="0"/>
          </a:p>
          <a:p>
            <a:r>
              <a:rPr lang="en-US" dirty="0"/>
              <a:t>Sets a time period for elections, beginning with determining the time of the year when unit elections will be held. The dates must be set well in advance of the start of the election period so that units and lodge/chapter committees can properly plan. Factors to be considered when setting the time period include the dates of Ordeals and other chapter, lodge, district, and council Scouting events, the school calendar, and holidays. A long election period requires maintaining teams over several months which some chapters and lodges may find difficult. However, a short election period requires the elections teams to do more elections in a shorter period thus increasing the burden on the teams and requiring more teams. </a:t>
            </a:r>
          </a:p>
          <a:p>
            <a:endParaRPr lang="en-US" dirty="0"/>
          </a:p>
          <a:p>
            <a:r>
              <a:rPr lang="en-US" dirty="0"/>
              <a:t>Informs units well in advance of the election period by sending an email/letter announcing unit elections to the troop or team adult leader with a copy to the unit’s OA troop/team representative and adviser. (Refer to the Sample Letter Announcing Unit Elections resource.) The email/letter should set out the time of the year when elections will be held and that only one election can be held per year, describe the purpose of the elections, provide the elections rules and procedures, and outline the membership requirements for youth and adults. The letter should advise unit leaders how they can schedule an election and include an Adult Candidate Nomination Form. (Refer to the Adult Candidate Nomination Form resource.) It may be useful to speak to unit leaders at a district roundtable, reminding them of the email/letter. Commonly, there will be some unit leaders who fail to respond to election scheduling requests. This may be caused by an incorrect address, forgetfulness, or the inherent limitations of email. A follow-up email or phone call may be necessary to receive a response from the unit leader. Unit leaders who are resistant to holding a unit election should be contacted by the chapter or lodge adviser, who should explain the benefits of the Order to the unit and its members. </a:t>
            </a:r>
          </a:p>
          <a:p>
            <a:endParaRPr lang="en-US" dirty="0"/>
          </a:p>
          <a:p>
            <a:r>
              <a:rPr lang="en-US" dirty="0"/>
              <a:t>Source: </a:t>
            </a:r>
            <a:r>
              <a:rPr lang="en-US" i="1" dirty="0"/>
              <a:t>Guide to Inductions</a:t>
            </a:r>
          </a:p>
        </p:txBody>
      </p:sp>
      <p:sp>
        <p:nvSpPr>
          <p:cNvPr id="4" name="Slide Number Placeholder 3"/>
          <p:cNvSpPr>
            <a:spLocks noGrp="1"/>
          </p:cNvSpPr>
          <p:nvPr>
            <p:ph type="sldNum" sz="quarter" idx="10"/>
          </p:nvPr>
        </p:nvSpPr>
        <p:spPr/>
        <p:txBody>
          <a:bodyPr/>
          <a:lstStyle/>
          <a:p>
            <a:fld id="{91CB48A4-8264-4E48-90D0-4BD76989FBF6}" type="slidenum">
              <a:rPr lang="en-US" smtClean="0"/>
              <a:t>4</a:t>
            </a:fld>
            <a:endParaRPr lang="en-US"/>
          </a:p>
        </p:txBody>
      </p:sp>
    </p:spTree>
    <p:extLst>
      <p:ext uri="{BB962C8B-B14F-4D97-AF65-F5344CB8AC3E}">
        <p14:creationId xmlns:p14="http://schemas.microsoft.com/office/powerpoint/2010/main" val="31227571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Before the Election Begins</a:t>
            </a:r>
          </a:p>
          <a:p>
            <a:endParaRPr lang="en-US" dirty="0"/>
          </a:p>
          <a:p>
            <a:r>
              <a:rPr lang="en-US" dirty="0"/>
              <a:t>The election team leader explains the following to the unit leader:</a:t>
            </a:r>
          </a:p>
          <a:p>
            <a:endParaRPr lang="en-US" dirty="0"/>
          </a:p>
          <a:p>
            <a:r>
              <a:rPr lang="en-US" dirty="0"/>
              <a:t>This is the current method of election approved by the national OA committee in use by the lodge.</a:t>
            </a:r>
          </a:p>
          <a:p>
            <a:endParaRPr lang="en-US" dirty="0"/>
          </a:p>
          <a:p>
            <a:r>
              <a:rPr lang="en-US" dirty="0"/>
              <a:t>Only one election may be held per year.</a:t>
            </a:r>
          </a:p>
          <a:p>
            <a:endParaRPr lang="en-US" dirty="0"/>
          </a:p>
          <a:p>
            <a:r>
              <a:rPr lang="en-US" dirty="0"/>
              <a:t>All eligible youth who receive votes from at least 50 percent of those who turn in ballots are elected. If no one is elected a second vote may be held immediately, and the result of this vote will be final.</a:t>
            </a:r>
          </a:p>
          <a:p>
            <a:endParaRPr lang="en-US" dirty="0"/>
          </a:p>
          <a:p>
            <a:r>
              <a:rPr lang="en-US" dirty="0"/>
              <a:t>Source: </a:t>
            </a:r>
            <a:r>
              <a:rPr lang="en-US" i="1" dirty="0"/>
              <a:t>Guide for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40</a:t>
            </a:fld>
            <a:endParaRPr lang="en-US"/>
          </a:p>
        </p:txBody>
      </p:sp>
    </p:spTree>
    <p:extLst>
      <p:ext uri="{BB962C8B-B14F-4D97-AF65-F5344CB8AC3E}">
        <p14:creationId xmlns:p14="http://schemas.microsoft.com/office/powerpoint/2010/main" val="5992894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Before the Election Begins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Determine who is eligible.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Meet with the unit leader and confirm who is eligible to be elected. The unit leader should sign the Unit Elections Report Form at this time.</a:t>
            </a:r>
          </a:p>
          <a:p>
            <a:endParaRPr lang="en-US" dirty="0"/>
          </a:p>
          <a:p>
            <a:r>
              <a:rPr lang="en-US" dirty="0"/>
              <a:t>Get contact information of those eligible.</a:t>
            </a:r>
          </a:p>
          <a:p>
            <a:r>
              <a:rPr lang="en-US" dirty="0"/>
              <a:t>Record the names, addresses, phone numbers, email addresses, BSA ID numbers, and date of birth of all those eligible to be elected before the meeting. The team might otherwise give away the results of the election by after the election asking only for the names and addresses of those elected.</a:t>
            </a:r>
          </a:p>
          <a:p>
            <a:endParaRPr lang="en-US" dirty="0"/>
          </a:p>
          <a:p>
            <a:r>
              <a:rPr lang="en-US" dirty="0"/>
              <a:t>Determine active membership.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ighlight>
                  <a:srgbClr val="FFFF00"/>
                </a:highlight>
              </a:rPr>
              <a:t>The unit leader provides a list of all registered active members of the unit who meet all eligibility requirements, including attitude and participation.</a:t>
            </a:r>
          </a:p>
          <a:p>
            <a:endParaRPr lang="en-US" dirty="0"/>
          </a:p>
          <a:p>
            <a:r>
              <a:rPr lang="en-US" dirty="0"/>
              <a:t>To hold an election, the unit must have at least half of the unit’s active membership present. No absentee votes are permitted. It is up to the unit leader to determine which Scouts are active members. If at least half the active members are not present, the election must be rescheduled.</a:t>
            </a:r>
          </a:p>
          <a:p>
            <a:endParaRPr lang="en-US" dirty="0"/>
          </a:p>
          <a:p>
            <a:r>
              <a:rPr lang="en-US" dirty="0"/>
              <a:t>Before the election, the OA team must secure from the unit leader verification that at least 50 percent of the registered active unit membership is present. If at least 50 percent is not present, an election cannot be held. The number of registered active members and the number present are entered in the spaces provided on the “Unit Election Report (in the Guide to Unit Elections).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eligible youth who receive votes from at least 50 percent of those who turn in ballots are elected. If no one is elected a second vote may be held immediately, and the result of this vote will be final.</a:t>
            </a:r>
          </a:p>
          <a:p>
            <a:endParaRPr lang="en-US" dirty="0"/>
          </a:p>
          <a:p>
            <a:r>
              <a:rPr lang="en-US" dirty="0"/>
              <a:t>Source: </a:t>
            </a:r>
            <a:r>
              <a:rPr lang="en-US" i="1" dirty="0"/>
              <a:t>Guide to Inductions &amp; Guide for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41</a:t>
            </a:fld>
            <a:endParaRPr lang="en-US"/>
          </a:p>
        </p:txBody>
      </p:sp>
    </p:spTree>
    <p:extLst>
      <p:ext uri="{BB962C8B-B14F-4D97-AF65-F5344CB8AC3E}">
        <p14:creationId xmlns:p14="http://schemas.microsoft.com/office/powerpoint/2010/main" val="36327113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Before the Election Begins</a:t>
            </a:r>
          </a:p>
          <a:p>
            <a:endParaRPr lang="en-US" dirty="0"/>
          </a:p>
          <a:p>
            <a:r>
              <a:rPr lang="en-US" dirty="0"/>
              <a:t>Assign duties.</a:t>
            </a:r>
          </a:p>
          <a:p>
            <a:r>
              <a:rPr lang="en-US" dirty="0"/>
              <a:t>Talk with the unit OA troop/team representative, his adviser, and any other OA members in the unit who want to help with the election. Give out assignments to these brothers.</a:t>
            </a:r>
          </a:p>
          <a:p>
            <a:endParaRPr lang="en-US" dirty="0"/>
          </a:p>
          <a:p>
            <a:r>
              <a:rPr lang="en-US" dirty="0"/>
              <a:t>Consider adult recommendations. </a:t>
            </a:r>
          </a:p>
          <a:p>
            <a:r>
              <a:rPr lang="en-US" dirty="0"/>
              <a:t>If the unit committee wishes to recommend one or more adults for membership in the Order of the Arrow, ask the unit committee to complete and sign the Adult Leader Nomination Form. Advise the unit committee of when and how they will be notified of the lodge adult selection committee’s action. In the event that no youth are elected from the unit, no adult recommendation may be accepted from the unit that year.</a:t>
            </a:r>
          </a:p>
          <a:p>
            <a:endParaRPr lang="en-US" dirty="0"/>
          </a:p>
          <a:p>
            <a:r>
              <a:rPr lang="en-US" dirty="0"/>
              <a:t>Determine if results are to be announced.</a:t>
            </a:r>
          </a:p>
          <a:p>
            <a:r>
              <a:rPr lang="en-US" dirty="0"/>
              <a:t>Confirm with the unit leader whether he or she wants the election results announced at the meeting. </a:t>
            </a:r>
          </a:p>
          <a:p>
            <a:endParaRPr lang="en-US" dirty="0"/>
          </a:p>
          <a:p>
            <a:pPr lvl="0"/>
            <a:r>
              <a:rPr lang="en-US" dirty="0">
                <a:highlight>
                  <a:srgbClr val="FFFF00"/>
                </a:highlight>
              </a:rPr>
              <a:t>The names of eligible unit members is entered on the Unit Elections Report form and the unit leader signs the certification.</a:t>
            </a:r>
          </a:p>
          <a:p>
            <a:endParaRPr lang="en-US" dirty="0"/>
          </a:p>
          <a:p>
            <a:r>
              <a:rPr lang="en-US" dirty="0"/>
              <a:t>Source: </a:t>
            </a:r>
            <a:r>
              <a:rPr lang="en-US" i="1" dirty="0"/>
              <a:t>Guide to Inductions &amp; Guide for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42</a:t>
            </a:fld>
            <a:endParaRPr lang="en-US"/>
          </a:p>
        </p:txBody>
      </p:sp>
    </p:spTree>
    <p:extLst>
      <p:ext uri="{BB962C8B-B14F-4D97-AF65-F5344CB8AC3E}">
        <p14:creationId xmlns:p14="http://schemas.microsoft.com/office/powerpoint/2010/main" val="10951842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The Unit Election</a:t>
            </a:r>
          </a:p>
          <a:p>
            <a:endParaRPr lang="en-US" dirty="0"/>
          </a:p>
          <a:p>
            <a:r>
              <a:rPr lang="en-US" dirty="0"/>
              <a:t>Conducting the Unit Election</a:t>
            </a:r>
          </a:p>
        </p:txBody>
      </p:sp>
      <p:sp>
        <p:nvSpPr>
          <p:cNvPr id="4" name="Slide Number Placeholder 3"/>
          <p:cNvSpPr>
            <a:spLocks noGrp="1"/>
          </p:cNvSpPr>
          <p:nvPr>
            <p:ph type="sldNum" sz="quarter" idx="5"/>
          </p:nvPr>
        </p:nvSpPr>
        <p:spPr/>
        <p:txBody>
          <a:bodyPr/>
          <a:lstStyle/>
          <a:p>
            <a:fld id="{91CB48A4-8264-4E48-90D0-4BD76989FBF6}" type="slidenum">
              <a:rPr lang="en-US" smtClean="0"/>
              <a:t>43</a:t>
            </a:fld>
            <a:endParaRPr lang="en-US"/>
          </a:p>
        </p:txBody>
      </p:sp>
    </p:spTree>
    <p:extLst>
      <p:ext uri="{BB962C8B-B14F-4D97-AF65-F5344CB8AC3E}">
        <p14:creationId xmlns:p14="http://schemas.microsoft.com/office/powerpoint/2010/main" val="40642181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Conducting the Unit Election</a:t>
            </a:r>
          </a:p>
          <a:p>
            <a:endParaRPr lang="en-US" dirty="0"/>
          </a:p>
          <a:p>
            <a:r>
              <a:rPr lang="en-US" dirty="0"/>
              <a:t>If the unit leader is an </a:t>
            </a:r>
            <a:r>
              <a:rPr lang="en-US" dirty="0" err="1"/>
              <a:t>Arrowman</a:t>
            </a:r>
            <a:r>
              <a:rPr lang="en-US" dirty="0"/>
              <a:t>, he may explain to the group the purpose of the Order of the Arrow and the basis upon which candidates should be selected, and describe the method of election. If the unit leader is not a member of the Order, a member of the OA team should make this presentation with the unit leader’s consent, demonstrating that election leadership is a cooperative effort of the unit leader and the OA team.</a:t>
            </a:r>
          </a:p>
          <a:p>
            <a:endParaRPr lang="en-US" dirty="0"/>
          </a:p>
          <a:p>
            <a:r>
              <a:rPr lang="en-US" dirty="0"/>
              <a:t>Source: </a:t>
            </a:r>
            <a:r>
              <a:rPr lang="en-US" i="1" dirty="0"/>
              <a:t>Guide for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44</a:t>
            </a:fld>
            <a:endParaRPr lang="en-US"/>
          </a:p>
        </p:txBody>
      </p:sp>
    </p:spTree>
    <p:extLst>
      <p:ext uri="{BB962C8B-B14F-4D97-AF65-F5344CB8AC3E}">
        <p14:creationId xmlns:p14="http://schemas.microsoft.com/office/powerpoint/2010/main" val="41921382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Conducting the Unit Election</a:t>
            </a:r>
          </a:p>
          <a:p>
            <a:endParaRPr lang="en-US" dirty="0"/>
          </a:p>
          <a:p>
            <a:r>
              <a:rPr lang="en-US" dirty="0"/>
              <a:t>The OA team conducts the election using the “Unit Elections Ceremony” (in the </a:t>
            </a:r>
            <a:r>
              <a:rPr lang="en-US" i="1" dirty="0"/>
              <a:t>Guide to Unit Inductions</a:t>
            </a:r>
            <a:r>
              <a:rPr lang="en-US" dirty="0"/>
              <a:t>). Stress the following points:</a:t>
            </a:r>
          </a:p>
          <a:p>
            <a:endParaRPr lang="en-US" dirty="0"/>
          </a:p>
          <a:p>
            <a:r>
              <a:rPr lang="en-US" dirty="0"/>
              <a:t>Select the candidates who, in your opinion, have set the best examples of brotherhood, cheerfulness, and service.</a:t>
            </a:r>
          </a:p>
          <a:p>
            <a:endParaRPr lang="en-US" dirty="0"/>
          </a:p>
          <a:p>
            <a:r>
              <a:rPr lang="en-US" dirty="0"/>
              <a:t>Vote only for those you believe will continue in unselfish service to your troop.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voter may list on their ballot any combination of names, including all eligible candidates who he believes are worthy to become members of the Order of the Arrow.</a:t>
            </a:r>
          </a:p>
          <a:p>
            <a:endParaRPr lang="en-US" dirty="0"/>
          </a:p>
          <a:p>
            <a:r>
              <a:rPr lang="en-US" dirty="0"/>
              <a:t>If you feel that no one is worthy, turn in a blank ballot.</a:t>
            </a:r>
          </a:p>
          <a:p>
            <a:endParaRPr lang="en-US" dirty="0"/>
          </a:p>
          <a:p>
            <a:r>
              <a:rPr lang="en-US" dirty="0"/>
              <a:t>If you are new in the unit and do not know the candidates well enough to vote wisely, you may abstain by not turning in a ballot at all; this will not affect the final result.</a:t>
            </a:r>
          </a:p>
          <a:p>
            <a:endParaRPr lang="en-US" dirty="0"/>
          </a:p>
          <a:p>
            <a:r>
              <a:rPr lang="en-US" dirty="0"/>
              <a:t>Youth eligible for election also vote, and they may vote for themselves if they feel they are worthy.</a:t>
            </a:r>
          </a:p>
          <a:p>
            <a:endParaRPr lang="en-US" dirty="0"/>
          </a:p>
          <a:p>
            <a:r>
              <a:rPr lang="en-US" dirty="0"/>
              <a:t>Source: </a:t>
            </a:r>
            <a:r>
              <a:rPr lang="en-US" i="1" dirty="0"/>
              <a:t>Guide for Officers and Advisers &amp; Guide to Inductions</a:t>
            </a:r>
          </a:p>
        </p:txBody>
      </p:sp>
      <p:sp>
        <p:nvSpPr>
          <p:cNvPr id="4" name="Slide Number Placeholder 3"/>
          <p:cNvSpPr>
            <a:spLocks noGrp="1"/>
          </p:cNvSpPr>
          <p:nvPr>
            <p:ph type="sldNum" sz="quarter" idx="5"/>
          </p:nvPr>
        </p:nvSpPr>
        <p:spPr/>
        <p:txBody>
          <a:bodyPr/>
          <a:lstStyle/>
          <a:p>
            <a:fld id="{91CB48A4-8264-4E48-90D0-4BD76989FBF6}" type="slidenum">
              <a:rPr lang="en-US" smtClean="0"/>
              <a:t>45</a:t>
            </a:fld>
            <a:endParaRPr lang="en-US"/>
          </a:p>
        </p:txBody>
      </p:sp>
    </p:spTree>
    <p:extLst>
      <p:ext uri="{BB962C8B-B14F-4D97-AF65-F5344CB8AC3E}">
        <p14:creationId xmlns:p14="http://schemas.microsoft.com/office/powerpoint/2010/main" val="25382770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Frequently Asked Questions</a:t>
            </a:r>
          </a:p>
          <a:p>
            <a:endParaRPr lang="en-US" dirty="0"/>
          </a:p>
          <a:p>
            <a:r>
              <a:rPr lang="en-US" dirty="0"/>
              <a:t>All youths must be physically present to vote in a unit election. Voting by phone, video call (Skype, FaceTime, etc.), absentee ballot, etc. is not permitted in unit elections.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troop should not conduct their own elections. The lodge is responsible for making sure that election teams are properly trained, so it’s important that troops and teams not conduct their own elections. </a:t>
            </a:r>
          </a:p>
          <a:p>
            <a:endParaRPr lang="en-US" dirty="0"/>
          </a:p>
          <a:p>
            <a:r>
              <a:rPr lang="en-US" dirty="0"/>
              <a:t>If pre-printed ballots are used and a name is discovered missing, blank ballots should be used instead. Care must be taken to ensure that all candidates’ names appear on the ballot. Excluding a candidate’s name and having it “written in” during the election is inappropriate since this may prevent a fair opportunity for this candidate to be elected. If it is discovered that an eligible candidate’s name is missing from a pre-printed ballot, blank ballots should be used instead. </a:t>
            </a:r>
          </a:p>
          <a:p>
            <a:endParaRPr lang="en-US" dirty="0"/>
          </a:p>
          <a:p>
            <a:r>
              <a:rPr lang="en-US" dirty="0"/>
              <a:t>“All of the above” may appear on a ballot. A voter may list on his ballot any combination of names, including all eligible candidates who he believes are worthy to become members of the Order of the Arrow so having an “all of the above” box on a pre-printed ballot is appropriate. </a:t>
            </a:r>
          </a:p>
          <a:p>
            <a:endParaRPr lang="en-US" dirty="0"/>
          </a:p>
          <a:p>
            <a:r>
              <a:rPr lang="en-US" dirty="0"/>
              <a:t>Source: </a:t>
            </a:r>
            <a:r>
              <a:rPr lang="en-US" i="1" dirty="0"/>
              <a:t>Guide to Inductions</a:t>
            </a:r>
          </a:p>
        </p:txBody>
      </p:sp>
      <p:sp>
        <p:nvSpPr>
          <p:cNvPr id="4" name="Slide Number Placeholder 3"/>
          <p:cNvSpPr>
            <a:spLocks noGrp="1"/>
          </p:cNvSpPr>
          <p:nvPr>
            <p:ph type="sldNum" sz="quarter" idx="5"/>
          </p:nvPr>
        </p:nvSpPr>
        <p:spPr/>
        <p:txBody>
          <a:bodyPr/>
          <a:lstStyle/>
          <a:p>
            <a:fld id="{91CB48A4-8264-4E48-90D0-4BD76989FBF6}" type="slidenum">
              <a:rPr lang="en-US" smtClean="0"/>
              <a:t>46</a:t>
            </a:fld>
            <a:endParaRPr lang="en-US"/>
          </a:p>
        </p:txBody>
      </p:sp>
    </p:spTree>
    <p:extLst>
      <p:ext uri="{BB962C8B-B14F-4D97-AF65-F5344CB8AC3E}">
        <p14:creationId xmlns:p14="http://schemas.microsoft.com/office/powerpoint/2010/main" val="20287669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The Unit Election</a:t>
            </a:r>
          </a:p>
          <a:p>
            <a:endParaRPr lang="en-US" dirty="0"/>
          </a:p>
          <a:p>
            <a:r>
              <a:rPr lang="en-US" dirty="0"/>
              <a:t>Counting Ballots</a:t>
            </a:r>
          </a:p>
        </p:txBody>
      </p:sp>
      <p:sp>
        <p:nvSpPr>
          <p:cNvPr id="4" name="Slide Number Placeholder 3"/>
          <p:cNvSpPr>
            <a:spLocks noGrp="1"/>
          </p:cNvSpPr>
          <p:nvPr>
            <p:ph type="sldNum" sz="quarter" idx="5"/>
          </p:nvPr>
        </p:nvSpPr>
        <p:spPr/>
        <p:txBody>
          <a:bodyPr/>
          <a:lstStyle/>
          <a:p>
            <a:fld id="{91CB48A4-8264-4E48-90D0-4BD76989FBF6}" type="slidenum">
              <a:rPr lang="en-US" smtClean="0"/>
              <a:t>47</a:t>
            </a:fld>
            <a:endParaRPr lang="en-US"/>
          </a:p>
        </p:txBody>
      </p:sp>
    </p:spTree>
    <p:extLst>
      <p:ext uri="{BB962C8B-B14F-4D97-AF65-F5344CB8AC3E}">
        <p14:creationId xmlns:p14="http://schemas.microsoft.com/office/powerpoint/2010/main" val="2715622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Counting Ballots</a:t>
            </a:r>
          </a:p>
          <a:p>
            <a:endParaRPr lang="en-US" dirty="0"/>
          </a:p>
          <a:p>
            <a:r>
              <a:rPr lang="en-US" dirty="0"/>
              <a:t>After votes have been submitted, ask scouts not to leave. A second round of voting may be necessary if no scouts are elected on the first ballot. Quorum must be maintained to continue the election process.</a:t>
            </a:r>
          </a:p>
        </p:txBody>
      </p:sp>
      <p:sp>
        <p:nvSpPr>
          <p:cNvPr id="4" name="Slide Number Placeholder 3"/>
          <p:cNvSpPr>
            <a:spLocks noGrp="1"/>
          </p:cNvSpPr>
          <p:nvPr>
            <p:ph type="sldNum" sz="quarter" idx="5"/>
          </p:nvPr>
        </p:nvSpPr>
        <p:spPr/>
        <p:txBody>
          <a:bodyPr/>
          <a:lstStyle/>
          <a:p>
            <a:fld id="{91CB48A4-8264-4E48-90D0-4BD76989FBF6}" type="slidenum">
              <a:rPr lang="en-US" smtClean="0"/>
              <a:t>48</a:t>
            </a:fld>
            <a:endParaRPr lang="en-US"/>
          </a:p>
        </p:txBody>
      </p:sp>
    </p:spTree>
    <p:extLst>
      <p:ext uri="{BB962C8B-B14F-4D97-AF65-F5344CB8AC3E}">
        <p14:creationId xmlns:p14="http://schemas.microsoft.com/office/powerpoint/2010/main" val="85392798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Counting Ballots</a:t>
            </a:r>
          </a:p>
          <a:p>
            <a:endParaRPr lang="en-US" dirty="0"/>
          </a:p>
          <a:p>
            <a:r>
              <a:rPr lang="en-US" dirty="0"/>
              <a:t>Count the ballots.</a:t>
            </a:r>
          </a:p>
          <a:p>
            <a:r>
              <a:rPr lang="en-US" dirty="0"/>
              <a:t>After voting is completed, the election team and the unit leader carefully count the ballots at least twice.</a:t>
            </a:r>
          </a:p>
          <a:p>
            <a:endParaRPr lang="en-US" dirty="0"/>
          </a:p>
          <a:p>
            <a:r>
              <a:rPr lang="en-US" dirty="0"/>
              <a:t>The votes are counted in private by the election team and the unit leader to determine who has been elected. All votes count equally. </a:t>
            </a:r>
          </a:p>
          <a:p>
            <a:endParaRPr lang="en-US" dirty="0"/>
          </a:p>
          <a:p>
            <a:r>
              <a:rPr lang="en-US" dirty="0"/>
              <a:t>Remember, there is no quota!</a:t>
            </a:r>
          </a:p>
          <a:p>
            <a:r>
              <a:rPr lang="en-US" dirty="0"/>
              <a:t>A Scout is elected if he receives the votes of at least half the voters turning in ballots, rounding the required number of votes up if the number of voters is odd.</a:t>
            </a:r>
          </a:p>
          <a:p>
            <a:endParaRPr lang="en-US" dirty="0"/>
          </a:p>
          <a:p>
            <a:r>
              <a:rPr lang="en-US" dirty="0"/>
              <a:t>Source: </a:t>
            </a:r>
            <a:r>
              <a:rPr lang="en-US" i="1" dirty="0"/>
              <a:t>Guide to Inductions</a:t>
            </a:r>
          </a:p>
        </p:txBody>
      </p:sp>
      <p:sp>
        <p:nvSpPr>
          <p:cNvPr id="4" name="Slide Number Placeholder 3"/>
          <p:cNvSpPr>
            <a:spLocks noGrp="1"/>
          </p:cNvSpPr>
          <p:nvPr>
            <p:ph type="sldNum" sz="quarter" idx="5"/>
          </p:nvPr>
        </p:nvSpPr>
        <p:spPr/>
        <p:txBody>
          <a:bodyPr/>
          <a:lstStyle/>
          <a:p>
            <a:fld id="{91CB48A4-8264-4E48-90D0-4BD76989FBF6}" type="slidenum">
              <a:rPr lang="en-US" smtClean="0"/>
              <a:t>49</a:t>
            </a:fld>
            <a:endParaRPr lang="en-US"/>
          </a:p>
        </p:txBody>
      </p:sp>
    </p:spTree>
    <p:extLst>
      <p:ext uri="{BB962C8B-B14F-4D97-AF65-F5344CB8AC3E}">
        <p14:creationId xmlns:p14="http://schemas.microsoft.com/office/powerpoint/2010/main" val="3273362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Functions</a:t>
            </a:r>
          </a:p>
          <a:p>
            <a:endParaRPr lang="en-US" dirty="0"/>
          </a:p>
          <a:p>
            <a:r>
              <a:rPr lang="en-US" dirty="0"/>
              <a:t>The unit elections committee performs the following functions: </a:t>
            </a:r>
          </a:p>
          <a:p>
            <a:endParaRPr lang="en-US" dirty="0"/>
          </a:p>
          <a:p>
            <a:r>
              <a:rPr lang="en-US" dirty="0"/>
              <a:t>Organizes and trains unit elections teams through recruitment, training, and motivation. Serving on a unit elections team is an excellent way to give a young </a:t>
            </a:r>
            <a:r>
              <a:rPr lang="en-US" dirty="0" err="1"/>
              <a:t>Arrowman</a:t>
            </a:r>
            <a:r>
              <a:rPr lang="en-US" dirty="0"/>
              <a:t> the opportunity to assume a position of responsibility and leadership. The unit elections committee should pay special attention to the Order of the Arrow members who are participating in unit elections for the first time and ensure that the training is well-organized and fun. Training sessions cover the elections process, rules and guidelines and help ensure consistency between election teams. The sample Unit Elections Ceremony helps ensure consistency. The best elections teams can deliver an accurate, professional, and meaningful election ceremony and keep the attention of the unit, allowing for effective communication. The training sessions can be conducted at chapter meetings, in conjunction with lodge executive committee meetings or a Lodge Leadership Development Conference (LLDC), or at a separate training event. Food or refreshments could be provided and a game could be played during training sessions. (Refer to the sample Unit Elections Ceremony and Unit Elections Team Training resources.) Supplemental practice can help make sure each speaking part is fully memorized, and this will lead to well-informed, meaningful elections.</a:t>
            </a:r>
          </a:p>
          <a:p>
            <a:endParaRPr lang="en-US" dirty="0"/>
          </a:p>
          <a:p>
            <a:r>
              <a:rPr lang="en-US" dirty="0"/>
              <a:t>Recruits and trains extra team members so that enough team members will be available to handle the elections when the units request them. Each unit election typically requires two or three members. At any given election, some of the team members may be unable to participate because of other activities.</a:t>
            </a:r>
          </a:p>
          <a:p>
            <a:endParaRPr lang="en-US" dirty="0"/>
          </a:p>
          <a:p>
            <a:r>
              <a:rPr lang="en-US" dirty="0"/>
              <a:t>Offers team members the opportunity to provide feedback to the unit elections committee on the quality of support they received and uses this information to improve unit elections the following year. </a:t>
            </a:r>
          </a:p>
          <a:p>
            <a:endParaRPr lang="en-US" dirty="0"/>
          </a:p>
          <a:p>
            <a:r>
              <a:rPr lang="en-US" dirty="0"/>
              <a:t>Sets up a system to contact every troop and team leader in the council and schedule a unit election for all troops and teams. If a unit has eligible Scouts but does not desire to have an election, the chapter or lodge adviser should contact the unit leader and attempt to discover how the OA can better serve this unit. If the unit leader receives better service and support from the Order in the future, the unit leader may be more receptive to having unit elections. </a:t>
            </a:r>
          </a:p>
          <a:p>
            <a:endParaRPr lang="en-US" dirty="0"/>
          </a:p>
          <a:p>
            <a:r>
              <a:rPr lang="en-US" dirty="0"/>
              <a:t>Contacts the various elections teams well in advance to schedule elections. Works hard to avoid situations where an </a:t>
            </a:r>
            <a:r>
              <a:rPr lang="en-US" dirty="0" err="1"/>
              <a:t>Arrowman</a:t>
            </a:r>
            <a:r>
              <a:rPr lang="en-US" dirty="0"/>
              <a:t> is called to help with an election at the last minute and limits the number of elections each team member is expected to conduct.</a:t>
            </a:r>
          </a:p>
          <a:p>
            <a:endParaRPr lang="en-US" dirty="0"/>
          </a:p>
          <a:p>
            <a:r>
              <a:rPr lang="en-US" dirty="0"/>
              <a:t>Conducts all unit elections at troop or team meetings. The reason for this is participation: more Scouts attend meetings than summer camp and not all units go to council summer camps. This means more Scouts have the opportunity to vote and there is a greater chance that all those eligible will be present. </a:t>
            </a:r>
          </a:p>
          <a:p>
            <a:endParaRPr lang="en-US" dirty="0"/>
          </a:p>
          <a:p>
            <a:r>
              <a:rPr lang="en-US" dirty="0"/>
              <a:t>Prepares a handout about upcoming Ordeal weekends that the unit elections teams can leave with unit leaders, OA troop/team representatives and advisers, and newly elected candidates (after they have been called out). This handout should give the dates, times, locations, and contact information for all upcoming Ordeals. </a:t>
            </a:r>
          </a:p>
          <a:p>
            <a:endParaRPr lang="en-US" dirty="0"/>
          </a:p>
          <a:p>
            <a:r>
              <a:rPr lang="en-US" dirty="0"/>
              <a:t>Source: </a:t>
            </a:r>
            <a:r>
              <a:rPr lang="en-US" i="1" dirty="0"/>
              <a:t>Guide to Inductions</a:t>
            </a:r>
          </a:p>
        </p:txBody>
      </p:sp>
      <p:sp>
        <p:nvSpPr>
          <p:cNvPr id="4" name="Slide Number Placeholder 3"/>
          <p:cNvSpPr>
            <a:spLocks noGrp="1"/>
          </p:cNvSpPr>
          <p:nvPr>
            <p:ph type="sldNum" sz="quarter" idx="10"/>
          </p:nvPr>
        </p:nvSpPr>
        <p:spPr/>
        <p:txBody>
          <a:bodyPr/>
          <a:lstStyle/>
          <a:p>
            <a:fld id="{91CB48A4-8264-4E48-90D0-4BD76989FBF6}" type="slidenum">
              <a:rPr lang="en-US" smtClean="0"/>
              <a:t>5</a:t>
            </a:fld>
            <a:endParaRPr lang="en-US"/>
          </a:p>
        </p:txBody>
      </p:sp>
    </p:spTree>
    <p:extLst>
      <p:ext uri="{BB962C8B-B14F-4D97-AF65-F5344CB8AC3E}">
        <p14:creationId xmlns:p14="http://schemas.microsoft.com/office/powerpoint/2010/main" val="327939431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Counting Ballots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OA team determines the minimum number of votes one must receive to be elected, as follows: If the number of ballots turned in was even (2, 4, 6, 8, etc.), divide this number by two. If the number was odd (1, 3, 5, 7, etc.), add one and then divide by two. The number of votes a youth must receive to be elected is entered on the report form.</a:t>
            </a:r>
          </a:p>
          <a:p>
            <a:endParaRPr lang="en-US" dirty="0"/>
          </a:p>
          <a:p>
            <a:r>
              <a:rPr lang="en-US" dirty="0"/>
              <a:t>Source: </a:t>
            </a:r>
            <a:r>
              <a:rPr lang="en-US" i="1" dirty="0"/>
              <a:t>Guide for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50</a:t>
            </a:fld>
            <a:endParaRPr lang="en-US"/>
          </a:p>
        </p:txBody>
      </p:sp>
    </p:spTree>
    <p:extLst>
      <p:ext uri="{BB962C8B-B14F-4D97-AF65-F5344CB8AC3E}">
        <p14:creationId xmlns:p14="http://schemas.microsoft.com/office/powerpoint/2010/main" val="24928149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Counting Ballots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at least one has been elected, the election result is final. If no one is elected, the OA team announces this fact and states that the unit will now be given the opportunity to vote again. Time is allowed for further explanation of the purpose of the Order and the election procedures, and for any questions. (No information about the votes received by candidates is to be revealed at any time.) The second ballot is then held immediately, and if the unit still elects no one, this is the final result for the year’s election. </a:t>
            </a:r>
          </a:p>
          <a:p>
            <a:endParaRPr lang="en-US" dirty="0"/>
          </a:p>
          <a:p>
            <a:r>
              <a:rPr lang="en-US" dirty="0"/>
              <a:t>Complete the Unit Elections Report.</a:t>
            </a:r>
          </a:p>
          <a:p>
            <a:r>
              <a:rPr lang="en-US" dirty="0"/>
              <a:t>Immediately after the unit election, the Unit Elections Report Form is completed and signed by the unit leader and the election team members.</a:t>
            </a:r>
          </a:p>
          <a:p>
            <a:endParaRPr lang="en-US" dirty="0"/>
          </a:p>
          <a:p>
            <a:r>
              <a:rPr lang="en-US" dirty="0"/>
              <a:t>Source: </a:t>
            </a:r>
            <a:r>
              <a:rPr lang="en-US" i="1" dirty="0"/>
              <a:t>Guide to Inductions &amp; Guide for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51</a:t>
            </a:fld>
            <a:endParaRPr lang="en-US"/>
          </a:p>
        </p:txBody>
      </p:sp>
    </p:spTree>
    <p:extLst>
      <p:ext uri="{BB962C8B-B14F-4D97-AF65-F5344CB8AC3E}">
        <p14:creationId xmlns:p14="http://schemas.microsoft.com/office/powerpoint/2010/main" val="81189954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Best Practices</a:t>
            </a:r>
          </a:p>
          <a:p>
            <a:endParaRPr lang="en-US" dirty="0"/>
          </a:p>
          <a:p>
            <a:r>
              <a:rPr lang="en-US" dirty="0"/>
              <a:t>While ballots are being counted, promote the Order of the Arrow and Camping Promotions.</a:t>
            </a:r>
          </a:p>
          <a:p>
            <a:pPr lvl="1"/>
            <a:endParaRPr lang="en-US" dirty="0"/>
          </a:p>
          <a:p>
            <a:pPr lvl="1"/>
            <a:r>
              <a:rPr lang="en-US" dirty="0"/>
              <a:t>Develop a promotional video or PowerPoint presentation that:</a:t>
            </a:r>
          </a:p>
          <a:p>
            <a:pPr lvl="2"/>
            <a:r>
              <a:rPr lang="en-US" dirty="0"/>
              <a:t>Describes the mission and purpose of the  Order of the Arrow</a:t>
            </a:r>
          </a:p>
          <a:p>
            <a:pPr lvl="2"/>
            <a:r>
              <a:rPr lang="en-US" dirty="0"/>
              <a:t>Why scouts remain involved in the Order of the Arrow</a:t>
            </a:r>
          </a:p>
          <a:p>
            <a:pPr lvl="2"/>
            <a:r>
              <a:rPr lang="en-US" dirty="0"/>
              <a:t>Fun activities (Section Conclave, NOAC, etc.) and opportunities (OA High Adventure)</a:t>
            </a:r>
          </a:p>
        </p:txBody>
      </p:sp>
      <p:sp>
        <p:nvSpPr>
          <p:cNvPr id="4" name="Slide Number Placeholder 3"/>
          <p:cNvSpPr>
            <a:spLocks noGrp="1"/>
          </p:cNvSpPr>
          <p:nvPr>
            <p:ph type="sldNum" sz="quarter" idx="5"/>
          </p:nvPr>
        </p:nvSpPr>
        <p:spPr/>
        <p:txBody>
          <a:bodyPr/>
          <a:lstStyle/>
          <a:p>
            <a:fld id="{91CB48A4-8264-4E48-90D0-4BD76989FBF6}" type="slidenum">
              <a:rPr lang="en-US" smtClean="0"/>
              <a:t>52</a:t>
            </a:fld>
            <a:endParaRPr lang="en-US"/>
          </a:p>
        </p:txBody>
      </p:sp>
    </p:spTree>
    <p:extLst>
      <p:ext uri="{BB962C8B-B14F-4D97-AF65-F5344CB8AC3E}">
        <p14:creationId xmlns:p14="http://schemas.microsoft.com/office/powerpoint/2010/main" val="58922013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The Unit Election</a:t>
            </a:r>
          </a:p>
          <a:p>
            <a:endParaRPr lang="en-US" dirty="0"/>
          </a:p>
          <a:p>
            <a:r>
              <a:rPr lang="en-US" dirty="0"/>
              <a:t>Announcing Results</a:t>
            </a:r>
          </a:p>
        </p:txBody>
      </p:sp>
      <p:sp>
        <p:nvSpPr>
          <p:cNvPr id="4" name="Slide Number Placeholder 3"/>
          <p:cNvSpPr>
            <a:spLocks noGrp="1"/>
          </p:cNvSpPr>
          <p:nvPr>
            <p:ph type="sldNum" sz="quarter" idx="5"/>
          </p:nvPr>
        </p:nvSpPr>
        <p:spPr/>
        <p:txBody>
          <a:bodyPr/>
          <a:lstStyle/>
          <a:p>
            <a:fld id="{91CB48A4-8264-4E48-90D0-4BD76989FBF6}" type="slidenum">
              <a:rPr lang="en-US" smtClean="0"/>
              <a:t>53</a:t>
            </a:fld>
            <a:endParaRPr lang="en-US"/>
          </a:p>
        </p:txBody>
      </p:sp>
    </p:spTree>
    <p:extLst>
      <p:ext uri="{BB962C8B-B14F-4D97-AF65-F5344CB8AC3E}">
        <p14:creationId xmlns:p14="http://schemas.microsoft.com/office/powerpoint/2010/main" val="130749105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Announcing Results</a:t>
            </a:r>
          </a:p>
          <a:p>
            <a:endParaRPr lang="en-US" dirty="0"/>
          </a:p>
          <a:p>
            <a:r>
              <a:rPr lang="en-US" dirty="0"/>
              <a:t>Announce the results. </a:t>
            </a:r>
          </a:p>
          <a:p>
            <a:r>
              <a:rPr lang="en-US" dirty="0"/>
              <a:t>If the unit leader chooses to have the results announced immediately after the election, the unit elections ceremony includes a paragraph for this purpose. It also contains a paragraph to charge the new candidates after they are taken to a separate room, and a paragraph to challenge all OA members in that unit.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ighlight>
                  <a:srgbClr val="FFFF00"/>
                </a:highlight>
              </a:rPr>
              <a:t>The unit leader may or may not choose to announce to the entire unit the names of members who have been elected. Often, if the unit will be participating in a call-out, the announcement of results may be postponed until the call-out. </a:t>
            </a:r>
          </a:p>
          <a:p>
            <a:endParaRPr lang="en-US" dirty="0"/>
          </a:p>
          <a:p>
            <a:r>
              <a:rPr lang="en-US" dirty="0"/>
              <a:t>Source: </a:t>
            </a:r>
            <a:r>
              <a:rPr lang="en-US" i="1" dirty="0"/>
              <a:t>Guide to Inductions &amp; Guide for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54</a:t>
            </a:fld>
            <a:endParaRPr lang="en-US"/>
          </a:p>
        </p:txBody>
      </p:sp>
    </p:spTree>
    <p:extLst>
      <p:ext uri="{BB962C8B-B14F-4D97-AF65-F5344CB8AC3E}">
        <p14:creationId xmlns:p14="http://schemas.microsoft.com/office/powerpoint/2010/main" val="108605067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Best Practices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Provide unit leaders with a roster of their OA members (dues paid and non paid). This can help lodge membership numbers.</a:t>
            </a:r>
          </a:p>
          <a:p>
            <a:endParaRPr lang="en-US" dirty="0"/>
          </a:p>
          <a:p>
            <a:r>
              <a:rPr lang="en-US" dirty="0"/>
              <a:t>Recruit unit elections volunteers. Inform the unit elections committee of any OA members who have volunteered to help conduct other unit elections. </a:t>
            </a:r>
          </a:p>
          <a:p>
            <a:endParaRPr lang="en-US" dirty="0"/>
          </a:p>
          <a:p>
            <a:r>
              <a:rPr lang="en-US" dirty="0"/>
              <a:t>Recruit </a:t>
            </a:r>
            <a:r>
              <a:rPr lang="en-US" dirty="0" err="1"/>
              <a:t>elangomats</a:t>
            </a:r>
            <a:r>
              <a:rPr lang="en-US" dirty="0"/>
              <a:t>.</a:t>
            </a:r>
          </a:p>
          <a:p>
            <a:r>
              <a:rPr lang="en-US" dirty="0"/>
              <a:t>Inform other committee chairmen of any OA members who wish to be contacted about serving as </a:t>
            </a:r>
            <a:r>
              <a:rPr lang="en-US" dirty="0" err="1"/>
              <a:t>elangomats</a:t>
            </a:r>
            <a:r>
              <a:rPr lang="en-US" dirty="0"/>
              <a:t> or on other lodge committees.</a:t>
            </a:r>
          </a:p>
          <a:p>
            <a:endParaRPr lang="en-US" dirty="0"/>
          </a:p>
          <a:p>
            <a:r>
              <a:rPr lang="en-US" dirty="0"/>
              <a:t>Reschedule a missed election. If the election had to be rescheduled, postponed or could not be held because 50 percent of the active members of the unit were not present, inform the unit elections committee immediately so that the election can be rescheduled as soon as possible.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US" i="1" dirty="0"/>
              <a:t>Guide to Inductions &amp; Guide for Officers and Advisers</a:t>
            </a:r>
          </a:p>
        </p:txBody>
      </p:sp>
      <p:sp>
        <p:nvSpPr>
          <p:cNvPr id="4" name="Slide Number Placeholder 3"/>
          <p:cNvSpPr>
            <a:spLocks noGrp="1"/>
          </p:cNvSpPr>
          <p:nvPr>
            <p:ph type="sldNum" sz="quarter" idx="5"/>
          </p:nvPr>
        </p:nvSpPr>
        <p:spPr/>
        <p:txBody>
          <a:bodyPr/>
          <a:lstStyle/>
          <a:p>
            <a:fld id="{91CB48A4-8264-4E48-90D0-4BD76989FBF6}" type="slidenum">
              <a:rPr lang="en-US" smtClean="0"/>
              <a:t>55</a:t>
            </a:fld>
            <a:endParaRPr lang="en-US"/>
          </a:p>
        </p:txBody>
      </p:sp>
    </p:spTree>
    <p:extLst>
      <p:ext uri="{BB962C8B-B14F-4D97-AF65-F5344CB8AC3E}">
        <p14:creationId xmlns:p14="http://schemas.microsoft.com/office/powerpoint/2010/main" val="7016895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Election Wrap Up</a:t>
            </a:r>
          </a:p>
          <a:p>
            <a:endParaRPr lang="en-US" dirty="0"/>
          </a:p>
          <a:p>
            <a:r>
              <a:rPr lang="en-US" dirty="0"/>
              <a:t>Report the Results</a:t>
            </a:r>
          </a:p>
          <a:p>
            <a:r>
              <a:rPr lang="en-US" dirty="0"/>
              <a:t>The names and addresses (plus additional in-formation the lodge feels is necessary) are listed on the election report form. OA team members sign the form and mail it to the specified address immediately following the election.</a:t>
            </a:r>
          </a:p>
          <a:p>
            <a:endParaRPr lang="en-US" dirty="0"/>
          </a:p>
          <a:p>
            <a:r>
              <a:rPr lang="en-US" dirty="0"/>
              <a:t>Report on the election.</a:t>
            </a:r>
          </a:p>
          <a:p>
            <a:r>
              <a:rPr lang="en-US" dirty="0"/>
              <a:t>Provide feedback and an evaluation of the election to the unit elections committee. Discuss any problems that may have occurred, and report if the unit needs a special call-out ceremony performed.</a:t>
            </a:r>
          </a:p>
          <a:p>
            <a:endParaRPr lang="en-US" dirty="0"/>
          </a:p>
          <a:p>
            <a:r>
              <a:rPr lang="en-US" dirty="0"/>
              <a:t>Turn in forms. </a:t>
            </a:r>
          </a:p>
          <a:p>
            <a:r>
              <a:rPr lang="en-US" dirty="0"/>
              <a:t>Turn in the Unit Elections Report Form to the unit elections committee. </a:t>
            </a:r>
          </a:p>
          <a:p>
            <a:endParaRPr lang="en-US" dirty="0"/>
          </a:p>
          <a:p>
            <a:r>
              <a:rPr lang="en-US" dirty="0"/>
              <a:t>Turn in adult recommendations. Turn in adult recommendations to the lodge adult selection committee.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Prepares a written elections evaluation report after the completion of all unit elections.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US" i="1" dirty="0"/>
              <a:t>Guide to Inductions &amp; Guide for Officers and Advisers</a:t>
            </a:r>
          </a:p>
          <a:p>
            <a:endParaRPr lang="en-US" i="1" dirty="0"/>
          </a:p>
          <a:p>
            <a:endParaRPr lang="en-US" i="1" dirty="0"/>
          </a:p>
        </p:txBody>
      </p:sp>
      <p:sp>
        <p:nvSpPr>
          <p:cNvPr id="4" name="Slide Number Placeholder 3"/>
          <p:cNvSpPr>
            <a:spLocks noGrp="1"/>
          </p:cNvSpPr>
          <p:nvPr>
            <p:ph type="sldNum" sz="quarter" idx="5"/>
          </p:nvPr>
        </p:nvSpPr>
        <p:spPr/>
        <p:txBody>
          <a:bodyPr/>
          <a:lstStyle/>
          <a:p>
            <a:fld id="{91CB48A4-8264-4E48-90D0-4BD76989FBF6}" type="slidenum">
              <a:rPr lang="en-US" smtClean="0"/>
              <a:t>57</a:t>
            </a:fld>
            <a:endParaRPr lang="en-US"/>
          </a:p>
        </p:txBody>
      </p:sp>
    </p:spTree>
    <p:extLst>
      <p:ext uri="{BB962C8B-B14F-4D97-AF65-F5344CB8AC3E}">
        <p14:creationId xmlns:p14="http://schemas.microsoft.com/office/powerpoint/2010/main" val="347967742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CB48A4-8264-4E48-90D0-4BD76989FBF6}" type="slidenum">
              <a:rPr lang="en-US" smtClean="0"/>
              <a:t>58</a:t>
            </a:fld>
            <a:endParaRPr lang="en-US"/>
          </a:p>
        </p:txBody>
      </p:sp>
    </p:spTree>
    <p:extLst>
      <p:ext uri="{BB962C8B-B14F-4D97-AF65-F5344CB8AC3E}">
        <p14:creationId xmlns:p14="http://schemas.microsoft.com/office/powerpoint/2010/main" val="1494209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Functions</a:t>
            </a:r>
          </a:p>
          <a:p>
            <a:endParaRPr lang="en-US" dirty="0"/>
          </a:p>
          <a:p>
            <a:r>
              <a:rPr lang="en-US" dirty="0"/>
              <a:t>The unit elections committee performs the following functions: </a:t>
            </a:r>
          </a:p>
          <a:p>
            <a:endParaRPr lang="en-US" dirty="0"/>
          </a:p>
          <a:p>
            <a:r>
              <a:rPr lang="en-US" dirty="0"/>
              <a:t>Sets up a system for quickly and reliably transmitting the unit elections results which are recorded on the Unit Election Report form (Refer to the Unit Election Report resource.) to the appropriate lodge/chapter officers. Many chapters/lodges use email and then mail a backup copy to ensure that the information is received. Information on candidates should be entered in the lodge records as soon as possible after the election with “Candidate” entered where the membership level is recorded.</a:t>
            </a:r>
          </a:p>
          <a:p>
            <a:endParaRPr lang="en-US" dirty="0"/>
          </a:p>
          <a:p>
            <a:r>
              <a:rPr lang="en-US" dirty="0"/>
              <a:t>Sets up a system to transmit adult nominations to the lodge adult selection committee and communicates the committee’s decisions back to the lodge/chapter and units. Adults may not be called out until the lodge adult selection committee approves them. It is important to maintain the confidentiality of adult nominations to avoid embarrassment if a nominated adult is not recommended by the lodge adult selection committee or is not approved by the Scout executive.</a:t>
            </a:r>
          </a:p>
          <a:p>
            <a:endParaRPr lang="en-US" dirty="0"/>
          </a:p>
          <a:p>
            <a:r>
              <a:rPr lang="en-US" dirty="0"/>
              <a:t>Provides information on youth and adult candidates to:</a:t>
            </a:r>
          </a:p>
          <a:p>
            <a:pPr lvl="1"/>
            <a:r>
              <a:rPr lang="en-US" dirty="0"/>
              <a:t>The call-out teams. The names of adults to be called out should be received from the lodge adult selection committee.</a:t>
            </a:r>
          </a:p>
          <a:p>
            <a:pPr lvl="1"/>
            <a:r>
              <a:rPr lang="en-US" dirty="0"/>
              <a:t>The lodge chief, chapter chiefs, lodge/chapter secretaries, and their advisers. A list of the candidates’ names, unit numbers, email addresses, home addresses, and telephone numbers so that they can encourage candidates’ attendance at the Ordeal.</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Ordeal committee</a:t>
            </a:r>
            <a:endParaRPr lang="en-US" dirty="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OA troop/team representatives and advisers</a:t>
            </a:r>
            <a:endParaRPr lang="en-US" dirty="0"/>
          </a:p>
          <a:p>
            <a:endParaRPr lang="en-US" dirty="0"/>
          </a:p>
          <a:p>
            <a:r>
              <a:rPr lang="en-US" dirty="0"/>
              <a:t>Prepares a written elections evaluation report after the completion of all unit elections. </a:t>
            </a:r>
          </a:p>
          <a:p>
            <a:endParaRPr lang="en-US" dirty="0"/>
          </a:p>
          <a:p>
            <a:r>
              <a:rPr lang="en-US" dirty="0"/>
              <a:t>Source: </a:t>
            </a:r>
            <a:r>
              <a:rPr lang="en-US" i="1" dirty="0"/>
              <a:t>Guide to Inductions</a:t>
            </a:r>
          </a:p>
        </p:txBody>
      </p:sp>
      <p:sp>
        <p:nvSpPr>
          <p:cNvPr id="4" name="Slide Number Placeholder 3"/>
          <p:cNvSpPr>
            <a:spLocks noGrp="1"/>
          </p:cNvSpPr>
          <p:nvPr>
            <p:ph type="sldNum" sz="quarter" idx="10"/>
          </p:nvPr>
        </p:nvSpPr>
        <p:spPr/>
        <p:txBody>
          <a:bodyPr/>
          <a:lstStyle/>
          <a:p>
            <a:fld id="{91CB48A4-8264-4E48-90D0-4BD76989FBF6}" type="slidenum">
              <a:rPr lang="en-US" smtClean="0"/>
              <a:t>6</a:t>
            </a:fld>
            <a:endParaRPr lang="en-US"/>
          </a:p>
        </p:txBody>
      </p:sp>
    </p:spTree>
    <p:extLst>
      <p:ext uri="{BB962C8B-B14F-4D97-AF65-F5344CB8AC3E}">
        <p14:creationId xmlns:p14="http://schemas.microsoft.com/office/powerpoint/2010/main" val="2747760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Membership</a:t>
            </a:r>
            <a:r>
              <a:rPr lang="en-US" baseline="0" dirty="0"/>
              <a:t> Requirements</a:t>
            </a:r>
          </a:p>
          <a:p>
            <a:endParaRPr lang="en-US" baseline="0" dirty="0"/>
          </a:p>
          <a:p>
            <a:r>
              <a:rPr lang="en-US" dirty="0"/>
              <a:t>Unit elections are permitted in Scouts BSA, Venturing and Sea Scout units. </a:t>
            </a:r>
          </a:p>
        </p:txBody>
      </p:sp>
      <p:sp>
        <p:nvSpPr>
          <p:cNvPr id="4" name="Slide Number Placeholder 3"/>
          <p:cNvSpPr>
            <a:spLocks noGrp="1"/>
          </p:cNvSpPr>
          <p:nvPr>
            <p:ph type="sldNum" sz="quarter" idx="10"/>
          </p:nvPr>
        </p:nvSpPr>
        <p:spPr/>
        <p:txBody>
          <a:bodyPr/>
          <a:lstStyle/>
          <a:p>
            <a:fld id="{91CB48A4-8264-4E48-90D0-4BD76989FBF6}" type="slidenum">
              <a:rPr lang="en-US" smtClean="0"/>
              <a:t>7</a:t>
            </a:fld>
            <a:endParaRPr lang="en-US"/>
          </a:p>
        </p:txBody>
      </p:sp>
    </p:spTree>
    <p:extLst>
      <p:ext uri="{BB962C8B-B14F-4D97-AF65-F5344CB8AC3E}">
        <p14:creationId xmlns:p14="http://schemas.microsoft.com/office/powerpoint/2010/main" val="2608190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228600" indent="-228600">
              <a:buAutoNum type="arabicPeriod"/>
            </a:pPr>
            <a:r>
              <a:rPr lang="en-US" dirty="0"/>
              <a:t>Registered in the BSA</a:t>
            </a:r>
          </a:p>
          <a:p>
            <a:pPr marL="228600" indent="-228600">
              <a:buAutoNum type="arabicPeriod"/>
            </a:pPr>
            <a:endParaRPr lang="en-US" dirty="0"/>
          </a:p>
          <a:p>
            <a:r>
              <a:rPr lang="en-US" dirty="0"/>
              <a:t>Be a registered member of the Boy Scouts of America:</a:t>
            </a:r>
          </a:p>
          <a:p>
            <a:pPr lvl="1"/>
            <a:r>
              <a:rPr lang="en-US" dirty="0"/>
              <a:t>Scouts BSA Troop</a:t>
            </a:r>
          </a:p>
          <a:p>
            <a:pPr lvl="1"/>
            <a:r>
              <a:rPr lang="en-US" dirty="0"/>
              <a:t>Venturing Crew</a:t>
            </a:r>
          </a:p>
          <a:p>
            <a:pPr lvl="1"/>
            <a:r>
              <a:rPr lang="en-US" dirty="0"/>
              <a:t>Sea Scouting Ship</a:t>
            </a:r>
          </a:p>
        </p:txBody>
      </p:sp>
      <p:sp>
        <p:nvSpPr>
          <p:cNvPr id="4" name="Slide Number Placeholder 3"/>
          <p:cNvSpPr>
            <a:spLocks noGrp="1"/>
          </p:cNvSpPr>
          <p:nvPr>
            <p:ph type="sldNum" sz="quarter" idx="10"/>
          </p:nvPr>
        </p:nvSpPr>
        <p:spPr/>
        <p:txBody>
          <a:bodyPr/>
          <a:lstStyle/>
          <a:p>
            <a:fld id="{91CB48A4-8264-4E48-90D0-4BD76989FBF6}" type="slidenum">
              <a:rPr lang="en-US" smtClean="0"/>
              <a:t>8</a:t>
            </a:fld>
            <a:endParaRPr lang="en-US"/>
          </a:p>
        </p:txBody>
      </p:sp>
    </p:spTree>
    <p:extLst>
      <p:ext uri="{BB962C8B-B14F-4D97-AF65-F5344CB8AC3E}">
        <p14:creationId xmlns:p14="http://schemas.microsoft.com/office/powerpoint/2010/main" val="2413910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2. Camping Requirements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Have experienced 15 nights of camping while registered with a troop, crew, or ship within the two years immediately prior to the election.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15 nights must include one, but no more than one, long-term camp consisting of at least five consecutive nights of overnight camping, approved and under the auspices and standards of the Boy Scouts of America.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Only five nights of the long-term camp may be credited toward the 15-night camping requirement;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balance of the camping (10 nights) must be overnight, weekend, or other short-term camps of, at most, three nights each. Ship nights may be counted as camping for Sea Scouts.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an event is over 3 nights long, only 3 nights may be counted toward the camping requirement</a:t>
            </a:r>
          </a:p>
        </p:txBody>
      </p:sp>
      <p:sp>
        <p:nvSpPr>
          <p:cNvPr id="4" name="Slide Number Placeholder 3"/>
          <p:cNvSpPr>
            <a:spLocks noGrp="1"/>
          </p:cNvSpPr>
          <p:nvPr>
            <p:ph type="sldNum" sz="quarter" idx="5"/>
          </p:nvPr>
        </p:nvSpPr>
        <p:spPr/>
        <p:txBody>
          <a:bodyPr/>
          <a:lstStyle/>
          <a:p>
            <a:fld id="{91CB48A4-8264-4E48-90D0-4BD76989FBF6}" type="slidenum">
              <a:rPr lang="en-US" smtClean="0"/>
              <a:t>9</a:t>
            </a:fld>
            <a:endParaRPr lang="en-US"/>
          </a:p>
        </p:txBody>
      </p:sp>
    </p:spTree>
    <p:extLst>
      <p:ext uri="{BB962C8B-B14F-4D97-AF65-F5344CB8AC3E}">
        <p14:creationId xmlns:p14="http://schemas.microsoft.com/office/powerpoint/2010/main" val="1718948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Arial"/>
              <a:buNone/>
              <a:defRPr sz="3300" b="0" i="0" u="none" strike="noStrike" cap="none">
                <a:solidFill>
                  <a:srgbClr val="FFFFFF"/>
                </a:solidFill>
                <a:latin typeface="Arial"/>
                <a:ea typeface="Arial"/>
                <a:cs typeface="Arial"/>
                <a:sym typeface="Arial"/>
              </a:defRPr>
            </a:lvl1pPr>
            <a:lvl2pPr lvl="1" indent="0">
              <a:spcBef>
                <a:spcPts val="0"/>
              </a:spcBef>
              <a:buNone/>
              <a:defRPr sz="1350"/>
            </a:lvl2pPr>
            <a:lvl3pPr lvl="2" indent="0">
              <a:spcBef>
                <a:spcPts val="0"/>
              </a:spcBef>
              <a:buNone/>
              <a:defRPr sz="1350"/>
            </a:lvl3pPr>
            <a:lvl4pPr lvl="3" indent="0">
              <a:spcBef>
                <a:spcPts val="0"/>
              </a:spcBef>
              <a:buNone/>
              <a:defRPr sz="1350"/>
            </a:lvl4pPr>
            <a:lvl5pPr lvl="4" indent="0">
              <a:spcBef>
                <a:spcPts val="0"/>
              </a:spcBef>
              <a:buNone/>
              <a:defRPr sz="1350"/>
            </a:lvl5pPr>
            <a:lvl6pPr lvl="5" indent="0">
              <a:spcBef>
                <a:spcPts val="0"/>
              </a:spcBef>
              <a:buNone/>
              <a:defRPr sz="1350"/>
            </a:lvl6pPr>
            <a:lvl7pPr lvl="6" indent="0">
              <a:spcBef>
                <a:spcPts val="0"/>
              </a:spcBef>
              <a:buNone/>
              <a:defRPr sz="1350"/>
            </a:lvl7pPr>
            <a:lvl8pPr lvl="7" indent="0">
              <a:spcBef>
                <a:spcPts val="0"/>
              </a:spcBef>
              <a:buNone/>
              <a:defRPr sz="1350"/>
            </a:lvl8pPr>
            <a:lvl9pPr lvl="8" indent="0">
              <a:spcBef>
                <a:spcPts val="0"/>
              </a:spcBef>
              <a:buNone/>
              <a:defRPr sz="1350"/>
            </a:lvl9pPr>
          </a:lstStyle>
          <a:p>
            <a:endParaRPr/>
          </a:p>
        </p:txBody>
      </p:sp>
      <p:sp>
        <p:nvSpPr>
          <p:cNvPr id="10" name="Shape 10"/>
          <p:cNvSpPr txBox="1">
            <a:spLocks noGrp="1"/>
          </p:cNvSpPr>
          <p:nvPr>
            <p:ph type="subTitle" idx="1"/>
          </p:nvPr>
        </p:nvSpPr>
        <p:spPr>
          <a:xfrm>
            <a:off x="1371601" y="3886200"/>
            <a:ext cx="6400799" cy="1752600"/>
          </a:xfrm>
          <a:prstGeom prst="rect">
            <a:avLst/>
          </a:prstGeom>
          <a:noFill/>
          <a:ln>
            <a:noFill/>
          </a:ln>
        </p:spPr>
        <p:txBody>
          <a:bodyPr lIns="91425" tIns="91425" rIns="91425" bIns="91425" anchor="t" anchorCtr="0"/>
          <a:lstStyle>
            <a:lvl1pPr marL="0" marR="0" lvl="0" indent="0" algn="ctr" rtl="0">
              <a:spcBef>
                <a:spcPts val="480"/>
              </a:spcBef>
              <a:buClr>
                <a:srgbClr val="FFFFFF"/>
              </a:buClr>
              <a:buFont typeface="Arial"/>
              <a:buNone/>
              <a:defRPr sz="2400" b="0" i="0" u="none" strike="noStrike" cap="none">
                <a:solidFill>
                  <a:srgbClr val="FFFFFF"/>
                </a:solidFill>
                <a:latin typeface="Arial"/>
                <a:ea typeface="Arial"/>
                <a:cs typeface="Arial"/>
                <a:sym typeface="Arial"/>
              </a:defRPr>
            </a:lvl1pPr>
            <a:lvl2pPr marL="342900" marR="0" lvl="1" indent="0" algn="ctr" rtl="0">
              <a:spcBef>
                <a:spcPts val="420"/>
              </a:spcBef>
              <a:buClr>
                <a:srgbClr val="888888"/>
              </a:buClr>
              <a:buFont typeface="Arial"/>
              <a:buNone/>
              <a:defRPr sz="2100" b="0" i="0" u="none" strike="noStrike" cap="none">
                <a:solidFill>
                  <a:srgbClr val="888888"/>
                </a:solidFill>
                <a:latin typeface="Arial"/>
                <a:ea typeface="Arial"/>
                <a:cs typeface="Arial"/>
                <a:sym typeface="Arial"/>
              </a:defRPr>
            </a:lvl2pPr>
            <a:lvl3pPr marL="685800" marR="0" lvl="2" indent="0" algn="ctr" rtl="0">
              <a:spcBef>
                <a:spcPts val="360"/>
              </a:spcBef>
              <a:buClr>
                <a:srgbClr val="888888"/>
              </a:buClr>
              <a:buFont typeface="Arial"/>
              <a:buNone/>
              <a:defRPr sz="1800" b="0" i="0" u="none" strike="noStrike" cap="none">
                <a:solidFill>
                  <a:srgbClr val="888888"/>
                </a:solidFill>
                <a:latin typeface="Arial"/>
                <a:ea typeface="Arial"/>
                <a:cs typeface="Arial"/>
                <a:sym typeface="Arial"/>
              </a:defRPr>
            </a:lvl3pPr>
            <a:lvl4pPr marL="1028700" marR="0" lvl="3"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4pPr>
            <a:lvl5pPr marL="1371600" marR="0" lvl="4"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5pPr>
            <a:lvl6pPr marL="1714500" marR="0" lvl="5"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6pPr>
            <a:lvl7pPr marL="2057400" marR="0" lvl="6"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7pPr>
            <a:lvl8pPr marL="2400300" marR="0" lvl="7"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8pPr>
            <a:lvl9pPr marL="2743200" marR="0" lvl="8"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407203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bg>
      <p:bgPr>
        <a:blipFill rotWithShape="1">
          <a:blip r:embed="rId2">
            <a:alphaModFix/>
          </a:blip>
          <a:stretch>
            <a:fillRect/>
          </a:stretch>
        </a:blipFill>
        <a:effectLst/>
      </p:bgPr>
    </p:b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2048310" y="274639"/>
            <a:ext cx="6638488" cy="749453"/>
          </a:xfrm>
          <a:prstGeom prst="rect">
            <a:avLst/>
          </a:prstGeom>
          <a:noFill/>
          <a:ln>
            <a:noFill/>
          </a:ln>
        </p:spPr>
        <p:txBody>
          <a:bodyPr lIns="91425" tIns="91425" rIns="91425" bIns="91425" anchor="ctr" anchorCtr="0"/>
          <a:lstStyle>
            <a:lvl1pPr marL="0" marR="0" lvl="0" indent="0" algn="l" rtl="0">
              <a:spcBef>
                <a:spcPts val="0"/>
              </a:spcBef>
              <a:buClr>
                <a:schemeClr val="lt1"/>
              </a:buClr>
              <a:buFont typeface="Arial"/>
              <a:buNone/>
              <a:defRPr sz="3300" b="0" i="0" u="none" strike="noStrike" cap="none">
                <a:solidFill>
                  <a:schemeClr val="lt1"/>
                </a:solidFill>
                <a:latin typeface="Arial"/>
                <a:ea typeface="Arial"/>
                <a:cs typeface="Arial"/>
                <a:sym typeface="Arial"/>
              </a:defRPr>
            </a:lvl1pPr>
            <a:lvl2pPr lvl="1" indent="0">
              <a:spcBef>
                <a:spcPts val="0"/>
              </a:spcBef>
              <a:buNone/>
              <a:defRPr sz="1350"/>
            </a:lvl2pPr>
            <a:lvl3pPr lvl="2" indent="0">
              <a:spcBef>
                <a:spcPts val="0"/>
              </a:spcBef>
              <a:buNone/>
              <a:defRPr sz="1350"/>
            </a:lvl3pPr>
            <a:lvl4pPr lvl="3" indent="0">
              <a:spcBef>
                <a:spcPts val="0"/>
              </a:spcBef>
              <a:buNone/>
              <a:defRPr sz="1350"/>
            </a:lvl4pPr>
            <a:lvl5pPr lvl="4" indent="0">
              <a:spcBef>
                <a:spcPts val="0"/>
              </a:spcBef>
              <a:buNone/>
              <a:defRPr sz="1350"/>
            </a:lvl5pPr>
            <a:lvl6pPr lvl="5" indent="0">
              <a:spcBef>
                <a:spcPts val="0"/>
              </a:spcBef>
              <a:buNone/>
              <a:defRPr sz="1350"/>
            </a:lvl6pPr>
            <a:lvl7pPr lvl="6" indent="0">
              <a:spcBef>
                <a:spcPts val="0"/>
              </a:spcBef>
              <a:buNone/>
              <a:defRPr sz="1350"/>
            </a:lvl7pPr>
            <a:lvl8pPr lvl="7" indent="0">
              <a:spcBef>
                <a:spcPts val="0"/>
              </a:spcBef>
              <a:buNone/>
              <a:defRPr sz="1350"/>
            </a:lvl8pPr>
            <a:lvl9pPr lvl="8" indent="0">
              <a:spcBef>
                <a:spcPts val="0"/>
              </a:spcBef>
              <a:buNone/>
              <a:defRPr sz="1350"/>
            </a:lvl9pPr>
          </a:lstStyle>
          <a:p>
            <a:endParaRPr/>
          </a:p>
        </p:txBody>
      </p:sp>
      <p:sp>
        <p:nvSpPr>
          <p:cNvPr id="13" name="Shape 13"/>
          <p:cNvSpPr txBox="1">
            <a:spLocks noGrp="1"/>
          </p:cNvSpPr>
          <p:nvPr>
            <p:ph type="body" idx="1"/>
          </p:nvPr>
        </p:nvSpPr>
        <p:spPr>
          <a:xfrm>
            <a:off x="457200" y="1734127"/>
            <a:ext cx="8229600" cy="4392035"/>
          </a:xfrm>
          <a:prstGeom prst="rect">
            <a:avLst/>
          </a:prstGeom>
          <a:noFill/>
          <a:ln>
            <a:noFill/>
          </a:ln>
        </p:spPr>
        <p:txBody>
          <a:bodyPr lIns="91425" tIns="91425" rIns="91425" bIns="91425" anchor="t" anchorCtr="0"/>
          <a:lstStyle>
            <a:lvl1pPr marL="257175" marR="0" lvl="0" indent="-104775"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557213" marR="0" lvl="1" indent="-80963" algn="l" rtl="0">
              <a:spcBef>
                <a:spcPts val="420"/>
              </a:spcBef>
              <a:buClr>
                <a:schemeClr val="dk1"/>
              </a:buClr>
              <a:buSzPct val="100000"/>
              <a:buFont typeface="Arial"/>
              <a:buChar char="–"/>
              <a:defRPr sz="2100" b="0" i="0" u="none" strike="noStrike" cap="none">
                <a:solidFill>
                  <a:schemeClr val="dk1"/>
                </a:solidFill>
                <a:latin typeface="Arial"/>
                <a:ea typeface="Arial"/>
                <a:cs typeface="Arial"/>
                <a:sym typeface="Arial"/>
              </a:defRPr>
            </a:lvl2pPr>
            <a:lvl3pPr marL="857250" marR="0" lvl="2" indent="-57150" algn="l" rtl="0">
              <a:spcBef>
                <a:spcPts val="360"/>
              </a:spcBef>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200150" marR="0" lvl="3" indent="-76200" algn="l" rtl="0">
              <a:spcBef>
                <a:spcPts val="300"/>
              </a:spcBef>
              <a:buClr>
                <a:schemeClr val="dk1"/>
              </a:buClr>
              <a:buSzPct val="100000"/>
              <a:buFont typeface="Arial"/>
              <a:buChar char="–"/>
              <a:defRPr sz="1500" b="0" i="0" u="none" strike="noStrike" cap="none">
                <a:solidFill>
                  <a:schemeClr val="dk1"/>
                </a:solidFill>
                <a:latin typeface="Arial"/>
                <a:ea typeface="Arial"/>
                <a:cs typeface="Arial"/>
                <a:sym typeface="Arial"/>
              </a:defRPr>
            </a:lvl4pPr>
            <a:lvl5pPr marL="1543050" marR="0" lvl="4" indent="-76200" algn="l" rtl="0">
              <a:spcBef>
                <a:spcPts val="300"/>
              </a:spcBef>
              <a:buClr>
                <a:schemeClr val="dk1"/>
              </a:buClr>
              <a:buSzPct val="100000"/>
              <a:buFont typeface="Arial"/>
              <a:buChar char="»"/>
              <a:defRPr sz="1500" b="0" i="0" u="none" strike="noStrike" cap="none">
                <a:solidFill>
                  <a:schemeClr val="dk1"/>
                </a:solidFill>
                <a:latin typeface="Arial"/>
                <a:ea typeface="Arial"/>
                <a:cs typeface="Arial"/>
                <a:sym typeface="Arial"/>
              </a:defRPr>
            </a:lvl5pPr>
            <a:lvl6pPr marL="1885950" marR="0" lvl="5"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6pPr>
            <a:lvl7pPr marL="2228850" marR="0" lvl="6"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7pPr>
            <a:lvl8pPr marL="2571750" marR="0" lvl="7"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8pPr>
            <a:lvl9pPr marL="2914650" marR="0" lvl="8"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71693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p:nvPr>
        </p:nvSpPr>
        <p:spPr>
          <a:xfrm>
            <a:off x="685800" y="1129152"/>
            <a:ext cx="7772400" cy="1470025"/>
          </a:xfrm>
        </p:spPr>
        <p:txBody>
          <a:bodyPr/>
          <a:lstStyle>
            <a:lvl1pPr>
              <a:defRPr>
                <a:solidFill>
                  <a:schemeClr val="tx1"/>
                </a:solidFill>
              </a:defRPr>
            </a:lvl1pPr>
          </a:lstStyle>
          <a:p>
            <a:r>
              <a:rPr lang="en-US" dirty="0"/>
              <a:t>Click to edit Master title</a:t>
            </a:r>
          </a:p>
        </p:txBody>
      </p:sp>
      <p:sp>
        <p:nvSpPr>
          <p:cNvPr id="7" name="Subtitle 2"/>
          <p:cNvSpPr>
            <a:spLocks noGrp="1"/>
          </p:cNvSpPr>
          <p:nvPr>
            <p:ph type="subTitle" idx="1"/>
          </p:nvPr>
        </p:nvSpPr>
        <p:spPr>
          <a:xfrm>
            <a:off x="1371600" y="2884924"/>
            <a:ext cx="6400800" cy="1752600"/>
          </a:xfrm>
        </p:spPr>
        <p:txBody>
          <a:bodyPr/>
          <a:lstStyle>
            <a:lvl1pPr marL="0" indent="0" algn="ctr">
              <a:buNone/>
              <a:defRPr>
                <a:solidFill>
                  <a:srgbClr val="000000"/>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8519850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061967" y="274637"/>
            <a:ext cx="6624833" cy="722144"/>
          </a:xfrm>
          <a:prstGeom prst="rect">
            <a:avLst/>
          </a:prstGeom>
          <a:noFill/>
          <a:ln>
            <a:noFill/>
          </a:ln>
        </p:spPr>
        <p:txBody>
          <a:bodyPr lIns="91425" tIns="91425" rIns="91425" bIns="91425" anchor="ctr" anchorCtr="0"/>
          <a:lstStyle>
            <a:lvl1pPr marL="0" marR="0" lvl="0" indent="0" algn="l" rtl="0">
              <a:spcBef>
                <a:spcPts val="0"/>
              </a:spcBef>
              <a:buClr>
                <a:srgbClr val="FFFFFF"/>
              </a:buClr>
              <a:buFont typeface="Arial"/>
              <a:buNone/>
              <a:defRPr sz="4400" b="0" i="0" u="none" strike="noStrike" cap="none">
                <a:solidFill>
                  <a:srgbClr val="FFFFFF"/>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8229600" cy="4189331"/>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92238233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oa-bsa.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Unit Elections Team Training</a:t>
            </a:r>
          </a:p>
        </p:txBody>
      </p:sp>
      <p:sp>
        <p:nvSpPr>
          <p:cNvPr id="3" name="Subtitle 2"/>
          <p:cNvSpPr>
            <a:spLocks noGrp="1"/>
          </p:cNvSpPr>
          <p:nvPr>
            <p:ph type="subTitle" idx="1"/>
          </p:nvPr>
        </p:nvSpPr>
        <p:spPr/>
        <p:txBody>
          <a:bodyPr/>
          <a:lstStyle/>
          <a:p>
            <a:r>
              <a:rPr lang="en-US" dirty="0"/>
              <a:t>Order of the Arrow</a:t>
            </a:r>
          </a:p>
        </p:txBody>
      </p:sp>
    </p:spTree>
    <p:extLst>
      <p:ext uri="{BB962C8B-B14F-4D97-AF65-F5344CB8AC3E}">
        <p14:creationId xmlns:p14="http://schemas.microsoft.com/office/powerpoint/2010/main" val="345944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 Youth Membership</a:t>
            </a:r>
          </a:p>
        </p:txBody>
      </p:sp>
      <p:sp>
        <p:nvSpPr>
          <p:cNvPr id="3" name="Content Placeholder 2"/>
          <p:cNvSpPr>
            <a:spLocks noGrp="1"/>
          </p:cNvSpPr>
          <p:nvPr>
            <p:ph idx="1"/>
          </p:nvPr>
        </p:nvSpPr>
        <p:spPr/>
        <p:txBody>
          <a:bodyPr>
            <a:normAutofit/>
          </a:bodyPr>
          <a:lstStyle/>
          <a:p>
            <a:r>
              <a:rPr lang="en-US" dirty="0"/>
              <a:t>Scouts under the age of 21 are considered youth members in the Order of the Arrow.</a:t>
            </a:r>
          </a:p>
          <a:p>
            <a:pPr lvl="1"/>
            <a:r>
              <a:rPr lang="en-US" dirty="0"/>
              <a:t>This is different than the Scouts BSA criteria where youth members must be under the age 18.</a:t>
            </a:r>
          </a:p>
          <a:p>
            <a:r>
              <a:rPr lang="en-US" dirty="0"/>
              <a:t>Scouts BSA members have several options to be considered active and registered:</a:t>
            </a:r>
          </a:p>
          <a:p>
            <a:pPr lvl="1"/>
            <a:r>
              <a:rPr lang="en-US" dirty="0"/>
              <a:t>Register in Scouts BSA unit as an Assistant Scoutmaster.</a:t>
            </a:r>
          </a:p>
          <a:p>
            <a:pPr lvl="1"/>
            <a:r>
              <a:rPr lang="en-US" dirty="0"/>
              <a:t>Register as a Unit College Scouter Reserve  or Unit Scouter Reserve.</a:t>
            </a:r>
          </a:p>
          <a:p>
            <a:pPr lvl="1"/>
            <a:r>
              <a:rPr lang="en-US" dirty="0"/>
              <a:t>Register with a Venturing or Sea Scout Unit.</a:t>
            </a:r>
          </a:p>
        </p:txBody>
      </p:sp>
    </p:spTree>
    <p:extLst>
      <p:ext uri="{BB962C8B-B14F-4D97-AF65-F5344CB8AC3E}">
        <p14:creationId xmlns:p14="http://schemas.microsoft.com/office/powerpoint/2010/main" val="2967946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Youth Membership</a:t>
            </a:r>
          </a:p>
        </p:txBody>
      </p:sp>
      <p:sp>
        <p:nvSpPr>
          <p:cNvPr id="3" name="Content Placeholder 2"/>
          <p:cNvSpPr>
            <a:spLocks noGrp="1"/>
          </p:cNvSpPr>
          <p:nvPr>
            <p:ph idx="1"/>
          </p:nvPr>
        </p:nvSpPr>
        <p:spPr/>
        <p:txBody>
          <a:bodyPr>
            <a:normAutofit/>
          </a:bodyPr>
          <a:lstStyle/>
          <a:p>
            <a:r>
              <a:rPr lang="en-US" dirty="0"/>
              <a:t>Rank Requirements</a:t>
            </a:r>
          </a:p>
          <a:p>
            <a:pPr lvl="1"/>
            <a:r>
              <a:rPr lang="en-US" dirty="0"/>
              <a:t>Scouts BSA: First Class rank or higher</a:t>
            </a:r>
          </a:p>
          <a:p>
            <a:endParaRPr lang="en-US" dirty="0"/>
          </a:p>
          <a:p>
            <a:endParaRPr lang="en-US" dirty="0"/>
          </a:p>
          <a:p>
            <a:pPr lvl="1"/>
            <a:r>
              <a:rPr lang="en-US" dirty="0"/>
              <a:t>Venturing: Discovery Award or higher</a:t>
            </a:r>
          </a:p>
          <a:p>
            <a:endParaRPr lang="en-US" dirty="0"/>
          </a:p>
          <a:p>
            <a:endParaRPr lang="en-US" dirty="0"/>
          </a:p>
          <a:p>
            <a:pPr lvl="1"/>
            <a:r>
              <a:rPr lang="en-US" dirty="0"/>
              <a:t>Sea Scouting: Ordinary rank or higher</a:t>
            </a:r>
          </a:p>
        </p:txBody>
      </p:sp>
      <p:pic>
        <p:nvPicPr>
          <p:cNvPr id="24" name="Picture 23">
            <a:extLst>
              <a:ext uri="{FF2B5EF4-FFF2-40B4-BE49-F238E27FC236}">
                <a16:creationId xmlns:a16="http://schemas.microsoft.com/office/drawing/2014/main" id="{B27912B7-454D-40E5-9BC6-6347D0CFB108}"/>
              </a:ext>
            </a:extLst>
          </p:cNvPr>
          <p:cNvPicPr>
            <a:picLocks noChangeAspect="1"/>
          </p:cNvPicPr>
          <p:nvPr/>
        </p:nvPicPr>
        <p:blipFill>
          <a:blip r:embed="rId3"/>
          <a:stretch>
            <a:fillRect/>
          </a:stretch>
        </p:blipFill>
        <p:spPr>
          <a:xfrm>
            <a:off x="5894993" y="2511546"/>
            <a:ext cx="658287" cy="714859"/>
          </a:xfrm>
          <a:prstGeom prst="rect">
            <a:avLst/>
          </a:prstGeom>
        </p:spPr>
      </p:pic>
      <p:pic>
        <p:nvPicPr>
          <p:cNvPr id="26" name="Picture 25">
            <a:extLst>
              <a:ext uri="{FF2B5EF4-FFF2-40B4-BE49-F238E27FC236}">
                <a16:creationId xmlns:a16="http://schemas.microsoft.com/office/drawing/2014/main" id="{E7EAD8D6-8B3E-4238-9458-16F6987F6D2F}"/>
              </a:ext>
            </a:extLst>
          </p:cNvPr>
          <p:cNvPicPr>
            <a:picLocks noChangeAspect="1"/>
          </p:cNvPicPr>
          <p:nvPr/>
        </p:nvPicPr>
        <p:blipFill>
          <a:blip r:embed="rId4"/>
          <a:stretch>
            <a:fillRect/>
          </a:stretch>
        </p:blipFill>
        <p:spPr>
          <a:xfrm>
            <a:off x="6673888" y="2530829"/>
            <a:ext cx="665391" cy="722572"/>
          </a:xfrm>
          <a:prstGeom prst="rect">
            <a:avLst/>
          </a:prstGeom>
        </p:spPr>
      </p:pic>
      <p:pic>
        <p:nvPicPr>
          <p:cNvPr id="28" name="Picture 27">
            <a:extLst>
              <a:ext uri="{FF2B5EF4-FFF2-40B4-BE49-F238E27FC236}">
                <a16:creationId xmlns:a16="http://schemas.microsoft.com/office/drawing/2014/main" id="{D235CDC7-A143-46DE-8BA7-F59E77B14FD7}"/>
              </a:ext>
            </a:extLst>
          </p:cNvPr>
          <p:cNvPicPr>
            <a:picLocks noChangeAspect="1"/>
          </p:cNvPicPr>
          <p:nvPr/>
        </p:nvPicPr>
        <p:blipFill>
          <a:blip r:embed="rId5"/>
          <a:stretch>
            <a:fillRect/>
          </a:stretch>
        </p:blipFill>
        <p:spPr>
          <a:xfrm>
            <a:off x="7459887" y="2511546"/>
            <a:ext cx="659891" cy="724335"/>
          </a:xfrm>
          <a:prstGeom prst="rect">
            <a:avLst/>
          </a:prstGeom>
        </p:spPr>
      </p:pic>
      <p:pic>
        <p:nvPicPr>
          <p:cNvPr id="30" name="Picture 29">
            <a:extLst>
              <a:ext uri="{FF2B5EF4-FFF2-40B4-BE49-F238E27FC236}">
                <a16:creationId xmlns:a16="http://schemas.microsoft.com/office/drawing/2014/main" id="{AF1ED3B2-6C5C-4C24-8CDD-235C18EFFF72}"/>
              </a:ext>
            </a:extLst>
          </p:cNvPr>
          <p:cNvPicPr>
            <a:picLocks noChangeAspect="1"/>
          </p:cNvPicPr>
          <p:nvPr/>
        </p:nvPicPr>
        <p:blipFill>
          <a:blip r:embed="rId6"/>
          <a:stretch>
            <a:fillRect/>
          </a:stretch>
        </p:blipFill>
        <p:spPr>
          <a:xfrm>
            <a:off x="8240386" y="2529066"/>
            <a:ext cx="676751" cy="724335"/>
          </a:xfrm>
          <a:prstGeom prst="rect">
            <a:avLst/>
          </a:prstGeom>
        </p:spPr>
      </p:pic>
      <p:pic>
        <p:nvPicPr>
          <p:cNvPr id="32" name="Picture 31">
            <a:extLst>
              <a:ext uri="{FF2B5EF4-FFF2-40B4-BE49-F238E27FC236}">
                <a16:creationId xmlns:a16="http://schemas.microsoft.com/office/drawing/2014/main" id="{C1276DFB-4DAE-48C6-84C6-2EB1A0EC4F36}"/>
              </a:ext>
            </a:extLst>
          </p:cNvPr>
          <p:cNvPicPr>
            <a:picLocks noChangeAspect="1"/>
          </p:cNvPicPr>
          <p:nvPr/>
        </p:nvPicPr>
        <p:blipFill>
          <a:blip r:embed="rId7"/>
          <a:stretch>
            <a:fillRect/>
          </a:stretch>
        </p:blipFill>
        <p:spPr>
          <a:xfrm>
            <a:off x="5847069" y="3632787"/>
            <a:ext cx="706211" cy="742073"/>
          </a:xfrm>
          <a:prstGeom prst="rect">
            <a:avLst/>
          </a:prstGeom>
        </p:spPr>
      </p:pic>
      <p:pic>
        <p:nvPicPr>
          <p:cNvPr id="34" name="Picture 33">
            <a:extLst>
              <a:ext uri="{FF2B5EF4-FFF2-40B4-BE49-F238E27FC236}">
                <a16:creationId xmlns:a16="http://schemas.microsoft.com/office/drawing/2014/main" id="{AF068481-EAE6-48AA-89B7-3A747AA81AB9}"/>
              </a:ext>
            </a:extLst>
          </p:cNvPr>
          <p:cNvPicPr>
            <a:picLocks noChangeAspect="1"/>
          </p:cNvPicPr>
          <p:nvPr/>
        </p:nvPicPr>
        <p:blipFill>
          <a:blip r:embed="rId8"/>
          <a:stretch>
            <a:fillRect/>
          </a:stretch>
        </p:blipFill>
        <p:spPr>
          <a:xfrm>
            <a:off x="6689026" y="3641655"/>
            <a:ext cx="689331" cy="724335"/>
          </a:xfrm>
          <a:prstGeom prst="rect">
            <a:avLst/>
          </a:prstGeom>
        </p:spPr>
      </p:pic>
      <p:pic>
        <p:nvPicPr>
          <p:cNvPr id="36" name="Picture 35">
            <a:extLst>
              <a:ext uri="{FF2B5EF4-FFF2-40B4-BE49-F238E27FC236}">
                <a16:creationId xmlns:a16="http://schemas.microsoft.com/office/drawing/2014/main" id="{750BE47D-9718-48BC-9CCE-6E8910562460}"/>
              </a:ext>
            </a:extLst>
          </p:cNvPr>
          <p:cNvPicPr>
            <a:picLocks noChangeAspect="1"/>
          </p:cNvPicPr>
          <p:nvPr/>
        </p:nvPicPr>
        <p:blipFill>
          <a:blip r:embed="rId9"/>
          <a:stretch>
            <a:fillRect/>
          </a:stretch>
        </p:blipFill>
        <p:spPr>
          <a:xfrm>
            <a:off x="7514103" y="3651132"/>
            <a:ext cx="689331" cy="724335"/>
          </a:xfrm>
          <a:prstGeom prst="rect">
            <a:avLst/>
          </a:prstGeom>
        </p:spPr>
      </p:pic>
      <p:pic>
        <p:nvPicPr>
          <p:cNvPr id="38" name="Picture 37">
            <a:extLst>
              <a:ext uri="{FF2B5EF4-FFF2-40B4-BE49-F238E27FC236}">
                <a16:creationId xmlns:a16="http://schemas.microsoft.com/office/drawing/2014/main" id="{A7E3F9C2-9DA4-4DA3-9E83-A1C3DD1E1E03}"/>
              </a:ext>
            </a:extLst>
          </p:cNvPr>
          <p:cNvPicPr>
            <a:picLocks noChangeAspect="1"/>
          </p:cNvPicPr>
          <p:nvPr/>
        </p:nvPicPr>
        <p:blipFill>
          <a:blip r:embed="rId10"/>
          <a:stretch>
            <a:fillRect/>
          </a:stretch>
        </p:blipFill>
        <p:spPr>
          <a:xfrm>
            <a:off x="6741852" y="4999897"/>
            <a:ext cx="305587" cy="697120"/>
          </a:xfrm>
          <a:prstGeom prst="rect">
            <a:avLst/>
          </a:prstGeom>
        </p:spPr>
      </p:pic>
      <p:pic>
        <p:nvPicPr>
          <p:cNvPr id="40" name="Picture 39">
            <a:extLst>
              <a:ext uri="{FF2B5EF4-FFF2-40B4-BE49-F238E27FC236}">
                <a16:creationId xmlns:a16="http://schemas.microsoft.com/office/drawing/2014/main" id="{16C22134-39F9-4813-903B-5AD12DDD2A60}"/>
              </a:ext>
            </a:extLst>
          </p:cNvPr>
          <p:cNvPicPr>
            <a:picLocks noChangeAspect="1"/>
          </p:cNvPicPr>
          <p:nvPr/>
        </p:nvPicPr>
        <p:blipFill>
          <a:blip r:embed="rId11"/>
          <a:stretch>
            <a:fillRect/>
          </a:stretch>
        </p:blipFill>
        <p:spPr>
          <a:xfrm>
            <a:off x="6047380" y="4978300"/>
            <a:ext cx="305587" cy="697120"/>
          </a:xfrm>
          <a:prstGeom prst="rect">
            <a:avLst/>
          </a:prstGeom>
        </p:spPr>
      </p:pic>
      <p:pic>
        <p:nvPicPr>
          <p:cNvPr id="42" name="Picture 41">
            <a:extLst>
              <a:ext uri="{FF2B5EF4-FFF2-40B4-BE49-F238E27FC236}">
                <a16:creationId xmlns:a16="http://schemas.microsoft.com/office/drawing/2014/main" id="{B12C0AFF-4C3A-4055-81CE-25DA555FF9FF}"/>
              </a:ext>
            </a:extLst>
          </p:cNvPr>
          <p:cNvPicPr>
            <a:picLocks noChangeAspect="1"/>
          </p:cNvPicPr>
          <p:nvPr/>
        </p:nvPicPr>
        <p:blipFill>
          <a:blip r:embed="rId12"/>
          <a:stretch>
            <a:fillRect/>
          </a:stretch>
        </p:blipFill>
        <p:spPr>
          <a:xfrm>
            <a:off x="7436324" y="4975107"/>
            <a:ext cx="399599" cy="740311"/>
          </a:xfrm>
          <a:prstGeom prst="rect">
            <a:avLst/>
          </a:prstGeom>
        </p:spPr>
      </p:pic>
    </p:spTree>
    <p:extLst>
      <p:ext uri="{BB962C8B-B14F-4D97-AF65-F5344CB8AC3E}">
        <p14:creationId xmlns:p14="http://schemas.microsoft.com/office/powerpoint/2010/main" val="2264789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 Youth Membership</a:t>
            </a:r>
          </a:p>
        </p:txBody>
      </p:sp>
      <p:sp>
        <p:nvSpPr>
          <p:cNvPr id="3" name="Content Placeholder 2"/>
          <p:cNvSpPr>
            <a:spLocks noGrp="1"/>
          </p:cNvSpPr>
          <p:nvPr>
            <p:ph idx="1"/>
          </p:nvPr>
        </p:nvSpPr>
        <p:spPr/>
        <p:txBody>
          <a:bodyPr>
            <a:normAutofit/>
          </a:bodyPr>
          <a:lstStyle/>
          <a:p>
            <a:r>
              <a:rPr lang="en-US" dirty="0"/>
              <a:t>Unit Leader Approval</a:t>
            </a:r>
          </a:p>
          <a:p>
            <a:pPr lvl="1"/>
            <a:r>
              <a:rPr lang="en-US" dirty="0"/>
              <a:t>The Scout is a currently registered active member of the unit.</a:t>
            </a:r>
          </a:p>
          <a:p>
            <a:pPr lvl="1"/>
            <a:r>
              <a:rPr lang="en-US" dirty="0"/>
              <a:t>The Scout exhibits Scout spirit by living in accordance with the Scout Oath and Law.</a:t>
            </a:r>
          </a:p>
          <a:p>
            <a:pPr lvl="1"/>
            <a:r>
              <a:rPr lang="en-US" dirty="0"/>
              <a:t>The Scout fulfills all other Order of the Arrow membership requirements .</a:t>
            </a:r>
          </a:p>
        </p:txBody>
      </p:sp>
    </p:spTree>
    <p:extLst>
      <p:ext uri="{BB962C8B-B14F-4D97-AF65-F5344CB8AC3E}">
        <p14:creationId xmlns:p14="http://schemas.microsoft.com/office/powerpoint/2010/main" val="3990263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4. Adult Membership</a:t>
            </a:r>
          </a:p>
        </p:txBody>
      </p:sp>
      <p:sp>
        <p:nvSpPr>
          <p:cNvPr id="3" name="Content Placeholder 2"/>
          <p:cNvSpPr>
            <a:spLocks noGrp="1"/>
          </p:cNvSpPr>
          <p:nvPr>
            <p:ph idx="1"/>
          </p:nvPr>
        </p:nvSpPr>
        <p:spPr/>
        <p:txBody>
          <a:bodyPr>
            <a:normAutofit/>
          </a:bodyPr>
          <a:lstStyle/>
          <a:p>
            <a:r>
              <a:rPr lang="en-US" dirty="0"/>
              <a:t>Adults: age 21 or older</a:t>
            </a:r>
          </a:p>
          <a:p>
            <a:r>
              <a:rPr lang="en-US" dirty="0"/>
              <a:t>Must meet the camping requirements.</a:t>
            </a:r>
          </a:p>
          <a:p>
            <a:r>
              <a:rPr lang="en-US" dirty="0"/>
              <a:t>Nominated to the lodge adult selection committee.</a:t>
            </a:r>
          </a:p>
          <a:p>
            <a:r>
              <a:rPr lang="en-US" dirty="0"/>
              <a:t>Selected by the lodge adult selection committee.</a:t>
            </a:r>
          </a:p>
        </p:txBody>
      </p:sp>
    </p:spTree>
    <p:extLst>
      <p:ext uri="{BB962C8B-B14F-4D97-AF65-F5344CB8AC3E}">
        <p14:creationId xmlns:p14="http://schemas.microsoft.com/office/powerpoint/2010/main" val="933549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4. Adult Membership</a:t>
            </a:r>
          </a:p>
        </p:txBody>
      </p:sp>
      <p:sp>
        <p:nvSpPr>
          <p:cNvPr id="5" name="Content Placeholder 4"/>
          <p:cNvSpPr>
            <a:spLocks noGrp="1"/>
          </p:cNvSpPr>
          <p:nvPr>
            <p:ph idx="1"/>
          </p:nvPr>
        </p:nvSpPr>
        <p:spPr/>
        <p:txBody>
          <a:bodyPr/>
          <a:lstStyle/>
          <a:p>
            <a:r>
              <a:rPr lang="en-US" dirty="0"/>
              <a:t>Lodge Adult Selection Committee is comprised of: </a:t>
            </a:r>
          </a:p>
          <a:p>
            <a:pPr lvl="1"/>
            <a:r>
              <a:rPr lang="en-US" dirty="0"/>
              <a:t>Lodge Adviser</a:t>
            </a:r>
          </a:p>
          <a:p>
            <a:pPr lvl="1"/>
            <a:r>
              <a:rPr lang="en-US" dirty="0"/>
              <a:t>Chairman of the council committee on which the lodge adviser serves</a:t>
            </a:r>
          </a:p>
          <a:p>
            <a:pPr lvl="1"/>
            <a:r>
              <a:rPr lang="en-US" dirty="0"/>
              <a:t>Lodge Staff Adviser</a:t>
            </a:r>
          </a:p>
        </p:txBody>
      </p:sp>
    </p:spTree>
    <p:extLst>
      <p:ext uri="{BB962C8B-B14F-4D97-AF65-F5344CB8AC3E}">
        <p14:creationId xmlns:p14="http://schemas.microsoft.com/office/powerpoint/2010/main" val="2456956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4. Adult Membership</a:t>
            </a:r>
          </a:p>
        </p:txBody>
      </p:sp>
      <p:sp>
        <p:nvSpPr>
          <p:cNvPr id="5" name="Content Placeholder 4"/>
          <p:cNvSpPr>
            <a:spLocks noGrp="1"/>
          </p:cNvSpPr>
          <p:nvPr>
            <p:ph idx="1"/>
          </p:nvPr>
        </p:nvSpPr>
        <p:spPr/>
        <p:txBody>
          <a:bodyPr/>
          <a:lstStyle/>
          <a:p>
            <a:r>
              <a:rPr lang="en-US" dirty="0"/>
              <a:t>Lodge Adult Selection Committee</a:t>
            </a:r>
          </a:p>
          <a:p>
            <a:pPr lvl="1"/>
            <a:r>
              <a:rPr lang="en-US" dirty="0"/>
              <a:t>Reviews the nominations for adult membership received from:</a:t>
            </a:r>
          </a:p>
          <a:p>
            <a:pPr lvl="2"/>
            <a:r>
              <a:rPr lang="en-US" dirty="0"/>
              <a:t>Unit committees</a:t>
            </a:r>
          </a:p>
          <a:p>
            <a:pPr lvl="2"/>
            <a:r>
              <a:rPr lang="en-US" dirty="0"/>
              <a:t>Adults serving in council and district positions</a:t>
            </a:r>
          </a:p>
        </p:txBody>
      </p:sp>
    </p:spTree>
    <p:extLst>
      <p:ext uri="{BB962C8B-B14F-4D97-AF65-F5344CB8AC3E}">
        <p14:creationId xmlns:p14="http://schemas.microsoft.com/office/powerpoint/2010/main" val="648305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Adult Membership</a:t>
            </a:r>
          </a:p>
        </p:txBody>
      </p:sp>
      <p:sp>
        <p:nvSpPr>
          <p:cNvPr id="3" name="Content Placeholder 2"/>
          <p:cNvSpPr>
            <a:spLocks noGrp="1"/>
          </p:cNvSpPr>
          <p:nvPr>
            <p:ph idx="1"/>
          </p:nvPr>
        </p:nvSpPr>
        <p:spPr/>
        <p:txBody>
          <a:bodyPr>
            <a:normAutofit/>
          </a:bodyPr>
          <a:lstStyle/>
          <a:p>
            <a:r>
              <a:rPr lang="en-US" dirty="0"/>
              <a:t>Nominating Adults</a:t>
            </a:r>
          </a:p>
          <a:p>
            <a:pPr lvl="1"/>
            <a:r>
              <a:rPr lang="en-US" dirty="0"/>
              <a:t>The unit committee may nominate registered unit adults, 21 years of age or older, if the at least one youth candidate is elected.</a:t>
            </a:r>
          </a:p>
          <a:p>
            <a:pPr lvl="1"/>
            <a:r>
              <a:rPr lang="en-US" dirty="0"/>
              <a:t>No more than 1/3 of the number of youth candidates elected.</a:t>
            </a:r>
          </a:p>
          <a:p>
            <a:pPr lvl="2"/>
            <a:r>
              <a:rPr lang="en-US" dirty="0"/>
              <a:t>Rounded up where the number of youth candidates is not a multiple of three.</a:t>
            </a:r>
          </a:p>
          <a:p>
            <a:pPr lvl="1"/>
            <a:r>
              <a:rPr lang="en-US" dirty="0"/>
              <a:t>In addition to the 1/3 limit, the currently serving unit leader (but not assistant leaders) may also be nominated.</a:t>
            </a:r>
          </a:p>
          <a:p>
            <a:pPr lvl="2"/>
            <a:r>
              <a:rPr lang="en-US" dirty="0"/>
              <a:t>Must have served as unit leader for at least the previous 12 months.</a:t>
            </a:r>
          </a:p>
          <a:p>
            <a:pPr lvl="1"/>
            <a:endParaRPr lang="en-US" dirty="0"/>
          </a:p>
        </p:txBody>
      </p:sp>
    </p:spTree>
    <p:extLst>
      <p:ext uri="{BB962C8B-B14F-4D97-AF65-F5344CB8AC3E}">
        <p14:creationId xmlns:p14="http://schemas.microsoft.com/office/powerpoint/2010/main" val="630161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Adult Membership Qualifications</a:t>
            </a:r>
          </a:p>
        </p:txBody>
      </p:sp>
      <p:sp>
        <p:nvSpPr>
          <p:cNvPr id="3" name="Content Placeholder 2"/>
          <p:cNvSpPr>
            <a:spLocks noGrp="1"/>
          </p:cNvSpPr>
          <p:nvPr>
            <p:ph idx="1"/>
          </p:nvPr>
        </p:nvSpPr>
        <p:spPr/>
        <p:txBody>
          <a:bodyPr>
            <a:normAutofit fontScale="92500"/>
          </a:bodyPr>
          <a:lstStyle/>
          <a:p>
            <a:r>
              <a:rPr lang="en-US" dirty="0"/>
              <a:t>Adults become candidates provided the following conditions are fulfilled:</a:t>
            </a:r>
          </a:p>
          <a:p>
            <a:pPr lvl="1"/>
            <a:r>
              <a:rPr lang="en-US" dirty="0"/>
              <a:t>Lodge Adult Selection Committee recommends selection.</a:t>
            </a:r>
          </a:p>
          <a:p>
            <a:pPr lvl="1"/>
            <a:r>
              <a:rPr lang="en-US" dirty="0"/>
              <a:t>Scout Executive approval is received.</a:t>
            </a:r>
          </a:p>
          <a:p>
            <a:pPr lvl="1"/>
            <a:r>
              <a:rPr lang="en-US" dirty="0"/>
              <a:t>Selection of the adult is based on the ability to perform the necessary functions to help the Order fulfill its purpose, and not for recognition of service, including current or prior achievement and positions.</a:t>
            </a:r>
          </a:p>
          <a:p>
            <a:pPr lvl="1"/>
            <a:r>
              <a:rPr lang="en-US" dirty="0"/>
              <a:t>The individual will be an asset to the Order because of demonstrated abilities that fulfill the purpose of the Order.</a:t>
            </a:r>
          </a:p>
          <a:p>
            <a:pPr lvl="1"/>
            <a:r>
              <a:rPr lang="en-US" dirty="0"/>
              <a:t>The camping requirements set forth for youth members are fulfilled.</a:t>
            </a:r>
          </a:p>
          <a:p>
            <a:pPr lvl="1"/>
            <a:r>
              <a:rPr lang="en-US" dirty="0"/>
              <a:t>The adult leader’s membership will provide a positive example for the growth and development of the youth members of the lodge.</a:t>
            </a:r>
          </a:p>
          <a:p>
            <a:endParaRPr lang="en-US" dirty="0"/>
          </a:p>
        </p:txBody>
      </p:sp>
    </p:spTree>
    <p:extLst>
      <p:ext uri="{BB962C8B-B14F-4D97-AF65-F5344CB8AC3E}">
        <p14:creationId xmlns:p14="http://schemas.microsoft.com/office/powerpoint/2010/main" val="2617786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Council and District Nominations</a:t>
            </a:r>
          </a:p>
        </p:txBody>
      </p:sp>
      <p:sp>
        <p:nvSpPr>
          <p:cNvPr id="3" name="Content Placeholder 2"/>
          <p:cNvSpPr>
            <a:spLocks noGrp="1"/>
          </p:cNvSpPr>
          <p:nvPr>
            <p:ph idx="1"/>
          </p:nvPr>
        </p:nvSpPr>
        <p:spPr/>
        <p:txBody>
          <a:bodyPr>
            <a:normAutofit/>
          </a:bodyPr>
          <a:lstStyle/>
          <a:p>
            <a:r>
              <a:rPr lang="en-US" dirty="0"/>
              <a:t>Adults may be nominated by:</a:t>
            </a:r>
          </a:p>
          <a:p>
            <a:pPr lvl="1"/>
            <a:r>
              <a:rPr lang="en-US" dirty="0"/>
              <a:t>The lodge adviser, district chairmen, council president, or members of the professional staff.</a:t>
            </a:r>
          </a:p>
          <a:p>
            <a:r>
              <a:rPr lang="en-US" dirty="0"/>
              <a:t>All requirements set forth for adult leaders in units must be fulfilled, with the exception of the camping requirements.</a:t>
            </a:r>
          </a:p>
          <a:p>
            <a:pPr lvl="1"/>
            <a:r>
              <a:rPr lang="en-US" dirty="0"/>
              <a:t>The camping requirements may be waived at the discretion of the lodge adviser and Scout executive. </a:t>
            </a:r>
          </a:p>
          <a:p>
            <a:r>
              <a:rPr lang="en-US" dirty="0"/>
              <a:t>Recommendations of the adult selection committee, with the approval of the Scout executive, serving as Supreme Chief of the Fire, will become candidates for induction.</a:t>
            </a:r>
          </a:p>
        </p:txBody>
      </p:sp>
    </p:spTree>
    <p:extLst>
      <p:ext uri="{BB962C8B-B14F-4D97-AF65-F5344CB8AC3E}">
        <p14:creationId xmlns:p14="http://schemas.microsoft.com/office/powerpoint/2010/main" val="433473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Council and District Nominations</a:t>
            </a:r>
          </a:p>
        </p:txBody>
      </p:sp>
      <p:sp>
        <p:nvSpPr>
          <p:cNvPr id="3" name="Content Placeholder 2"/>
          <p:cNvSpPr>
            <a:spLocks noGrp="1"/>
          </p:cNvSpPr>
          <p:nvPr>
            <p:ph idx="1"/>
          </p:nvPr>
        </p:nvSpPr>
        <p:spPr/>
        <p:txBody>
          <a:bodyPr>
            <a:normAutofit/>
          </a:bodyPr>
          <a:lstStyle/>
          <a:p>
            <a:r>
              <a:rPr lang="en-US" dirty="0"/>
              <a:t>Adults may only be nominated for membership only one time per year.</a:t>
            </a:r>
          </a:p>
          <a:p>
            <a:pPr lvl="1"/>
            <a:r>
              <a:rPr lang="en-US" dirty="0"/>
              <a:t>Can be nominated by either unit Scouters or district/council Scouters, but not both. </a:t>
            </a:r>
          </a:p>
          <a:p>
            <a:pPr lvl="1"/>
            <a:r>
              <a:rPr lang="en-US" dirty="0"/>
              <a:t>Primary registration is used to determine how they are nominated.</a:t>
            </a:r>
          </a:p>
          <a:p>
            <a:r>
              <a:rPr lang="en-US" dirty="0"/>
              <a:t>Adult Scouters are not selected for membership as a recognition. </a:t>
            </a:r>
          </a:p>
          <a:p>
            <a:pPr lvl="1"/>
            <a:r>
              <a:rPr lang="en-US" dirty="0"/>
              <a:t>Selection should only take place only when the adult’s position in Scouting will make Order of the Arrow membership more meaningful in the lives of the youth membership.</a:t>
            </a:r>
          </a:p>
        </p:txBody>
      </p:sp>
    </p:spTree>
    <p:extLst>
      <p:ext uri="{BB962C8B-B14F-4D97-AF65-F5344CB8AC3E}">
        <p14:creationId xmlns:p14="http://schemas.microsoft.com/office/powerpoint/2010/main" val="3123272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Unit Elections Committee</a:t>
            </a:r>
          </a:p>
        </p:txBody>
      </p:sp>
      <p:sp>
        <p:nvSpPr>
          <p:cNvPr id="3" name="Subtitle 2"/>
          <p:cNvSpPr>
            <a:spLocks noGrp="1"/>
          </p:cNvSpPr>
          <p:nvPr>
            <p:ph type="subTitle" idx="1"/>
          </p:nvPr>
        </p:nvSpPr>
        <p:spPr/>
        <p:txBody>
          <a:bodyPr>
            <a:normAutofit/>
          </a:bodyPr>
          <a:lstStyle/>
          <a:p>
            <a:r>
              <a:rPr lang="en-US" dirty="0"/>
              <a:t>Responsibilities &amp; Functions</a:t>
            </a:r>
          </a:p>
        </p:txBody>
      </p:sp>
    </p:spTree>
    <p:extLst>
      <p:ext uri="{BB962C8B-B14F-4D97-AF65-F5344CB8AC3E}">
        <p14:creationId xmlns:p14="http://schemas.microsoft.com/office/powerpoint/2010/main" val="1069440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Professional Membership</a:t>
            </a:r>
          </a:p>
        </p:txBody>
      </p:sp>
      <p:sp>
        <p:nvSpPr>
          <p:cNvPr id="3" name="Content Placeholder 2"/>
          <p:cNvSpPr>
            <a:spLocks noGrp="1"/>
          </p:cNvSpPr>
          <p:nvPr>
            <p:ph idx="1"/>
          </p:nvPr>
        </p:nvSpPr>
        <p:spPr/>
        <p:txBody>
          <a:bodyPr>
            <a:normAutofit fontScale="92500" lnSpcReduction="20000"/>
          </a:bodyPr>
          <a:lstStyle/>
          <a:p>
            <a:r>
              <a:rPr lang="en-US" dirty="0"/>
              <a:t>Professional staff shall be considered ex officio members of the lodge of the council in which they are employed. </a:t>
            </a:r>
          </a:p>
          <a:p>
            <a:r>
              <a:rPr lang="en-US" dirty="0"/>
              <a:t>Professionals serving in camp positions should be given an opportunity to complete the Ordeal if they are not already members.</a:t>
            </a:r>
          </a:p>
          <a:p>
            <a:r>
              <a:rPr lang="en-US" dirty="0"/>
              <a:t>Professionals whose responsibility in the council would be enhanced may be inducted into the lodge based on the recommendation of the Scout executive and upon completion of the Ordeal experience and ceremony. </a:t>
            </a:r>
          </a:p>
          <a:p>
            <a:r>
              <a:rPr lang="en-US" dirty="0"/>
              <a:t>Camp staff members:</a:t>
            </a:r>
          </a:p>
          <a:p>
            <a:pPr lvl="1"/>
            <a:r>
              <a:rPr lang="en-US" dirty="0"/>
              <a:t>Youth camp staff members shall be elected only by members of their own unit and meet the youth membership requirements. </a:t>
            </a:r>
          </a:p>
          <a:p>
            <a:pPr lvl="1"/>
            <a:r>
              <a:rPr lang="en-US" dirty="0"/>
              <a:t>Adult staff members must meet the adult membership requirements and be selected as either unit Scouters or district/council Scouters.</a:t>
            </a:r>
          </a:p>
        </p:txBody>
      </p:sp>
    </p:spTree>
    <p:extLst>
      <p:ext uri="{BB962C8B-B14F-4D97-AF65-F5344CB8AC3E}">
        <p14:creationId xmlns:p14="http://schemas.microsoft.com/office/powerpoint/2010/main" val="4169452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Frequently Asked Questions</a:t>
            </a:r>
          </a:p>
        </p:txBody>
      </p:sp>
      <p:sp>
        <p:nvSpPr>
          <p:cNvPr id="3" name="Content Placeholder 2"/>
          <p:cNvSpPr>
            <a:spLocks noGrp="1"/>
          </p:cNvSpPr>
          <p:nvPr>
            <p:ph idx="1"/>
          </p:nvPr>
        </p:nvSpPr>
        <p:spPr/>
        <p:txBody>
          <a:bodyPr>
            <a:normAutofit/>
          </a:bodyPr>
          <a:lstStyle/>
          <a:p>
            <a:r>
              <a:rPr lang="en-US" dirty="0"/>
              <a:t>Scouts registered in multiple units (Scouts BSA Troops, Venturing Crews, Sea Scouts Ships) may stand for election in any program as long as they meet the program’s membership requirements.</a:t>
            </a:r>
          </a:p>
          <a:p>
            <a:pPr lvl="1"/>
            <a:r>
              <a:rPr lang="en-US" dirty="0"/>
              <a:t>Example: Scout is not elected by Troop but is also registered in a Venturing Crew. Scout meets the Venturing membership and rank requirements and may stand for election.</a:t>
            </a:r>
          </a:p>
          <a:p>
            <a:endParaRPr lang="en-US" dirty="0"/>
          </a:p>
        </p:txBody>
      </p:sp>
    </p:spTree>
    <p:extLst>
      <p:ext uri="{BB962C8B-B14F-4D97-AF65-F5344CB8AC3E}">
        <p14:creationId xmlns:p14="http://schemas.microsoft.com/office/powerpoint/2010/main" val="2371695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Frequently Asked Questions</a:t>
            </a:r>
          </a:p>
        </p:txBody>
      </p:sp>
      <p:sp>
        <p:nvSpPr>
          <p:cNvPr id="3" name="Content Placeholder 2"/>
          <p:cNvSpPr>
            <a:spLocks noGrp="1"/>
          </p:cNvSpPr>
          <p:nvPr>
            <p:ph idx="1"/>
          </p:nvPr>
        </p:nvSpPr>
        <p:spPr/>
        <p:txBody>
          <a:bodyPr>
            <a:normAutofit/>
          </a:bodyPr>
          <a:lstStyle/>
          <a:p>
            <a:r>
              <a:rPr lang="en-US" dirty="0"/>
              <a:t>Scouts can only be elected by one unit.</a:t>
            </a:r>
          </a:p>
          <a:p>
            <a:pPr lvl="1"/>
            <a:r>
              <a:rPr lang="en-US" dirty="0"/>
              <a:t>Example: Scout is a member of a Troop and a Venturing Crew. Venturing Crew holds elections prior to the Troop resulting in the Scout being elected as a candidate for the Order of the Arrow. Scout does no longer needs to stand for election in the Troop.</a:t>
            </a:r>
          </a:p>
        </p:txBody>
      </p:sp>
    </p:spTree>
    <p:extLst>
      <p:ext uri="{BB962C8B-B14F-4D97-AF65-F5344CB8AC3E}">
        <p14:creationId xmlns:p14="http://schemas.microsoft.com/office/powerpoint/2010/main" val="33565101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Unit Elections Team</a:t>
            </a:r>
          </a:p>
        </p:txBody>
      </p:sp>
      <p:sp>
        <p:nvSpPr>
          <p:cNvPr id="4" name="Subtitle 3">
            <a:extLst>
              <a:ext uri="{FF2B5EF4-FFF2-40B4-BE49-F238E27FC236}">
                <a16:creationId xmlns:a16="http://schemas.microsoft.com/office/drawing/2014/main" id="{4D664A1D-5C90-420E-B00A-489630DB14F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04334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Elections Team</a:t>
            </a:r>
          </a:p>
        </p:txBody>
      </p:sp>
      <p:sp>
        <p:nvSpPr>
          <p:cNvPr id="3" name="Content Placeholder 2"/>
          <p:cNvSpPr>
            <a:spLocks noGrp="1"/>
          </p:cNvSpPr>
          <p:nvPr>
            <p:ph idx="1"/>
          </p:nvPr>
        </p:nvSpPr>
        <p:spPr/>
        <p:txBody>
          <a:bodyPr>
            <a:normAutofit/>
          </a:bodyPr>
          <a:lstStyle/>
          <a:p>
            <a:r>
              <a:rPr lang="en-US" dirty="0"/>
              <a:t>Conducts Unit Election Ceremonies</a:t>
            </a:r>
          </a:p>
          <a:p>
            <a:r>
              <a:rPr lang="en-US" dirty="0"/>
              <a:t>Comprised of two or three members from the lodge or chapter unit elections committee.</a:t>
            </a:r>
          </a:p>
          <a:p>
            <a:pPr lvl="1"/>
            <a:r>
              <a:rPr lang="en-US" dirty="0"/>
              <a:t>Plus adult adviser(s)</a:t>
            </a:r>
          </a:p>
          <a:p>
            <a:r>
              <a:rPr lang="en-US" dirty="0"/>
              <a:t>Provides an excellent way to give young </a:t>
            </a:r>
            <a:r>
              <a:rPr lang="en-US" dirty="0" err="1"/>
              <a:t>Arrowmen</a:t>
            </a:r>
            <a:r>
              <a:rPr lang="en-US" dirty="0"/>
              <a:t> an opportunity to assume a position of responsibility and leadership. </a:t>
            </a:r>
          </a:p>
          <a:p>
            <a:r>
              <a:rPr lang="en-US" dirty="0"/>
              <a:t>All election team members must be trained and in proper uniform during the election.</a:t>
            </a:r>
          </a:p>
        </p:txBody>
      </p:sp>
    </p:spTree>
    <p:extLst>
      <p:ext uri="{BB962C8B-B14F-4D97-AF65-F5344CB8AC3E}">
        <p14:creationId xmlns:p14="http://schemas.microsoft.com/office/powerpoint/2010/main" val="2214268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Elections Team Resources</a:t>
            </a:r>
          </a:p>
        </p:txBody>
      </p:sp>
      <p:sp>
        <p:nvSpPr>
          <p:cNvPr id="3" name="Content Placeholder 2"/>
          <p:cNvSpPr>
            <a:spLocks noGrp="1"/>
          </p:cNvSpPr>
          <p:nvPr>
            <p:ph idx="1"/>
          </p:nvPr>
        </p:nvSpPr>
        <p:spPr/>
        <p:txBody>
          <a:bodyPr>
            <a:normAutofit/>
          </a:bodyPr>
          <a:lstStyle/>
          <a:p>
            <a:r>
              <a:rPr lang="en-US" dirty="0"/>
              <a:t>Unit Elections Resources:</a:t>
            </a:r>
          </a:p>
          <a:p>
            <a:pPr lvl="1"/>
            <a:r>
              <a:rPr lang="en-US" dirty="0"/>
              <a:t>Two unit elections videos are available at </a:t>
            </a:r>
            <a:r>
              <a:rPr lang="en-US" dirty="0">
                <a:hlinkClick r:id="rId3"/>
              </a:rPr>
              <a:t>www.oa-bsa.org</a:t>
            </a:r>
            <a:r>
              <a:rPr lang="en-US" dirty="0"/>
              <a:t>:</a:t>
            </a:r>
          </a:p>
          <a:p>
            <a:pPr lvl="2"/>
            <a:r>
              <a:rPr lang="en-US" dirty="0"/>
              <a:t>“Conducting a Quality Unit Election”</a:t>
            </a:r>
          </a:p>
          <a:p>
            <a:pPr lvl="2"/>
            <a:r>
              <a:rPr lang="en-US" dirty="0"/>
              <a:t>“Electing New Members Unit Elections”</a:t>
            </a:r>
          </a:p>
          <a:p>
            <a:pPr lvl="1"/>
            <a:r>
              <a:rPr lang="en-US" i="1" dirty="0"/>
              <a:t>Guide for Officers and Advisers</a:t>
            </a:r>
          </a:p>
          <a:p>
            <a:pPr lvl="1"/>
            <a:r>
              <a:rPr lang="en-US" i="1" dirty="0"/>
              <a:t>Guide to Inductions</a:t>
            </a:r>
          </a:p>
          <a:p>
            <a:pPr lvl="1"/>
            <a:r>
              <a:rPr lang="en-US" i="1" dirty="0"/>
              <a:t>Guide to Unit Elections</a:t>
            </a:r>
          </a:p>
        </p:txBody>
      </p:sp>
    </p:spTree>
    <p:extLst>
      <p:ext uri="{BB962C8B-B14F-4D97-AF65-F5344CB8AC3E}">
        <p14:creationId xmlns:p14="http://schemas.microsoft.com/office/powerpoint/2010/main" val="4063131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2C3F0-09AD-407D-BD49-824211BA55BE}"/>
              </a:ext>
            </a:extLst>
          </p:cNvPr>
          <p:cNvSpPr>
            <a:spLocks noGrp="1"/>
          </p:cNvSpPr>
          <p:nvPr>
            <p:ph type="title"/>
          </p:nvPr>
        </p:nvSpPr>
        <p:spPr/>
        <p:txBody>
          <a:bodyPr>
            <a:normAutofit/>
          </a:bodyPr>
          <a:lstStyle/>
          <a:p>
            <a:r>
              <a:rPr lang="en-US" dirty="0"/>
              <a:t>OA Unit Representatives</a:t>
            </a:r>
          </a:p>
        </p:txBody>
      </p:sp>
      <p:sp>
        <p:nvSpPr>
          <p:cNvPr id="3" name="Content Placeholder 2">
            <a:extLst>
              <a:ext uri="{FF2B5EF4-FFF2-40B4-BE49-F238E27FC236}">
                <a16:creationId xmlns:a16="http://schemas.microsoft.com/office/drawing/2014/main" id="{7EFF41D0-51E7-4F1D-8C9D-0649857F4906}"/>
              </a:ext>
            </a:extLst>
          </p:cNvPr>
          <p:cNvSpPr>
            <a:spLocks noGrp="1"/>
          </p:cNvSpPr>
          <p:nvPr>
            <p:ph idx="1"/>
          </p:nvPr>
        </p:nvSpPr>
        <p:spPr>
          <a:xfrm>
            <a:off x="457200" y="1578851"/>
            <a:ext cx="8229600" cy="4392035"/>
          </a:xfrm>
        </p:spPr>
        <p:txBody>
          <a:bodyPr>
            <a:normAutofit fontScale="92500" lnSpcReduction="20000"/>
          </a:bodyPr>
          <a:lstStyle/>
          <a:p>
            <a:r>
              <a:rPr lang="en-US" dirty="0"/>
              <a:t>Can be an excellent source of manpower.</a:t>
            </a:r>
          </a:p>
          <a:p>
            <a:r>
              <a:rPr lang="en-US" dirty="0"/>
              <a:t>Can empower OA Unit Representatives and help strengthen their role.</a:t>
            </a:r>
          </a:p>
          <a:p>
            <a:r>
              <a:rPr lang="en-US" dirty="0"/>
              <a:t>Can help encourage unit leader to schedule an election and review election procedures with them.</a:t>
            </a:r>
          </a:p>
          <a:p>
            <a:r>
              <a:rPr lang="en-US" dirty="0"/>
              <a:t>Can talk to youth members about the purpose of the Order of the Arrow</a:t>
            </a:r>
          </a:p>
          <a:p>
            <a:r>
              <a:rPr lang="en-US" dirty="0"/>
              <a:t>Can encourage unit members to vote for those who best exemplify the Scout Oath and Law.</a:t>
            </a:r>
          </a:p>
          <a:p>
            <a:r>
              <a:rPr lang="en-US" dirty="0"/>
              <a:t>Can help maintain excitement about the Order of the Arrow.</a:t>
            </a:r>
          </a:p>
          <a:p>
            <a:r>
              <a:rPr lang="en-US" dirty="0"/>
              <a:t>Can help complete the Unit Election Evaluation Form.</a:t>
            </a:r>
          </a:p>
          <a:p>
            <a:r>
              <a:rPr lang="en-US" dirty="0"/>
              <a:t>Can help distribute Ordeal induction information to candidates after their election.</a:t>
            </a:r>
          </a:p>
          <a:p>
            <a:endParaRPr lang="en-US" dirty="0"/>
          </a:p>
        </p:txBody>
      </p:sp>
    </p:spTree>
    <p:extLst>
      <p:ext uri="{BB962C8B-B14F-4D97-AF65-F5344CB8AC3E}">
        <p14:creationId xmlns:p14="http://schemas.microsoft.com/office/powerpoint/2010/main" val="3735187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a:t>
            </a:r>
          </a:p>
        </p:txBody>
      </p:sp>
      <p:sp>
        <p:nvSpPr>
          <p:cNvPr id="3" name="Content Placeholder 2"/>
          <p:cNvSpPr>
            <a:spLocks noGrp="1"/>
          </p:cNvSpPr>
          <p:nvPr>
            <p:ph idx="1"/>
          </p:nvPr>
        </p:nvSpPr>
        <p:spPr/>
        <p:txBody>
          <a:bodyPr>
            <a:normAutofit/>
          </a:bodyPr>
          <a:lstStyle/>
          <a:p>
            <a:r>
              <a:rPr lang="en-US" dirty="0"/>
              <a:t>Build the number of unit elections teams.</a:t>
            </a:r>
          </a:p>
          <a:p>
            <a:pPr lvl="1"/>
            <a:r>
              <a:rPr lang="en-US" dirty="0"/>
              <a:t>More teams = more success</a:t>
            </a:r>
          </a:p>
          <a:p>
            <a:pPr lvl="1"/>
            <a:r>
              <a:rPr lang="en-US" dirty="0"/>
              <a:t>Team members will not be overworked.</a:t>
            </a:r>
          </a:p>
          <a:p>
            <a:pPr lvl="1"/>
            <a:r>
              <a:rPr lang="en-US" dirty="0"/>
              <a:t>Everyone will have a better experience.</a:t>
            </a:r>
          </a:p>
          <a:p>
            <a:r>
              <a:rPr lang="en-US" dirty="0"/>
              <a:t>Recruiting:</a:t>
            </a:r>
          </a:p>
          <a:p>
            <a:pPr lvl="1"/>
            <a:r>
              <a:rPr lang="en-US" dirty="0"/>
              <a:t>Identify OA members in units and invite them to join a team.</a:t>
            </a:r>
          </a:p>
          <a:p>
            <a:pPr lvl="1"/>
            <a:r>
              <a:rPr lang="en-US" dirty="0"/>
              <a:t>Get Lodge and Chapter officers involved to recruiting.</a:t>
            </a:r>
          </a:p>
          <a:p>
            <a:r>
              <a:rPr lang="en-US" dirty="0"/>
              <a:t>Remember to recognize team members.</a:t>
            </a:r>
          </a:p>
          <a:p>
            <a:endParaRPr lang="en-US" dirty="0"/>
          </a:p>
        </p:txBody>
      </p:sp>
    </p:spTree>
    <p:extLst>
      <p:ext uri="{BB962C8B-B14F-4D97-AF65-F5344CB8AC3E}">
        <p14:creationId xmlns:p14="http://schemas.microsoft.com/office/powerpoint/2010/main" val="1502661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Before the Election</a:t>
            </a:r>
          </a:p>
        </p:txBody>
      </p:sp>
      <p:sp>
        <p:nvSpPr>
          <p:cNvPr id="3" name="Subtitle 2"/>
          <p:cNvSpPr>
            <a:spLocks noGrp="1"/>
          </p:cNvSpPr>
          <p:nvPr>
            <p:ph type="subTitle" idx="1"/>
          </p:nvPr>
        </p:nvSpPr>
        <p:spPr/>
        <p:txBody>
          <a:bodyPr>
            <a:normAutofit/>
          </a:bodyPr>
          <a:lstStyle/>
          <a:p>
            <a:r>
              <a:rPr lang="en-US" dirty="0"/>
              <a:t>Planning &amp; Scheduling</a:t>
            </a:r>
          </a:p>
        </p:txBody>
      </p:sp>
    </p:spTree>
    <p:extLst>
      <p:ext uri="{BB962C8B-B14F-4D97-AF65-F5344CB8AC3E}">
        <p14:creationId xmlns:p14="http://schemas.microsoft.com/office/powerpoint/2010/main" val="4274878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&amp; Scheduling</a:t>
            </a:r>
          </a:p>
        </p:txBody>
      </p:sp>
      <p:sp>
        <p:nvSpPr>
          <p:cNvPr id="3" name="Content Placeholder 2"/>
          <p:cNvSpPr>
            <a:spLocks noGrp="1"/>
          </p:cNvSpPr>
          <p:nvPr>
            <p:ph idx="1"/>
          </p:nvPr>
        </p:nvSpPr>
        <p:spPr/>
        <p:txBody>
          <a:bodyPr>
            <a:normAutofit/>
          </a:bodyPr>
          <a:lstStyle/>
          <a:p>
            <a:r>
              <a:rPr lang="en-US" dirty="0"/>
              <a:t>Plan ahead</a:t>
            </a:r>
          </a:p>
          <a:p>
            <a:r>
              <a:rPr lang="en-US" dirty="0"/>
              <a:t>Promote the Order of the Arrow at District Roundtables.</a:t>
            </a:r>
          </a:p>
          <a:p>
            <a:r>
              <a:rPr lang="en-US" dirty="0"/>
              <a:t>Get information about the unit.</a:t>
            </a:r>
          </a:p>
          <a:p>
            <a:pPr lvl="1"/>
            <a:r>
              <a:rPr lang="en-US" dirty="0"/>
              <a:t>Identify units and leaders (District Executives can help provide contact information).</a:t>
            </a:r>
          </a:p>
          <a:p>
            <a:r>
              <a:rPr lang="en-US" dirty="0"/>
              <a:t>Schedule Unit Elections.</a:t>
            </a:r>
          </a:p>
          <a:p>
            <a:pPr lvl="1"/>
            <a:r>
              <a:rPr lang="en-US" dirty="0"/>
              <a:t>Elections are held only in troops and are not to be held in Venturing crews and Sea Scout ships prior to February 1, 2019. </a:t>
            </a:r>
          </a:p>
          <a:p>
            <a:pPr lvl="1"/>
            <a:r>
              <a:rPr lang="en-US" dirty="0"/>
              <a:t>Elections may not occur in Cub Scout packs.</a:t>
            </a:r>
          </a:p>
        </p:txBody>
      </p:sp>
    </p:spTree>
    <p:extLst>
      <p:ext uri="{BB962C8B-B14F-4D97-AF65-F5344CB8AC3E}">
        <p14:creationId xmlns:p14="http://schemas.microsoft.com/office/powerpoint/2010/main" val="2914631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Responsibilities</a:t>
            </a:r>
          </a:p>
        </p:txBody>
      </p:sp>
      <p:sp>
        <p:nvSpPr>
          <p:cNvPr id="5" name="Content Placeholder 4"/>
          <p:cNvSpPr>
            <a:spLocks noGrp="1"/>
          </p:cNvSpPr>
          <p:nvPr>
            <p:ph idx="1"/>
          </p:nvPr>
        </p:nvSpPr>
        <p:spPr/>
        <p:txBody>
          <a:bodyPr>
            <a:normAutofit/>
          </a:bodyPr>
          <a:lstStyle/>
          <a:p>
            <a:r>
              <a:rPr lang="en-US" dirty="0"/>
              <a:t>Coordinates all aspects of the Unit Elections process:</a:t>
            </a:r>
          </a:p>
          <a:p>
            <a:pPr lvl="1"/>
            <a:r>
              <a:rPr lang="en-US" dirty="0"/>
              <a:t>Trains unit elections teams</a:t>
            </a:r>
          </a:p>
          <a:p>
            <a:pPr lvl="1"/>
            <a:r>
              <a:rPr lang="en-US" dirty="0"/>
              <a:t>Schedules elections with units</a:t>
            </a:r>
          </a:p>
          <a:p>
            <a:pPr lvl="1"/>
            <a:r>
              <a:rPr lang="en-US" dirty="0"/>
              <a:t>Conducts unit elections</a:t>
            </a:r>
          </a:p>
          <a:p>
            <a:pPr lvl="1"/>
            <a:r>
              <a:rPr lang="en-US" dirty="0"/>
              <a:t>Communicates with unit leaders</a:t>
            </a:r>
          </a:p>
          <a:p>
            <a:pPr lvl="1"/>
            <a:r>
              <a:rPr lang="en-US" dirty="0"/>
              <a:t>Records election results</a:t>
            </a:r>
          </a:p>
        </p:txBody>
      </p:sp>
    </p:spTree>
    <p:extLst>
      <p:ext uri="{BB962C8B-B14F-4D97-AF65-F5344CB8AC3E}">
        <p14:creationId xmlns:p14="http://schemas.microsoft.com/office/powerpoint/2010/main" val="41232919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&amp; Scheduling</a:t>
            </a:r>
          </a:p>
        </p:txBody>
      </p:sp>
      <p:sp>
        <p:nvSpPr>
          <p:cNvPr id="3" name="Content Placeholder 2"/>
          <p:cNvSpPr>
            <a:spLocks noGrp="1"/>
          </p:cNvSpPr>
          <p:nvPr>
            <p:ph idx="1"/>
          </p:nvPr>
        </p:nvSpPr>
        <p:spPr/>
        <p:txBody>
          <a:bodyPr>
            <a:normAutofit/>
          </a:bodyPr>
          <a:lstStyle/>
          <a:p>
            <a:r>
              <a:rPr lang="en-US" dirty="0"/>
              <a:t>Contact the unit leader.</a:t>
            </a:r>
          </a:p>
          <a:p>
            <a:pPr lvl="1"/>
            <a:r>
              <a:rPr lang="en-US" dirty="0"/>
              <a:t>Confirm the date, time, and location of the unit election.</a:t>
            </a:r>
          </a:p>
          <a:p>
            <a:pPr lvl="1"/>
            <a:r>
              <a:rPr lang="en-US" dirty="0"/>
              <a:t>Review the eligibility requirements so that a list of eligible members is ready for the election.</a:t>
            </a:r>
          </a:p>
          <a:p>
            <a:pPr lvl="1"/>
            <a:r>
              <a:rPr lang="en-US" dirty="0"/>
              <a:t>Review the adult candidate selection process.</a:t>
            </a:r>
          </a:p>
          <a:p>
            <a:pPr lvl="1"/>
            <a:r>
              <a:rPr lang="en-US" dirty="0"/>
              <a:t>Arrange for video equipment, if necessary.</a:t>
            </a:r>
          </a:p>
          <a:p>
            <a:pPr lvl="1"/>
            <a:r>
              <a:rPr lang="en-US" dirty="0"/>
              <a:t>Ask if preprinted ballots will be used.</a:t>
            </a:r>
          </a:p>
          <a:p>
            <a:pPr lvl="1"/>
            <a:r>
              <a:rPr lang="en-US" dirty="0"/>
              <a:t>Confirm that Letter Announcing Elections and the Adult Leader Nomination Form have been received .</a:t>
            </a:r>
          </a:p>
        </p:txBody>
      </p:sp>
    </p:spTree>
    <p:extLst>
      <p:ext uri="{BB962C8B-B14F-4D97-AF65-F5344CB8AC3E}">
        <p14:creationId xmlns:p14="http://schemas.microsoft.com/office/powerpoint/2010/main" val="2208901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D6ACF-4A3F-44CD-B7D3-4C66CEE232AD}"/>
              </a:ext>
            </a:extLst>
          </p:cNvPr>
          <p:cNvSpPr>
            <a:spLocks noGrp="1"/>
          </p:cNvSpPr>
          <p:nvPr>
            <p:ph type="title"/>
          </p:nvPr>
        </p:nvSpPr>
        <p:spPr/>
        <p:txBody>
          <a:bodyPr/>
          <a:lstStyle/>
          <a:p>
            <a:r>
              <a:rPr lang="en-US" dirty="0"/>
              <a:t>Best Practices</a:t>
            </a:r>
          </a:p>
        </p:txBody>
      </p:sp>
      <p:sp>
        <p:nvSpPr>
          <p:cNvPr id="3" name="Content Placeholder 2">
            <a:extLst>
              <a:ext uri="{FF2B5EF4-FFF2-40B4-BE49-F238E27FC236}">
                <a16:creationId xmlns:a16="http://schemas.microsoft.com/office/drawing/2014/main" id="{914C24D9-553B-4012-AAD6-09456685B195}"/>
              </a:ext>
            </a:extLst>
          </p:cNvPr>
          <p:cNvSpPr>
            <a:spLocks noGrp="1"/>
          </p:cNvSpPr>
          <p:nvPr>
            <p:ph idx="1"/>
          </p:nvPr>
        </p:nvSpPr>
        <p:spPr/>
        <p:txBody>
          <a:bodyPr>
            <a:normAutofit/>
          </a:bodyPr>
          <a:lstStyle/>
          <a:p>
            <a:r>
              <a:rPr lang="en-US" dirty="0"/>
              <a:t>Problems contacting the unit leader?</a:t>
            </a:r>
          </a:p>
          <a:p>
            <a:pPr lvl="1"/>
            <a:r>
              <a:rPr lang="en-US" dirty="0"/>
              <a:t>Try a different contact method.</a:t>
            </a:r>
          </a:p>
          <a:p>
            <a:pPr lvl="1"/>
            <a:r>
              <a:rPr lang="en-US" dirty="0"/>
              <a:t>Try to contact someone else in the unit.</a:t>
            </a:r>
          </a:p>
          <a:p>
            <a:pPr lvl="1"/>
            <a:r>
              <a:rPr lang="en-US" dirty="0"/>
              <a:t>Ask an adviser to attempt to contact.</a:t>
            </a:r>
          </a:p>
          <a:p>
            <a:r>
              <a:rPr lang="en-US" dirty="0"/>
              <a:t>Work closely with District Executives and be aware of changes in unit leadership.</a:t>
            </a:r>
          </a:p>
        </p:txBody>
      </p:sp>
    </p:spTree>
    <p:extLst>
      <p:ext uri="{BB962C8B-B14F-4D97-AF65-F5344CB8AC3E}">
        <p14:creationId xmlns:p14="http://schemas.microsoft.com/office/powerpoint/2010/main" val="1598701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D6ACF-4A3F-44CD-B7D3-4C66CEE232AD}"/>
              </a:ext>
            </a:extLst>
          </p:cNvPr>
          <p:cNvSpPr>
            <a:spLocks noGrp="1"/>
          </p:cNvSpPr>
          <p:nvPr>
            <p:ph type="title"/>
          </p:nvPr>
        </p:nvSpPr>
        <p:spPr/>
        <p:txBody>
          <a:bodyPr/>
          <a:lstStyle/>
          <a:p>
            <a:r>
              <a:rPr lang="en-US" dirty="0"/>
              <a:t>Best Practices</a:t>
            </a:r>
          </a:p>
        </p:txBody>
      </p:sp>
      <p:sp>
        <p:nvSpPr>
          <p:cNvPr id="3" name="Content Placeholder 2">
            <a:extLst>
              <a:ext uri="{FF2B5EF4-FFF2-40B4-BE49-F238E27FC236}">
                <a16:creationId xmlns:a16="http://schemas.microsoft.com/office/drawing/2014/main" id="{914C24D9-553B-4012-AAD6-09456685B195}"/>
              </a:ext>
            </a:extLst>
          </p:cNvPr>
          <p:cNvSpPr>
            <a:spLocks noGrp="1"/>
          </p:cNvSpPr>
          <p:nvPr>
            <p:ph idx="1"/>
          </p:nvPr>
        </p:nvSpPr>
        <p:spPr/>
        <p:txBody>
          <a:bodyPr>
            <a:normAutofit/>
          </a:bodyPr>
          <a:lstStyle/>
          <a:p>
            <a:r>
              <a:rPr lang="en-US" dirty="0"/>
              <a:t>If a unit declines to have an election:</a:t>
            </a:r>
          </a:p>
          <a:p>
            <a:pPr lvl="1"/>
            <a:r>
              <a:rPr lang="en-US" dirty="0"/>
              <a:t>Find out why!</a:t>
            </a:r>
          </a:p>
          <a:p>
            <a:pPr lvl="2"/>
            <a:r>
              <a:rPr lang="en-US" dirty="0"/>
              <a:t>If no scouts are eligible, ask if the Unit Election team can visit to promote the Order of the Arrow and/or camping.</a:t>
            </a:r>
          </a:p>
          <a:p>
            <a:pPr lvl="2"/>
            <a:r>
              <a:rPr lang="en-US" dirty="0"/>
              <a:t>If the unit does not wish to participate, inform the Lodge Staff Adviser and have them speak with the unit leader to encourage participation.</a:t>
            </a:r>
          </a:p>
        </p:txBody>
      </p:sp>
    </p:spTree>
    <p:extLst>
      <p:ext uri="{BB962C8B-B14F-4D97-AF65-F5344CB8AC3E}">
        <p14:creationId xmlns:p14="http://schemas.microsoft.com/office/powerpoint/2010/main" val="4144884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Before the Election</a:t>
            </a:r>
          </a:p>
        </p:txBody>
      </p:sp>
      <p:sp>
        <p:nvSpPr>
          <p:cNvPr id="3" name="Subtitle 2"/>
          <p:cNvSpPr>
            <a:spLocks noGrp="1"/>
          </p:cNvSpPr>
          <p:nvPr>
            <p:ph type="subTitle" idx="1"/>
          </p:nvPr>
        </p:nvSpPr>
        <p:spPr/>
        <p:txBody>
          <a:bodyPr>
            <a:normAutofit/>
          </a:bodyPr>
          <a:lstStyle/>
          <a:p>
            <a:r>
              <a:rPr lang="en-US" dirty="0"/>
              <a:t>Final Preparations</a:t>
            </a:r>
          </a:p>
        </p:txBody>
      </p:sp>
    </p:spTree>
    <p:extLst>
      <p:ext uri="{BB962C8B-B14F-4D97-AF65-F5344CB8AC3E}">
        <p14:creationId xmlns:p14="http://schemas.microsoft.com/office/powerpoint/2010/main" val="998041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5F300-CB81-40B3-BD8B-230123F081B2}"/>
              </a:ext>
            </a:extLst>
          </p:cNvPr>
          <p:cNvSpPr>
            <a:spLocks noGrp="1"/>
          </p:cNvSpPr>
          <p:nvPr>
            <p:ph type="title"/>
          </p:nvPr>
        </p:nvSpPr>
        <p:spPr/>
        <p:txBody>
          <a:bodyPr/>
          <a:lstStyle/>
          <a:p>
            <a:r>
              <a:rPr lang="en-US" dirty="0"/>
              <a:t>Final Preparations</a:t>
            </a:r>
          </a:p>
        </p:txBody>
      </p:sp>
      <p:sp>
        <p:nvSpPr>
          <p:cNvPr id="3" name="Content Placeholder 2">
            <a:extLst>
              <a:ext uri="{FF2B5EF4-FFF2-40B4-BE49-F238E27FC236}">
                <a16:creationId xmlns:a16="http://schemas.microsoft.com/office/drawing/2014/main" id="{A1037C07-92CA-4D84-A05C-13E913FB74F4}"/>
              </a:ext>
            </a:extLst>
          </p:cNvPr>
          <p:cNvSpPr>
            <a:spLocks noGrp="1"/>
          </p:cNvSpPr>
          <p:nvPr>
            <p:ph idx="1"/>
          </p:nvPr>
        </p:nvSpPr>
        <p:spPr/>
        <p:txBody>
          <a:bodyPr>
            <a:normAutofit/>
          </a:bodyPr>
          <a:lstStyle/>
          <a:p>
            <a:r>
              <a:rPr lang="en-US" dirty="0"/>
              <a:t>Reconfirm with the unit.</a:t>
            </a:r>
          </a:p>
          <a:p>
            <a:r>
              <a:rPr lang="en-US" dirty="0"/>
              <a:t>Reconfirm with the unit elections team.</a:t>
            </a:r>
          </a:p>
          <a:p>
            <a:r>
              <a:rPr lang="en-US" dirty="0"/>
              <a:t>Contact the OA unit representative</a:t>
            </a:r>
          </a:p>
          <a:p>
            <a:r>
              <a:rPr lang="en-US" dirty="0"/>
              <a:t>Get supplies ready.</a:t>
            </a:r>
          </a:p>
          <a:p>
            <a:r>
              <a:rPr lang="en-US" dirty="0"/>
              <a:t>Confirm that the election team is available.</a:t>
            </a:r>
          </a:p>
          <a:p>
            <a:pPr lvl="1"/>
            <a:r>
              <a:rPr lang="en-US" dirty="0"/>
              <a:t>Deal with scheduling conflicts.</a:t>
            </a:r>
          </a:p>
        </p:txBody>
      </p:sp>
    </p:spTree>
    <p:extLst>
      <p:ext uri="{BB962C8B-B14F-4D97-AF65-F5344CB8AC3E}">
        <p14:creationId xmlns:p14="http://schemas.microsoft.com/office/powerpoint/2010/main" val="2815617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5F300-CB81-40B3-BD8B-230123F081B2}"/>
              </a:ext>
            </a:extLst>
          </p:cNvPr>
          <p:cNvSpPr>
            <a:spLocks noGrp="1"/>
          </p:cNvSpPr>
          <p:nvPr>
            <p:ph type="title"/>
          </p:nvPr>
        </p:nvSpPr>
        <p:spPr/>
        <p:txBody>
          <a:bodyPr/>
          <a:lstStyle/>
          <a:p>
            <a:r>
              <a:rPr lang="en-US" dirty="0"/>
              <a:t>Final Preparations</a:t>
            </a:r>
          </a:p>
        </p:txBody>
      </p:sp>
      <p:sp>
        <p:nvSpPr>
          <p:cNvPr id="3" name="Content Placeholder 2">
            <a:extLst>
              <a:ext uri="{FF2B5EF4-FFF2-40B4-BE49-F238E27FC236}">
                <a16:creationId xmlns:a16="http://schemas.microsoft.com/office/drawing/2014/main" id="{A1037C07-92CA-4D84-A05C-13E913FB74F4}"/>
              </a:ext>
            </a:extLst>
          </p:cNvPr>
          <p:cNvSpPr>
            <a:spLocks noGrp="1"/>
          </p:cNvSpPr>
          <p:nvPr>
            <p:ph idx="1"/>
          </p:nvPr>
        </p:nvSpPr>
        <p:spPr>
          <a:xfrm>
            <a:off x="449885" y="2057401"/>
            <a:ext cx="8229600" cy="3394472"/>
          </a:xfrm>
        </p:spPr>
        <p:txBody>
          <a:bodyPr>
            <a:normAutofit/>
          </a:bodyPr>
          <a:lstStyle/>
          <a:p>
            <a:r>
              <a:rPr lang="en-US" dirty="0"/>
              <a:t>Remember to bring: </a:t>
            </a:r>
          </a:p>
          <a:p>
            <a:pPr lvl="1"/>
            <a:r>
              <a:rPr lang="en-US" dirty="0"/>
              <a:t>Supplies</a:t>
            </a:r>
          </a:p>
          <a:p>
            <a:pPr lvl="1"/>
            <a:r>
              <a:rPr lang="en-US" dirty="0"/>
              <a:t>Forms and handouts</a:t>
            </a:r>
          </a:p>
          <a:p>
            <a:pPr lvl="1"/>
            <a:r>
              <a:rPr lang="en-US" dirty="0"/>
              <a:t>Unit elections video</a:t>
            </a:r>
          </a:p>
          <a:p>
            <a:pPr lvl="1"/>
            <a:r>
              <a:rPr lang="en-US" dirty="0"/>
              <a:t>Elections ceremony scripts</a:t>
            </a:r>
          </a:p>
        </p:txBody>
      </p:sp>
    </p:spTree>
    <p:extLst>
      <p:ext uri="{BB962C8B-B14F-4D97-AF65-F5344CB8AC3E}">
        <p14:creationId xmlns:p14="http://schemas.microsoft.com/office/powerpoint/2010/main" val="33719519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Preparations</a:t>
            </a:r>
          </a:p>
        </p:txBody>
      </p:sp>
      <p:sp>
        <p:nvSpPr>
          <p:cNvPr id="3" name="Content Placeholder 2"/>
          <p:cNvSpPr>
            <a:spLocks noGrp="1"/>
          </p:cNvSpPr>
          <p:nvPr>
            <p:ph idx="1"/>
          </p:nvPr>
        </p:nvSpPr>
        <p:spPr/>
        <p:txBody>
          <a:bodyPr>
            <a:normAutofit/>
          </a:bodyPr>
          <a:lstStyle/>
          <a:p>
            <a:r>
              <a:rPr lang="en-US" dirty="0"/>
              <a:t>Items to bring:</a:t>
            </a:r>
          </a:p>
          <a:p>
            <a:pPr lvl="1"/>
            <a:r>
              <a:rPr lang="en-US" dirty="0"/>
              <a:t>Supplies</a:t>
            </a:r>
          </a:p>
          <a:p>
            <a:pPr lvl="2"/>
            <a:r>
              <a:rPr lang="en-US" dirty="0"/>
              <a:t>Paper</a:t>
            </a:r>
          </a:p>
          <a:p>
            <a:pPr lvl="2"/>
            <a:r>
              <a:rPr lang="en-US" dirty="0"/>
              <a:t>Extra pencils (for the unit members)</a:t>
            </a:r>
          </a:p>
          <a:p>
            <a:pPr lvl="2"/>
            <a:r>
              <a:rPr lang="en-US" dirty="0"/>
              <a:t>Extension cord</a:t>
            </a:r>
          </a:p>
          <a:p>
            <a:pPr lvl="1"/>
            <a:r>
              <a:rPr lang="en-US" dirty="0"/>
              <a:t>Audio/Visual Equipment for video or PowerPoint</a:t>
            </a:r>
          </a:p>
          <a:p>
            <a:pPr lvl="2"/>
            <a:r>
              <a:rPr lang="en-US" dirty="0"/>
              <a:t>Test all equipment in advance</a:t>
            </a:r>
          </a:p>
          <a:p>
            <a:pPr lvl="2"/>
            <a:r>
              <a:rPr lang="en-US" dirty="0"/>
              <a:t>Video cables (VGA, DVI, DisplayPort, HDMI)</a:t>
            </a:r>
          </a:p>
        </p:txBody>
      </p:sp>
    </p:spTree>
    <p:extLst>
      <p:ext uri="{BB962C8B-B14F-4D97-AF65-F5344CB8AC3E}">
        <p14:creationId xmlns:p14="http://schemas.microsoft.com/office/powerpoint/2010/main" val="26314322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Preparations</a:t>
            </a:r>
          </a:p>
        </p:txBody>
      </p:sp>
      <p:sp>
        <p:nvSpPr>
          <p:cNvPr id="3" name="Content Placeholder 2"/>
          <p:cNvSpPr>
            <a:spLocks noGrp="1"/>
          </p:cNvSpPr>
          <p:nvPr>
            <p:ph idx="1"/>
          </p:nvPr>
        </p:nvSpPr>
        <p:spPr/>
        <p:txBody>
          <a:bodyPr>
            <a:normAutofit/>
          </a:bodyPr>
          <a:lstStyle/>
          <a:p>
            <a:r>
              <a:rPr lang="en-US" dirty="0"/>
              <a:t>Items to bring:</a:t>
            </a:r>
          </a:p>
          <a:p>
            <a:pPr lvl="1"/>
            <a:r>
              <a:rPr lang="en-US" dirty="0"/>
              <a:t>Unit Election Materials</a:t>
            </a:r>
          </a:p>
          <a:p>
            <a:pPr lvl="2"/>
            <a:r>
              <a:rPr lang="en-US" dirty="0"/>
              <a:t>Ballots (preprinted &amp; blank)</a:t>
            </a:r>
          </a:p>
          <a:p>
            <a:pPr lvl="2"/>
            <a:r>
              <a:rPr lang="en-US" dirty="0"/>
              <a:t>Tally sheets</a:t>
            </a:r>
          </a:p>
          <a:p>
            <a:pPr lvl="2"/>
            <a:r>
              <a:rPr lang="en-US" dirty="0"/>
              <a:t>Unit Election Report</a:t>
            </a:r>
          </a:p>
          <a:p>
            <a:pPr lvl="2"/>
            <a:r>
              <a:rPr lang="en-US" dirty="0"/>
              <a:t>Unit Election Evaluation</a:t>
            </a:r>
          </a:p>
          <a:p>
            <a:pPr lvl="2"/>
            <a:r>
              <a:rPr lang="en-US" dirty="0"/>
              <a:t>Adult Candidate Nomination Form</a:t>
            </a:r>
          </a:p>
          <a:p>
            <a:pPr lvl="1"/>
            <a:r>
              <a:rPr lang="en-US" dirty="0"/>
              <a:t>Election ceremony scripts</a:t>
            </a:r>
          </a:p>
          <a:p>
            <a:pPr lvl="1"/>
            <a:r>
              <a:rPr lang="en-US" dirty="0"/>
              <a:t>Camping Promotions packet</a:t>
            </a:r>
          </a:p>
          <a:p>
            <a:pPr lvl="1"/>
            <a:r>
              <a:rPr lang="en-US" dirty="0"/>
              <a:t>A copy of the </a:t>
            </a:r>
            <a:r>
              <a:rPr lang="en-US" i="1" dirty="0"/>
              <a:t>Guide to Unit Elections</a:t>
            </a:r>
            <a:endParaRPr lang="en-US" dirty="0"/>
          </a:p>
        </p:txBody>
      </p:sp>
    </p:spTree>
    <p:extLst>
      <p:ext uri="{BB962C8B-B14F-4D97-AF65-F5344CB8AC3E}">
        <p14:creationId xmlns:p14="http://schemas.microsoft.com/office/powerpoint/2010/main" val="7747327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The Unit Election</a:t>
            </a:r>
          </a:p>
        </p:txBody>
      </p:sp>
      <p:sp>
        <p:nvSpPr>
          <p:cNvPr id="8" name="Subtitle 7"/>
          <p:cNvSpPr>
            <a:spLocks noGrp="1"/>
          </p:cNvSpPr>
          <p:nvPr>
            <p:ph type="subTitle" idx="1"/>
          </p:nvPr>
        </p:nvSpPr>
        <p:spPr/>
        <p:txBody>
          <a:bodyPr/>
          <a:lstStyle/>
          <a:p>
            <a:r>
              <a:rPr lang="en-US" dirty="0"/>
              <a:t>Before the Election Beings</a:t>
            </a:r>
          </a:p>
        </p:txBody>
      </p:sp>
    </p:spTree>
    <p:extLst>
      <p:ext uri="{BB962C8B-B14F-4D97-AF65-F5344CB8AC3E}">
        <p14:creationId xmlns:p14="http://schemas.microsoft.com/office/powerpoint/2010/main" val="39877494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Election Begins</a:t>
            </a:r>
          </a:p>
        </p:txBody>
      </p:sp>
      <p:sp>
        <p:nvSpPr>
          <p:cNvPr id="3" name="Content Placeholder 2"/>
          <p:cNvSpPr>
            <a:spLocks noGrp="1"/>
          </p:cNvSpPr>
          <p:nvPr>
            <p:ph idx="1"/>
          </p:nvPr>
        </p:nvSpPr>
        <p:spPr/>
        <p:txBody>
          <a:bodyPr>
            <a:normAutofit/>
          </a:bodyPr>
          <a:lstStyle/>
          <a:p>
            <a:r>
              <a:rPr lang="en-US" dirty="0"/>
              <a:t>Make a good first impression.</a:t>
            </a:r>
          </a:p>
          <a:p>
            <a:pPr lvl="1"/>
            <a:r>
              <a:rPr lang="en-US" dirty="0"/>
              <a:t>“A good first impression can work wonders.” J.K. Rowling</a:t>
            </a:r>
          </a:p>
          <a:p>
            <a:r>
              <a:rPr lang="en-US" dirty="0"/>
              <a:t>Be in proper uniform.</a:t>
            </a:r>
          </a:p>
          <a:p>
            <a:r>
              <a:rPr lang="en-US" dirty="0"/>
              <a:t>Arrive early.</a:t>
            </a:r>
          </a:p>
          <a:p>
            <a:pPr lvl="1"/>
            <a:endParaRPr lang="en-US" dirty="0"/>
          </a:p>
        </p:txBody>
      </p:sp>
    </p:spTree>
    <p:extLst>
      <p:ext uri="{BB962C8B-B14F-4D97-AF65-F5344CB8AC3E}">
        <p14:creationId xmlns:p14="http://schemas.microsoft.com/office/powerpoint/2010/main" val="2485530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a:t>
            </a:r>
          </a:p>
        </p:txBody>
      </p:sp>
      <p:sp>
        <p:nvSpPr>
          <p:cNvPr id="3" name="Content Placeholder 2"/>
          <p:cNvSpPr>
            <a:spLocks noGrp="1"/>
          </p:cNvSpPr>
          <p:nvPr>
            <p:ph idx="1"/>
          </p:nvPr>
        </p:nvSpPr>
        <p:spPr>
          <a:xfrm>
            <a:off x="457200" y="1734127"/>
            <a:ext cx="8229600" cy="4392035"/>
          </a:xfrm>
        </p:spPr>
        <p:txBody>
          <a:bodyPr>
            <a:normAutofit/>
          </a:bodyPr>
          <a:lstStyle/>
          <a:p>
            <a:r>
              <a:rPr lang="en-US" dirty="0"/>
              <a:t>Reviews the previous unit elections committee’s evaluation and decides how to make improvements.</a:t>
            </a:r>
          </a:p>
          <a:p>
            <a:r>
              <a:rPr lang="en-US" dirty="0"/>
              <a:t>Sets a time period for elections</a:t>
            </a:r>
          </a:p>
          <a:p>
            <a:r>
              <a:rPr lang="en-US" dirty="0"/>
              <a:t>Communicates with units</a:t>
            </a:r>
          </a:p>
          <a:p>
            <a:pPr lvl="1"/>
            <a:r>
              <a:rPr lang="en-US" dirty="0"/>
              <a:t>Schedule elections</a:t>
            </a:r>
          </a:p>
          <a:p>
            <a:pPr lvl="1"/>
            <a:r>
              <a:rPr lang="en-US" dirty="0"/>
              <a:t>Available resources: </a:t>
            </a:r>
          </a:p>
          <a:p>
            <a:pPr lvl="2"/>
            <a:r>
              <a:rPr lang="en-US" dirty="0"/>
              <a:t>Sample Letter Announcing Unit Elections</a:t>
            </a:r>
          </a:p>
          <a:p>
            <a:pPr lvl="2"/>
            <a:r>
              <a:rPr lang="en-US" dirty="0"/>
              <a:t>Adult Candidate Nomination Form</a:t>
            </a:r>
          </a:p>
        </p:txBody>
      </p:sp>
    </p:spTree>
    <p:extLst>
      <p:ext uri="{BB962C8B-B14F-4D97-AF65-F5344CB8AC3E}">
        <p14:creationId xmlns:p14="http://schemas.microsoft.com/office/powerpoint/2010/main" val="13716495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Election Begins</a:t>
            </a:r>
          </a:p>
        </p:txBody>
      </p:sp>
      <p:sp>
        <p:nvSpPr>
          <p:cNvPr id="3" name="Content Placeholder 2"/>
          <p:cNvSpPr>
            <a:spLocks noGrp="1"/>
          </p:cNvSpPr>
          <p:nvPr>
            <p:ph idx="1"/>
          </p:nvPr>
        </p:nvSpPr>
        <p:spPr/>
        <p:txBody>
          <a:bodyPr>
            <a:normAutofit/>
          </a:bodyPr>
          <a:lstStyle/>
          <a:p>
            <a:r>
              <a:rPr lang="en-US" dirty="0"/>
              <a:t>Meet with the unit leader:</a:t>
            </a:r>
          </a:p>
          <a:p>
            <a:pPr lvl="1"/>
            <a:r>
              <a:rPr lang="en-US" dirty="0"/>
              <a:t>Explain the current method of election approved by the national OA committee in use by the lodge.</a:t>
            </a:r>
          </a:p>
          <a:p>
            <a:pPr lvl="1"/>
            <a:r>
              <a:rPr lang="en-US" dirty="0"/>
              <a:t>Explain that only one election may be held per year.</a:t>
            </a:r>
          </a:p>
          <a:p>
            <a:pPr lvl="1"/>
            <a:r>
              <a:rPr lang="en-US" dirty="0"/>
              <a:t>Explain election rules and criteria.</a:t>
            </a:r>
          </a:p>
          <a:p>
            <a:pPr lvl="2"/>
            <a:r>
              <a:rPr lang="en-US" dirty="0"/>
              <a:t>All eligible youth who receive votes from at least 50 percent of those who turn in ballots are elected. If no one is elected a second vote may be held immediately, and the result of this vote will be final.</a:t>
            </a:r>
          </a:p>
          <a:p>
            <a:pPr lvl="1"/>
            <a:endParaRPr lang="en-US" dirty="0"/>
          </a:p>
        </p:txBody>
      </p:sp>
    </p:spTree>
    <p:extLst>
      <p:ext uri="{BB962C8B-B14F-4D97-AF65-F5344CB8AC3E}">
        <p14:creationId xmlns:p14="http://schemas.microsoft.com/office/powerpoint/2010/main" val="6226677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Election Begins</a:t>
            </a:r>
          </a:p>
        </p:txBody>
      </p:sp>
      <p:sp>
        <p:nvSpPr>
          <p:cNvPr id="3" name="Content Placeholder 2"/>
          <p:cNvSpPr>
            <a:spLocks noGrp="1"/>
          </p:cNvSpPr>
          <p:nvPr>
            <p:ph idx="1"/>
          </p:nvPr>
        </p:nvSpPr>
        <p:spPr/>
        <p:txBody>
          <a:bodyPr>
            <a:normAutofit/>
          </a:bodyPr>
          <a:lstStyle/>
          <a:p>
            <a:r>
              <a:rPr lang="en-US" dirty="0"/>
              <a:t>Meet with the unit leader:</a:t>
            </a:r>
          </a:p>
          <a:p>
            <a:pPr lvl="1"/>
            <a:r>
              <a:rPr lang="en-US" dirty="0"/>
              <a:t>Get contact information of those eligible.</a:t>
            </a:r>
          </a:p>
          <a:p>
            <a:pPr lvl="1"/>
            <a:r>
              <a:rPr lang="en-US" dirty="0"/>
              <a:t>Determine active membership.</a:t>
            </a:r>
          </a:p>
          <a:p>
            <a:pPr lvl="2"/>
            <a:r>
              <a:rPr lang="en-US" dirty="0"/>
              <a:t>At least 50 percent of the unit’s active membership must be present to conduct an election.</a:t>
            </a:r>
          </a:p>
          <a:p>
            <a:pPr lvl="2"/>
            <a:r>
              <a:rPr lang="en-US" dirty="0"/>
              <a:t>If at least 50 percent is not present, an election cannot be held.</a:t>
            </a:r>
          </a:p>
          <a:p>
            <a:pPr lvl="2"/>
            <a:r>
              <a:rPr lang="en-US" dirty="0"/>
              <a:t>The number of registered active members and the number present are entered in the spaces provided on the Unit Election Report (in the Guide to Unit Elections). </a:t>
            </a:r>
          </a:p>
          <a:p>
            <a:pPr lvl="1"/>
            <a:endParaRPr lang="en-US" dirty="0"/>
          </a:p>
          <a:p>
            <a:pPr lvl="1"/>
            <a:endParaRPr lang="en-US" dirty="0"/>
          </a:p>
        </p:txBody>
      </p:sp>
    </p:spTree>
    <p:extLst>
      <p:ext uri="{BB962C8B-B14F-4D97-AF65-F5344CB8AC3E}">
        <p14:creationId xmlns:p14="http://schemas.microsoft.com/office/powerpoint/2010/main" val="41701259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Election Begins</a:t>
            </a:r>
          </a:p>
        </p:txBody>
      </p:sp>
      <p:sp>
        <p:nvSpPr>
          <p:cNvPr id="3" name="Content Placeholder 2"/>
          <p:cNvSpPr>
            <a:spLocks noGrp="1"/>
          </p:cNvSpPr>
          <p:nvPr>
            <p:ph idx="1"/>
          </p:nvPr>
        </p:nvSpPr>
        <p:spPr/>
        <p:txBody>
          <a:bodyPr>
            <a:normAutofit/>
          </a:bodyPr>
          <a:lstStyle/>
          <a:p>
            <a:r>
              <a:rPr lang="en-US" dirty="0"/>
              <a:t>Assign duties.</a:t>
            </a:r>
          </a:p>
          <a:p>
            <a:r>
              <a:rPr lang="en-US" dirty="0"/>
              <a:t>Consider adult recommendations.</a:t>
            </a:r>
          </a:p>
          <a:p>
            <a:r>
              <a:rPr lang="en-US" dirty="0"/>
              <a:t>Determine if results are to be announced.</a:t>
            </a:r>
          </a:p>
          <a:p>
            <a:r>
              <a:rPr lang="en-US" dirty="0"/>
              <a:t>Obtain unit leader certification and signature on the Unit Elections Report.</a:t>
            </a:r>
          </a:p>
        </p:txBody>
      </p:sp>
    </p:spTree>
    <p:extLst>
      <p:ext uri="{BB962C8B-B14F-4D97-AF65-F5344CB8AC3E}">
        <p14:creationId xmlns:p14="http://schemas.microsoft.com/office/powerpoint/2010/main" val="4065779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The Unit Election</a:t>
            </a:r>
          </a:p>
        </p:txBody>
      </p:sp>
      <p:sp>
        <p:nvSpPr>
          <p:cNvPr id="8" name="Subtitle 7"/>
          <p:cNvSpPr>
            <a:spLocks noGrp="1"/>
          </p:cNvSpPr>
          <p:nvPr>
            <p:ph type="subTitle" idx="1"/>
          </p:nvPr>
        </p:nvSpPr>
        <p:spPr/>
        <p:txBody>
          <a:bodyPr/>
          <a:lstStyle/>
          <a:p>
            <a:r>
              <a:rPr lang="en-US" dirty="0"/>
              <a:t>Conducting the Unit Election</a:t>
            </a:r>
          </a:p>
        </p:txBody>
      </p:sp>
    </p:spTree>
    <p:extLst>
      <p:ext uri="{BB962C8B-B14F-4D97-AF65-F5344CB8AC3E}">
        <p14:creationId xmlns:p14="http://schemas.microsoft.com/office/powerpoint/2010/main" val="3922019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Conducting the Unit Election</a:t>
            </a:r>
          </a:p>
        </p:txBody>
      </p:sp>
      <p:sp>
        <p:nvSpPr>
          <p:cNvPr id="3" name="Content Placeholder 2"/>
          <p:cNvSpPr>
            <a:spLocks noGrp="1"/>
          </p:cNvSpPr>
          <p:nvPr>
            <p:ph idx="1"/>
          </p:nvPr>
        </p:nvSpPr>
        <p:spPr/>
        <p:txBody>
          <a:bodyPr>
            <a:normAutofit/>
          </a:bodyPr>
          <a:lstStyle/>
          <a:p>
            <a:r>
              <a:rPr lang="en-US" dirty="0"/>
              <a:t>Introduction of the Order of the Arrow</a:t>
            </a:r>
          </a:p>
          <a:p>
            <a:pPr lvl="1"/>
            <a:r>
              <a:rPr lang="en-US" dirty="0"/>
              <a:t>If the unit leader is an </a:t>
            </a:r>
            <a:r>
              <a:rPr lang="en-US" dirty="0" err="1"/>
              <a:t>Arrowman</a:t>
            </a:r>
            <a:r>
              <a:rPr lang="en-US" dirty="0"/>
              <a:t>: they may explain to the group the purpose of the Order of the Arrow and the basis upon which candidates should be selected, and describe the method of election. </a:t>
            </a:r>
          </a:p>
          <a:p>
            <a:pPr lvl="1"/>
            <a:r>
              <a:rPr lang="en-US" dirty="0"/>
              <a:t>If the unit leader is not a member of the OA, a member of the OA team should make this presentation.</a:t>
            </a:r>
          </a:p>
        </p:txBody>
      </p:sp>
    </p:spTree>
    <p:extLst>
      <p:ext uri="{BB962C8B-B14F-4D97-AF65-F5344CB8AC3E}">
        <p14:creationId xmlns:p14="http://schemas.microsoft.com/office/powerpoint/2010/main" val="14397938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Conducting the Unit Election</a:t>
            </a:r>
          </a:p>
        </p:txBody>
      </p:sp>
      <p:sp>
        <p:nvSpPr>
          <p:cNvPr id="3" name="Content Placeholder 2"/>
          <p:cNvSpPr>
            <a:spLocks noGrp="1"/>
          </p:cNvSpPr>
          <p:nvPr>
            <p:ph idx="1"/>
          </p:nvPr>
        </p:nvSpPr>
        <p:spPr/>
        <p:txBody>
          <a:bodyPr>
            <a:normAutofit fontScale="92500" lnSpcReduction="20000"/>
          </a:bodyPr>
          <a:lstStyle/>
          <a:p>
            <a:pPr lvl="0"/>
            <a:r>
              <a:rPr lang="en-US" dirty="0"/>
              <a:t>The OA team conducts the election using the “Unit Elections Ceremony” (in the </a:t>
            </a:r>
            <a:r>
              <a:rPr lang="en-US" i="1" dirty="0"/>
              <a:t>Guide to Inductions</a:t>
            </a:r>
            <a:r>
              <a:rPr lang="en-US" dirty="0"/>
              <a:t>). Stress the following points:</a:t>
            </a:r>
          </a:p>
          <a:p>
            <a:pPr lvl="1"/>
            <a:r>
              <a:rPr lang="en-US" dirty="0"/>
              <a:t>Select the candidates who, in your opinion, have set the best examples of brotherhood, cheerfulness, and service.</a:t>
            </a:r>
          </a:p>
          <a:p>
            <a:pPr lvl="1"/>
            <a:r>
              <a:rPr lang="en-US" dirty="0"/>
              <a:t>Vote only for those you believe will continue in unselfish service to your unit.</a:t>
            </a:r>
          </a:p>
          <a:p>
            <a:pPr lvl="1"/>
            <a:r>
              <a:rPr lang="en-US" dirty="0"/>
              <a:t>A voter may list on their ballot any combination of names, including all eligible candidates who he believes are worthy to become members of the Order of the Arrow.</a:t>
            </a:r>
          </a:p>
          <a:p>
            <a:pPr lvl="1"/>
            <a:r>
              <a:rPr lang="en-US" dirty="0"/>
              <a:t>If you feel that no one is worthy, turn in a blank ballot.</a:t>
            </a:r>
          </a:p>
          <a:p>
            <a:pPr lvl="1"/>
            <a:r>
              <a:rPr lang="en-US" dirty="0"/>
              <a:t>If you are new in the unit and do not know the candidates well enough to vote wisely, you may abstain by not turning in a ballot at all; this will not affect the final result.</a:t>
            </a:r>
          </a:p>
          <a:p>
            <a:pPr lvl="1"/>
            <a:r>
              <a:rPr lang="en-US" dirty="0"/>
              <a:t>Youth eligible for election also vote, and they may vote for themselves if they feel they are worthy.</a:t>
            </a:r>
          </a:p>
        </p:txBody>
      </p:sp>
    </p:spTree>
    <p:extLst>
      <p:ext uri="{BB962C8B-B14F-4D97-AF65-F5344CB8AC3E}">
        <p14:creationId xmlns:p14="http://schemas.microsoft.com/office/powerpoint/2010/main" val="35084511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681E7-7D48-48DD-B920-774AB04857BB}"/>
              </a:ext>
            </a:extLst>
          </p:cNvPr>
          <p:cNvSpPr>
            <a:spLocks noGrp="1"/>
          </p:cNvSpPr>
          <p:nvPr>
            <p:ph type="title"/>
          </p:nvPr>
        </p:nvSpPr>
        <p:spPr/>
        <p:txBody>
          <a:bodyPr/>
          <a:lstStyle/>
          <a:p>
            <a:r>
              <a:rPr lang="en-US" dirty="0"/>
              <a:t>Frequently Asked Questions</a:t>
            </a:r>
          </a:p>
        </p:txBody>
      </p:sp>
      <p:sp>
        <p:nvSpPr>
          <p:cNvPr id="3" name="Content Placeholder 2">
            <a:extLst>
              <a:ext uri="{FF2B5EF4-FFF2-40B4-BE49-F238E27FC236}">
                <a16:creationId xmlns:a16="http://schemas.microsoft.com/office/drawing/2014/main" id="{2B8E1D04-B44F-4ED8-B638-34E8DDBA9658}"/>
              </a:ext>
            </a:extLst>
          </p:cNvPr>
          <p:cNvSpPr>
            <a:spLocks noGrp="1"/>
          </p:cNvSpPr>
          <p:nvPr>
            <p:ph idx="1"/>
          </p:nvPr>
        </p:nvSpPr>
        <p:spPr/>
        <p:txBody>
          <a:bodyPr>
            <a:normAutofit/>
          </a:bodyPr>
          <a:lstStyle/>
          <a:p>
            <a:r>
              <a:rPr lang="en-US" dirty="0"/>
              <a:t>All youths must be physically present to vote in a unit election.</a:t>
            </a:r>
          </a:p>
          <a:p>
            <a:r>
              <a:rPr lang="en-US" dirty="0"/>
              <a:t>A troop should not conduct their own elections.</a:t>
            </a:r>
          </a:p>
          <a:p>
            <a:r>
              <a:rPr lang="en-US" dirty="0"/>
              <a:t>If pre-printed ballots are used and a name is discovered missing, blank ballots should be used instead.</a:t>
            </a:r>
          </a:p>
          <a:p>
            <a:r>
              <a:rPr lang="en-US" dirty="0"/>
              <a:t>“All of the above” may appear on a ballot.</a:t>
            </a:r>
          </a:p>
        </p:txBody>
      </p:sp>
    </p:spTree>
    <p:extLst>
      <p:ext uri="{BB962C8B-B14F-4D97-AF65-F5344CB8AC3E}">
        <p14:creationId xmlns:p14="http://schemas.microsoft.com/office/powerpoint/2010/main" val="19215489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The Unit Election</a:t>
            </a:r>
          </a:p>
        </p:txBody>
      </p:sp>
      <p:sp>
        <p:nvSpPr>
          <p:cNvPr id="8" name="Subtitle 7"/>
          <p:cNvSpPr>
            <a:spLocks noGrp="1"/>
          </p:cNvSpPr>
          <p:nvPr>
            <p:ph type="subTitle" idx="1"/>
          </p:nvPr>
        </p:nvSpPr>
        <p:spPr/>
        <p:txBody>
          <a:bodyPr/>
          <a:lstStyle/>
          <a:p>
            <a:r>
              <a:rPr lang="en-US" dirty="0"/>
              <a:t>Counting Ballots</a:t>
            </a:r>
          </a:p>
        </p:txBody>
      </p:sp>
    </p:spTree>
    <p:extLst>
      <p:ext uri="{BB962C8B-B14F-4D97-AF65-F5344CB8AC3E}">
        <p14:creationId xmlns:p14="http://schemas.microsoft.com/office/powerpoint/2010/main" val="24474738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Counting Ballots</a:t>
            </a:r>
          </a:p>
        </p:txBody>
      </p:sp>
      <p:sp>
        <p:nvSpPr>
          <p:cNvPr id="6" name="Content Placeholder 5"/>
          <p:cNvSpPr>
            <a:spLocks noGrp="1"/>
          </p:cNvSpPr>
          <p:nvPr>
            <p:ph idx="1"/>
          </p:nvPr>
        </p:nvSpPr>
        <p:spPr/>
        <p:txBody>
          <a:bodyPr>
            <a:normAutofit/>
          </a:bodyPr>
          <a:lstStyle/>
          <a:p>
            <a:r>
              <a:rPr lang="en-US" dirty="0"/>
              <a:t>After votes have been submitted, ask scouts not to leave.</a:t>
            </a:r>
          </a:p>
          <a:p>
            <a:pPr lvl="1"/>
            <a:r>
              <a:rPr lang="en-US" dirty="0"/>
              <a:t>A second round of voting may be necessary.</a:t>
            </a:r>
          </a:p>
          <a:p>
            <a:pPr lvl="1"/>
            <a:r>
              <a:rPr lang="en-US" dirty="0"/>
              <a:t>Quorum must be maintained.</a:t>
            </a:r>
          </a:p>
        </p:txBody>
      </p:sp>
    </p:spTree>
    <p:extLst>
      <p:ext uri="{BB962C8B-B14F-4D97-AF65-F5344CB8AC3E}">
        <p14:creationId xmlns:p14="http://schemas.microsoft.com/office/powerpoint/2010/main" val="5057841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681E7-7D48-48DD-B920-774AB04857BB}"/>
              </a:ext>
            </a:extLst>
          </p:cNvPr>
          <p:cNvSpPr>
            <a:spLocks noGrp="1"/>
          </p:cNvSpPr>
          <p:nvPr>
            <p:ph type="title"/>
          </p:nvPr>
        </p:nvSpPr>
        <p:spPr/>
        <p:txBody>
          <a:bodyPr/>
          <a:lstStyle/>
          <a:p>
            <a:r>
              <a:rPr lang="en-US" dirty="0"/>
              <a:t>Counting Ballots</a:t>
            </a:r>
          </a:p>
        </p:txBody>
      </p:sp>
      <p:sp>
        <p:nvSpPr>
          <p:cNvPr id="3" name="Content Placeholder 2">
            <a:extLst>
              <a:ext uri="{FF2B5EF4-FFF2-40B4-BE49-F238E27FC236}">
                <a16:creationId xmlns:a16="http://schemas.microsoft.com/office/drawing/2014/main" id="{2B8E1D04-B44F-4ED8-B638-34E8DDBA9658}"/>
              </a:ext>
            </a:extLst>
          </p:cNvPr>
          <p:cNvSpPr>
            <a:spLocks noGrp="1"/>
          </p:cNvSpPr>
          <p:nvPr>
            <p:ph idx="1"/>
          </p:nvPr>
        </p:nvSpPr>
        <p:spPr/>
        <p:txBody>
          <a:bodyPr>
            <a:normAutofit/>
          </a:bodyPr>
          <a:lstStyle/>
          <a:p>
            <a:r>
              <a:rPr lang="en-US" dirty="0"/>
              <a:t>Count the number of ballots turned in.</a:t>
            </a:r>
          </a:p>
          <a:p>
            <a:pPr lvl="1"/>
            <a:r>
              <a:rPr lang="en-US" dirty="0"/>
              <a:t>This number is used to determine how many votes a scout needs to be elected.</a:t>
            </a:r>
          </a:p>
          <a:p>
            <a:r>
              <a:rPr lang="en-US" dirty="0"/>
              <a:t>Count the votes.</a:t>
            </a:r>
          </a:p>
          <a:p>
            <a:pPr lvl="1"/>
            <a:r>
              <a:rPr lang="en-US" dirty="0"/>
              <a:t>Find a private location to count votes.</a:t>
            </a:r>
          </a:p>
          <a:p>
            <a:pPr lvl="1"/>
            <a:r>
              <a:rPr lang="en-US" dirty="0"/>
              <a:t>All votes count equally.</a:t>
            </a:r>
          </a:p>
          <a:p>
            <a:r>
              <a:rPr lang="en-US" dirty="0"/>
              <a:t>Remember, there is no quota!</a:t>
            </a:r>
          </a:p>
        </p:txBody>
      </p:sp>
    </p:spTree>
    <p:extLst>
      <p:ext uri="{BB962C8B-B14F-4D97-AF65-F5344CB8AC3E}">
        <p14:creationId xmlns:p14="http://schemas.microsoft.com/office/powerpoint/2010/main" val="2198166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a:t>
            </a:r>
          </a:p>
        </p:txBody>
      </p:sp>
      <p:sp>
        <p:nvSpPr>
          <p:cNvPr id="3" name="Content Placeholder 2"/>
          <p:cNvSpPr>
            <a:spLocks noGrp="1"/>
          </p:cNvSpPr>
          <p:nvPr>
            <p:ph idx="1"/>
          </p:nvPr>
        </p:nvSpPr>
        <p:spPr/>
        <p:txBody>
          <a:bodyPr>
            <a:normAutofit/>
          </a:bodyPr>
          <a:lstStyle/>
          <a:p>
            <a:r>
              <a:rPr lang="en-US" dirty="0"/>
              <a:t>Organizes and trains unit elections teams.</a:t>
            </a:r>
          </a:p>
          <a:p>
            <a:r>
              <a:rPr lang="en-US" dirty="0"/>
              <a:t>Conducts unit elections at unit meetings.</a:t>
            </a:r>
          </a:p>
          <a:p>
            <a:r>
              <a:rPr lang="en-US" dirty="0"/>
              <a:t>Receives feedback from team members.</a:t>
            </a:r>
          </a:p>
          <a:p>
            <a:r>
              <a:rPr lang="en-US" dirty="0"/>
              <a:t>Prepares a handout about Ordeal induction weekend for distribution after the Call-Out Ceremony.</a:t>
            </a:r>
          </a:p>
          <a:p>
            <a:endParaRPr lang="en-US" dirty="0"/>
          </a:p>
        </p:txBody>
      </p:sp>
    </p:spTree>
    <p:extLst>
      <p:ext uri="{BB962C8B-B14F-4D97-AF65-F5344CB8AC3E}">
        <p14:creationId xmlns:p14="http://schemas.microsoft.com/office/powerpoint/2010/main" val="16385320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681E7-7D48-48DD-B920-774AB04857BB}"/>
              </a:ext>
            </a:extLst>
          </p:cNvPr>
          <p:cNvSpPr>
            <a:spLocks noGrp="1"/>
          </p:cNvSpPr>
          <p:nvPr>
            <p:ph type="title"/>
          </p:nvPr>
        </p:nvSpPr>
        <p:spPr/>
        <p:txBody>
          <a:bodyPr/>
          <a:lstStyle/>
          <a:p>
            <a:r>
              <a:rPr lang="en-US" dirty="0"/>
              <a:t>Counting Ballots</a:t>
            </a:r>
          </a:p>
        </p:txBody>
      </p:sp>
      <p:sp>
        <p:nvSpPr>
          <p:cNvPr id="3" name="Content Placeholder 2">
            <a:extLst>
              <a:ext uri="{FF2B5EF4-FFF2-40B4-BE49-F238E27FC236}">
                <a16:creationId xmlns:a16="http://schemas.microsoft.com/office/drawing/2014/main" id="{2B8E1D04-B44F-4ED8-B638-34E8DDBA9658}"/>
              </a:ext>
            </a:extLst>
          </p:cNvPr>
          <p:cNvSpPr>
            <a:spLocks noGrp="1"/>
          </p:cNvSpPr>
          <p:nvPr>
            <p:ph idx="1"/>
          </p:nvPr>
        </p:nvSpPr>
        <p:spPr/>
        <p:txBody>
          <a:bodyPr>
            <a:normAutofit/>
          </a:bodyPr>
          <a:lstStyle/>
          <a:p>
            <a:r>
              <a:rPr lang="en-US" dirty="0"/>
              <a:t>Determine the minimum number of votes one must receive to be elected.</a:t>
            </a:r>
          </a:p>
          <a:p>
            <a:pPr lvl="1"/>
            <a:r>
              <a:rPr lang="en-US" dirty="0"/>
              <a:t>If the number of ballots turned in was even (2, 4, 6, 8, etc.), divide this number by two. </a:t>
            </a:r>
          </a:p>
          <a:p>
            <a:pPr lvl="1"/>
            <a:r>
              <a:rPr lang="en-US" dirty="0"/>
              <a:t>If the number was odd (1, 3, 5, 7, etc.), add one and then divide by two. </a:t>
            </a:r>
          </a:p>
          <a:p>
            <a:pPr lvl="1"/>
            <a:r>
              <a:rPr lang="en-US" dirty="0"/>
              <a:t>The number of votes a youth must receive to be elected is entered on the report form.</a:t>
            </a:r>
          </a:p>
          <a:p>
            <a:endParaRPr lang="en-US" dirty="0"/>
          </a:p>
        </p:txBody>
      </p:sp>
    </p:spTree>
    <p:extLst>
      <p:ext uri="{BB962C8B-B14F-4D97-AF65-F5344CB8AC3E}">
        <p14:creationId xmlns:p14="http://schemas.microsoft.com/office/powerpoint/2010/main" val="6576439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681E7-7D48-48DD-B920-774AB04857BB}"/>
              </a:ext>
            </a:extLst>
          </p:cNvPr>
          <p:cNvSpPr>
            <a:spLocks noGrp="1"/>
          </p:cNvSpPr>
          <p:nvPr>
            <p:ph type="title"/>
          </p:nvPr>
        </p:nvSpPr>
        <p:spPr/>
        <p:txBody>
          <a:bodyPr/>
          <a:lstStyle/>
          <a:p>
            <a:r>
              <a:rPr lang="en-US" dirty="0"/>
              <a:t>Counting Ballots</a:t>
            </a:r>
          </a:p>
        </p:txBody>
      </p:sp>
      <p:sp>
        <p:nvSpPr>
          <p:cNvPr id="3" name="Content Placeholder 2">
            <a:extLst>
              <a:ext uri="{FF2B5EF4-FFF2-40B4-BE49-F238E27FC236}">
                <a16:creationId xmlns:a16="http://schemas.microsoft.com/office/drawing/2014/main" id="{2B8E1D04-B44F-4ED8-B638-34E8DDBA9658}"/>
              </a:ext>
            </a:extLst>
          </p:cNvPr>
          <p:cNvSpPr>
            <a:spLocks noGrp="1"/>
          </p:cNvSpPr>
          <p:nvPr>
            <p:ph idx="1"/>
          </p:nvPr>
        </p:nvSpPr>
        <p:spPr/>
        <p:txBody>
          <a:bodyPr>
            <a:normAutofit/>
          </a:bodyPr>
          <a:lstStyle/>
          <a:p>
            <a:r>
              <a:rPr lang="en-US" dirty="0"/>
              <a:t>Determine if any scouts have been elected.</a:t>
            </a:r>
          </a:p>
          <a:p>
            <a:pPr lvl="1"/>
            <a:r>
              <a:rPr lang="en-US" dirty="0"/>
              <a:t>If at least one has been elected, the election result is final</a:t>
            </a:r>
          </a:p>
          <a:p>
            <a:pPr lvl="1"/>
            <a:r>
              <a:rPr lang="en-US" dirty="0"/>
              <a:t>If none are elected, inform the unit, answer any additional questions, and conduct one more vote.</a:t>
            </a:r>
          </a:p>
          <a:p>
            <a:pPr lvl="1"/>
            <a:r>
              <a:rPr lang="en-US" dirty="0"/>
              <a:t>If none are elected on the second vote, the result is final and the unit will not elect any youth or adult candidates .</a:t>
            </a:r>
          </a:p>
          <a:p>
            <a:r>
              <a:rPr lang="en-US" dirty="0"/>
              <a:t>Complete the Unit Elections Report.</a:t>
            </a:r>
          </a:p>
          <a:p>
            <a:pPr lvl="1"/>
            <a:r>
              <a:rPr lang="en-US" dirty="0"/>
              <a:t>Place a check mark next to the names of those who have been elected.</a:t>
            </a:r>
          </a:p>
        </p:txBody>
      </p:sp>
    </p:spTree>
    <p:extLst>
      <p:ext uri="{BB962C8B-B14F-4D97-AF65-F5344CB8AC3E}">
        <p14:creationId xmlns:p14="http://schemas.microsoft.com/office/powerpoint/2010/main" val="14926627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Best Practices</a:t>
            </a:r>
          </a:p>
        </p:txBody>
      </p:sp>
      <p:sp>
        <p:nvSpPr>
          <p:cNvPr id="3" name="Content Placeholder 2"/>
          <p:cNvSpPr>
            <a:spLocks noGrp="1"/>
          </p:cNvSpPr>
          <p:nvPr>
            <p:ph idx="1"/>
          </p:nvPr>
        </p:nvSpPr>
        <p:spPr/>
        <p:txBody>
          <a:bodyPr>
            <a:normAutofit/>
          </a:bodyPr>
          <a:lstStyle/>
          <a:p>
            <a:r>
              <a:rPr lang="en-US" dirty="0"/>
              <a:t>While ballots are being counted, promote the Order of the Arrow and Camping Promotions.</a:t>
            </a:r>
          </a:p>
          <a:p>
            <a:pPr lvl="1"/>
            <a:r>
              <a:rPr lang="en-US" dirty="0"/>
              <a:t>Develop a promotional video or PowerPoint presentation that:</a:t>
            </a:r>
          </a:p>
          <a:p>
            <a:pPr lvl="2"/>
            <a:r>
              <a:rPr lang="en-US" dirty="0"/>
              <a:t>Describes the mission and purpose of the  Order of the Arrow</a:t>
            </a:r>
          </a:p>
          <a:p>
            <a:pPr lvl="2"/>
            <a:r>
              <a:rPr lang="en-US" dirty="0"/>
              <a:t>Why scouts remain involved in the Order of the Arrow</a:t>
            </a:r>
          </a:p>
          <a:p>
            <a:pPr lvl="2"/>
            <a:r>
              <a:rPr lang="en-US" dirty="0"/>
              <a:t>Fun activities (Section Conclave, NOAC, etc.) and opportunities (OA High Adventure)</a:t>
            </a:r>
          </a:p>
        </p:txBody>
      </p:sp>
    </p:spTree>
    <p:extLst>
      <p:ext uri="{BB962C8B-B14F-4D97-AF65-F5344CB8AC3E}">
        <p14:creationId xmlns:p14="http://schemas.microsoft.com/office/powerpoint/2010/main" val="16776102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The Unit Election</a:t>
            </a:r>
          </a:p>
        </p:txBody>
      </p:sp>
      <p:sp>
        <p:nvSpPr>
          <p:cNvPr id="8" name="Subtitle 7"/>
          <p:cNvSpPr>
            <a:spLocks noGrp="1"/>
          </p:cNvSpPr>
          <p:nvPr>
            <p:ph type="subTitle" idx="1"/>
          </p:nvPr>
        </p:nvSpPr>
        <p:spPr/>
        <p:txBody>
          <a:bodyPr/>
          <a:lstStyle/>
          <a:p>
            <a:r>
              <a:rPr lang="en-US" dirty="0"/>
              <a:t>Announcing Results</a:t>
            </a:r>
          </a:p>
        </p:txBody>
      </p:sp>
    </p:spTree>
    <p:extLst>
      <p:ext uri="{BB962C8B-B14F-4D97-AF65-F5344CB8AC3E}">
        <p14:creationId xmlns:p14="http://schemas.microsoft.com/office/powerpoint/2010/main" val="28353572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681E7-7D48-48DD-B920-774AB04857BB}"/>
              </a:ext>
            </a:extLst>
          </p:cNvPr>
          <p:cNvSpPr>
            <a:spLocks noGrp="1"/>
          </p:cNvSpPr>
          <p:nvPr>
            <p:ph type="title"/>
          </p:nvPr>
        </p:nvSpPr>
        <p:spPr/>
        <p:txBody>
          <a:bodyPr/>
          <a:lstStyle/>
          <a:p>
            <a:r>
              <a:rPr lang="en-US" dirty="0"/>
              <a:t>Announcing Results</a:t>
            </a:r>
          </a:p>
        </p:txBody>
      </p:sp>
      <p:sp>
        <p:nvSpPr>
          <p:cNvPr id="3" name="Content Placeholder 2">
            <a:extLst>
              <a:ext uri="{FF2B5EF4-FFF2-40B4-BE49-F238E27FC236}">
                <a16:creationId xmlns:a16="http://schemas.microsoft.com/office/drawing/2014/main" id="{2B8E1D04-B44F-4ED8-B638-34E8DDBA9658}"/>
              </a:ext>
            </a:extLst>
          </p:cNvPr>
          <p:cNvSpPr>
            <a:spLocks noGrp="1"/>
          </p:cNvSpPr>
          <p:nvPr>
            <p:ph idx="1"/>
          </p:nvPr>
        </p:nvSpPr>
        <p:spPr/>
        <p:txBody>
          <a:bodyPr>
            <a:normAutofit/>
          </a:bodyPr>
          <a:lstStyle/>
          <a:p>
            <a:r>
              <a:rPr lang="en-US" dirty="0"/>
              <a:t>Announce the results or that candidates will be announced in a call-out ceremony.</a:t>
            </a:r>
          </a:p>
          <a:p>
            <a:r>
              <a:rPr lang="en-US" dirty="0"/>
              <a:t>Thank the scouts and unit leaders before leaving.</a:t>
            </a:r>
          </a:p>
        </p:txBody>
      </p:sp>
    </p:spTree>
    <p:extLst>
      <p:ext uri="{BB962C8B-B14F-4D97-AF65-F5344CB8AC3E}">
        <p14:creationId xmlns:p14="http://schemas.microsoft.com/office/powerpoint/2010/main" val="34707408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Best Practices</a:t>
            </a:r>
          </a:p>
        </p:txBody>
      </p:sp>
      <p:sp>
        <p:nvSpPr>
          <p:cNvPr id="3" name="Content Placeholder 2"/>
          <p:cNvSpPr>
            <a:spLocks noGrp="1"/>
          </p:cNvSpPr>
          <p:nvPr>
            <p:ph idx="1"/>
          </p:nvPr>
        </p:nvSpPr>
        <p:spPr/>
        <p:txBody>
          <a:bodyPr>
            <a:normAutofit/>
          </a:bodyPr>
          <a:lstStyle/>
          <a:p>
            <a:r>
              <a:rPr lang="en-US" dirty="0"/>
              <a:t>Provide unit leaders with a roster of their OA members (dues paid and non paid).</a:t>
            </a:r>
          </a:p>
          <a:p>
            <a:r>
              <a:rPr lang="en-US" dirty="0"/>
              <a:t>While at the Unit Election:</a:t>
            </a:r>
          </a:p>
          <a:p>
            <a:pPr lvl="1"/>
            <a:r>
              <a:rPr lang="en-US" dirty="0"/>
              <a:t>Recruit unit elections volunteers.</a:t>
            </a:r>
          </a:p>
          <a:p>
            <a:pPr lvl="1"/>
            <a:r>
              <a:rPr lang="en-US" dirty="0"/>
              <a:t>Recruit </a:t>
            </a:r>
            <a:r>
              <a:rPr lang="en-US" dirty="0" err="1"/>
              <a:t>elangomats</a:t>
            </a:r>
            <a:r>
              <a:rPr lang="en-US" dirty="0"/>
              <a:t>.</a:t>
            </a:r>
          </a:p>
          <a:p>
            <a:r>
              <a:rPr lang="en-US" dirty="0"/>
              <a:t>Reschedule a missed election.</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8262889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After the Unit Election</a:t>
            </a:r>
          </a:p>
        </p:txBody>
      </p:sp>
      <p:sp>
        <p:nvSpPr>
          <p:cNvPr id="8" name="Subtitle 7"/>
          <p:cNvSpPr>
            <a:spLocks noGrp="1"/>
          </p:cNvSpPr>
          <p:nvPr>
            <p:ph type="subTitle" idx="1"/>
          </p:nvPr>
        </p:nvSpPr>
        <p:spPr/>
        <p:txBody>
          <a:bodyPr/>
          <a:lstStyle/>
          <a:p>
            <a:r>
              <a:rPr lang="en-US" dirty="0"/>
              <a:t>Election Wrap Up</a:t>
            </a:r>
          </a:p>
        </p:txBody>
      </p:sp>
    </p:spTree>
    <p:extLst>
      <p:ext uri="{BB962C8B-B14F-4D97-AF65-F5344CB8AC3E}">
        <p14:creationId xmlns:p14="http://schemas.microsoft.com/office/powerpoint/2010/main" val="7651012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Election Wrap Up</a:t>
            </a:r>
          </a:p>
        </p:txBody>
      </p:sp>
      <p:sp>
        <p:nvSpPr>
          <p:cNvPr id="3" name="Content Placeholder 2"/>
          <p:cNvSpPr>
            <a:spLocks noGrp="1"/>
          </p:cNvSpPr>
          <p:nvPr>
            <p:ph idx="1"/>
          </p:nvPr>
        </p:nvSpPr>
        <p:spPr/>
        <p:txBody>
          <a:bodyPr>
            <a:normAutofit/>
          </a:bodyPr>
          <a:lstStyle/>
          <a:p>
            <a:r>
              <a:rPr lang="en-US" dirty="0"/>
              <a:t>Report on the election.</a:t>
            </a:r>
          </a:p>
          <a:p>
            <a:r>
              <a:rPr lang="en-US" dirty="0"/>
              <a:t>Turn in forms:</a:t>
            </a:r>
          </a:p>
          <a:p>
            <a:pPr lvl="1"/>
            <a:r>
              <a:rPr lang="en-US" dirty="0"/>
              <a:t>Unit Elections Report</a:t>
            </a:r>
          </a:p>
          <a:p>
            <a:pPr lvl="1"/>
            <a:r>
              <a:rPr lang="en-US" dirty="0"/>
              <a:t>Unit Election Evaluation Form</a:t>
            </a:r>
          </a:p>
          <a:p>
            <a:r>
              <a:rPr lang="en-US" dirty="0"/>
              <a:t>Turn in adult recommendations.</a:t>
            </a:r>
          </a:p>
          <a:p>
            <a:r>
              <a:rPr lang="en-US" dirty="0"/>
              <a:t>Prepares a written evaluation report.</a:t>
            </a:r>
          </a:p>
        </p:txBody>
      </p:sp>
    </p:spTree>
    <p:extLst>
      <p:ext uri="{BB962C8B-B14F-4D97-AF65-F5344CB8AC3E}">
        <p14:creationId xmlns:p14="http://schemas.microsoft.com/office/powerpoint/2010/main" val="16480197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Unit Elections Team Training</a:t>
            </a:r>
          </a:p>
        </p:txBody>
      </p:sp>
      <p:sp>
        <p:nvSpPr>
          <p:cNvPr id="8" name="Subtitle 7"/>
          <p:cNvSpPr>
            <a:spLocks noGrp="1"/>
          </p:cNvSpPr>
          <p:nvPr>
            <p:ph type="subTitle" idx="1"/>
          </p:nvPr>
        </p:nvSpPr>
        <p:spPr/>
        <p:txBody>
          <a:bodyPr/>
          <a:lstStyle/>
          <a:p>
            <a:r>
              <a:rPr lang="en-US" dirty="0"/>
              <a:t>Questions and Comments</a:t>
            </a:r>
          </a:p>
        </p:txBody>
      </p:sp>
    </p:spTree>
    <p:extLst>
      <p:ext uri="{BB962C8B-B14F-4D97-AF65-F5344CB8AC3E}">
        <p14:creationId xmlns:p14="http://schemas.microsoft.com/office/powerpoint/2010/main" val="500614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a:t>
            </a:r>
          </a:p>
        </p:txBody>
      </p:sp>
      <p:sp>
        <p:nvSpPr>
          <p:cNvPr id="3" name="Content Placeholder 2"/>
          <p:cNvSpPr>
            <a:spLocks noGrp="1"/>
          </p:cNvSpPr>
          <p:nvPr>
            <p:ph idx="1"/>
          </p:nvPr>
        </p:nvSpPr>
        <p:spPr/>
        <p:txBody>
          <a:bodyPr>
            <a:normAutofit/>
          </a:bodyPr>
          <a:lstStyle/>
          <a:p>
            <a:r>
              <a:rPr lang="en-US" dirty="0"/>
              <a:t>Records unit elections results.</a:t>
            </a:r>
          </a:p>
          <a:p>
            <a:r>
              <a:rPr lang="en-US" dirty="0"/>
              <a:t>Distributes information on adult nominations to the lodge adult selection committee.</a:t>
            </a:r>
          </a:p>
          <a:p>
            <a:r>
              <a:rPr lang="en-US" dirty="0"/>
              <a:t>Provides information on youth and adult candidates to:</a:t>
            </a:r>
          </a:p>
          <a:p>
            <a:pPr lvl="1"/>
            <a:r>
              <a:rPr lang="en-US" dirty="0"/>
              <a:t>Call-out teams</a:t>
            </a:r>
          </a:p>
          <a:p>
            <a:pPr lvl="1"/>
            <a:r>
              <a:rPr lang="en-US" dirty="0"/>
              <a:t>Lodge &amp; chapter officers</a:t>
            </a:r>
          </a:p>
          <a:p>
            <a:pPr lvl="1"/>
            <a:r>
              <a:rPr lang="en-US" dirty="0"/>
              <a:t>Other lodge committees</a:t>
            </a:r>
          </a:p>
          <a:p>
            <a:pPr lvl="1"/>
            <a:r>
              <a:rPr lang="en-US" dirty="0"/>
              <a:t>OA unit representatives and advisers</a:t>
            </a:r>
          </a:p>
          <a:p>
            <a:r>
              <a:rPr lang="en-US" dirty="0"/>
              <a:t>Prepares a written evaluation report.</a:t>
            </a:r>
          </a:p>
          <a:p>
            <a:endParaRPr lang="en-US" dirty="0"/>
          </a:p>
        </p:txBody>
      </p:sp>
    </p:spTree>
    <p:extLst>
      <p:ext uri="{BB962C8B-B14F-4D97-AF65-F5344CB8AC3E}">
        <p14:creationId xmlns:p14="http://schemas.microsoft.com/office/powerpoint/2010/main" val="2013149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Membership Requirements</a:t>
            </a:r>
          </a:p>
        </p:txBody>
      </p:sp>
      <p:sp>
        <p:nvSpPr>
          <p:cNvPr id="3" name="Subtitle 2"/>
          <p:cNvSpPr>
            <a:spLocks noGrp="1"/>
          </p:cNvSpPr>
          <p:nvPr>
            <p:ph type="subTitle" idx="1"/>
          </p:nvPr>
        </p:nvSpPr>
        <p:spPr/>
        <p:txBody>
          <a:bodyPr>
            <a:normAutofit/>
          </a:bodyPr>
          <a:lstStyle/>
          <a:p>
            <a:r>
              <a:rPr lang="en-US" dirty="0"/>
              <a:t>Unit elections are permitted in Scouts BSA, Venturing and Sea Scout units. </a:t>
            </a:r>
          </a:p>
        </p:txBody>
      </p:sp>
    </p:spTree>
    <p:extLst>
      <p:ext uri="{BB962C8B-B14F-4D97-AF65-F5344CB8AC3E}">
        <p14:creationId xmlns:p14="http://schemas.microsoft.com/office/powerpoint/2010/main" val="764356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 Registered in the BSA</a:t>
            </a:r>
          </a:p>
        </p:txBody>
      </p:sp>
      <p:sp>
        <p:nvSpPr>
          <p:cNvPr id="3" name="Content Placeholder 2"/>
          <p:cNvSpPr>
            <a:spLocks noGrp="1"/>
          </p:cNvSpPr>
          <p:nvPr>
            <p:ph idx="1"/>
          </p:nvPr>
        </p:nvSpPr>
        <p:spPr/>
        <p:txBody>
          <a:bodyPr>
            <a:normAutofit/>
          </a:bodyPr>
          <a:lstStyle/>
          <a:p>
            <a:r>
              <a:rPr lang="en-US" dirty="0"/>
              <a:t>Be a registered member of the Boy Scouts of America:</a:t>
            </a:r>
          </a:p>
          <a:p>
            <a:pPr lvl="1"/>
            <a:r>
              <a:rPr lang="en-US" dirty="0"/>
              <a:t>Scouts BSA Troop</a:t>
            </a:r>
          </a:p>
          <a:p>
            <a:pPr lvl="1"/>
            <a:r>
              <a:rPr lang="en-US" dirty="0"/>
              <a:t>Venturing Crew</a:t>
            </a:r>
          </a:p>
          <a:p>
            <a:pPr lvl="1"/>
            <a:r>
              <a:rPr lang="en-US" dirty="0"/>
              <a:t>Sea Scouting Ship</a:t>
            </a:r>
          </a:p>
        </p:txBody>
      </p:sp>
    </p:spTree>
    <p:extLst>
      <p:ext uri="{BB962C8B-B14F-4D97-AF65-F5344CB8AC3E}">
        <p14:creationId xmlns:p14="http://schemas.microsoft.com/office/powerpoint/2010/main" val="6978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Camping Requirements</a:t>
            </a:r>
          </a:p>
        </p:txBody>
      </p:sp>
      <p:sp>
        <p:nvSpPr>
          <p:cNvPr id="3" name="Content Placeholder 2"/>
          <p:cNvSpPr>
            <a:spLocks noGrp="1"/>
          </p:cNvSpPr>
          <p:nvPr>
            <p:ph idx="1"/>
          </p:nvPr>
        </p:nvSpPr>
        <p:spPr/>
        <p:txBody>
          <a:bodyPr>
            <a:normAutofit fontScale="92500"/>
          </a:bodyPr>
          <a:lstStyle/>
          <a:p>
            <a:r>
              <a:rPr lang="en-US" dirty="0"/>
              <a:t>Experience 15 nights of camping while registered with a troop, crew, or ship within the two years immediately prior to the election.</a:t>
            </a:r>
          </a:p>
          <a:p>
            <a:pPr lvl="1"/>
            <a:r>
              <a:rPr lang="en-US" dirty="0"/>
              <a:t>Must include one long-term camp:</a:t>
            </a:r>
          </a:p>
          <a:p>
            <a:pPr lvl="2"/>
            <a:r>
              <a:rPr lang="en-US" dirty="0"/>
              <a:t>At least 5 consecutive nights</a:t>
            </a:r>
          </a:p>
          <a:p>
            <a:pPr lvl="2"/>
            <a:r>
              <a:rPr lang="en-US" dirty="0"/>
              <a:t>At a camp that is “approved and under the auspices and standards of the Boy Scouts of America”</a:t>
            </a:r>
          </a:p>
          <a:p>
            <a:pPr lvl="2"/>
            <a:r>
              <a:rPr lang="en-US" dirty="0"/>
              <a:t>Only five nights may be credited toward the 15 night camping requirement.</a:t>
            </a:r>
          </a:p>
          <a:p>
            <a:pPr lvl="1"/>
            <a:r>
              <a:rPr lang="en-US" dirty="0"/>
              <a:t>The balance of camping (10 additional nights) must be overnight, weekend, or other short-term camps of, at most, three nights each.</a:t>
            </a:r>
          </a:p>
          <a:p>
            <a:pPr lvl="2"/>
            <a:r>
              <a:rPr lang="en-US" dirty="0"/>
              <a:t>Ship nights may be counted as camping for Sea Scouts.</a:t>
            </a:r>
          </a:p>
          <a:p>
            <a:pPr lvl="2"/>
            <a:r>
              <a:rPr lang="en-US" dirty="0"/>
              <a:t>If an event is over 3 nights long, only 3 nights may be counted toward the camping requirement.</a:t>
            </a:r>
          </a:p>
        </p:txBody>
      </p:sp>
    </p:spTree>
    <p:extLst>
      <p:ext uri="{BB962C8B-B14F-4D97-AF65-F5344CB8AC3E}">
        <p14:creationId xmlns:p14="http://schemas.microsoft.com/office/powerpoint/2010/main" val="1021791742"/>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9918</Words>
  <Application>Microsoft Office PowerPoint</Application>
  <PresentationFormat>On-screen Show (4:3)</PresentationFormat>
  <Paragraphs>909</Paragraphs>
  <Slides>58</Slides>
  <Notes>57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58</vt:i4>
      </vt:variant>
    </vt:vector>
  </HeadingPairs>
  <TitlesOfParts>
    <vt:vector size="61" baseType="lpstr">
      <vt:lpstr>Arial</vt:lpstr>
      <vt:lpstr>Calibri</vt:lpstr>
      <vt:lpstr>1_Office Theme</vt:lpstr>
      <vt:lpstr>Unit Elections Team Training</vt:lpstr>
      <vt:lpstr>Unit Elections Committee</vt:lpstr>
      <vt:lpstr>Responsibilities</vt:lpstr>
      <vt:lpstr>Functions</vt:lpstr>
      <vt:lpstr>Functions</vt:lpstr>
      <vt:lpstr>Functions</vt:lpstr>
      <vt:lpstr>Membership Requirements</vt:lpstr>
      <vt:lpstr>1. Registered in the BSA</vt:lpstr>
      <vt:lpstr>2. Camping Requirements</vt:lpstr>
      <vt:lpstr>3. Youth Membership</vt:lpstr>
      <vt:lpstr>3. Youth Membership</vt:lpstr>
      <vt:lpstr>3. Youth Membership</vt:lpstr>
      <vt:lpstr>4. Adult Membership</vt:lpstr>
      <vt:lpstr>4. Adult Membership</vt:lpstr>
      <vt:lpstr>4. Adult Membership</vt:lpstr>
      <vt:lpstr>4. Adult Membership</vt:lpstr>
      <vt:lpstr>Adult Membership Qualifications</vt:lpstr>
      <vt:lpstr>Council and District Nominations</vt:lpstr>
      <vt:lpstr>Council and District Nominations</vt:lpstr>
      <vt:lpstr>Professional Membership</vt:lpstr>
      <vt:lpstr>Frequently Asked Questions</vt:lpstr>
      <vt:lpstr>Frequently Asked Questions</vt:lpstr>
      <vt:lpstr>Unit Elections Team</vt:lpstr>
      <vt:lpstr>Unit Elections Team</vt:lpstr>
      <vt:lpstr>Unit Elections Team Resources</vt:lpstr>
      <vt:lpstr>OA Unit Representatives</vt:lpstr>
      <vt:lpstr>Best Practices</vt:lpstr>
      <vt:lpstr>Before the Election</vt:lpstr>
      <vt:lpstr>Planning &amp; Scheduling</vt:lpstr>
      <vt:lpstr>Planning &amp; Scheduling</vt:lpstr>
      <vt:lpstr>Best Practices</vt:lpstr>
      <vt:lpstr>Best Practices</vt:lpstr>
      <vt:lpstr>Before the Election</vt:lpstr>
      <vt:lpstr>Final Preparations</vt:lpstr>
      <vt:lpstr>Final Preparations</vt:lpstr>
      <vt:lpstr>Final Preparations</vt:lpstr>
      <vt:lpstr>Final Preparations</vt:lpstr>
      <vt:lpstr>The Unit Election</vt:lpstr>
      <vt:lpstr>Before the Election Begins</vt:lpstr>
      <vt:lpstr>Before the Election Begins</vt:lpstr>
      <vt:lpstr>Before the Election Begins</vt:lpstr>
      <vt:lpstr>Before the Election Begins</vt:lpstr>
      <vt:lpstr>The Unit Election</vt:lpstr>
      <vt:lpstr>Conducting the Unit Election</vt:lpstr>
      <vt:lpstr>Conducting the Unit Election</vt:lpstr>
      <vt:lpstr>Frequently Asked Questions</vt:lpstr>
      <vt:lpstr>The Unit Election</vt:lpstr>
      <vt:lpstr>Counting Ballots</vt:lpstr>
      <vt:lpstr>Counting Ballots</vt:lpstr>
      <vt:lpstr>Counting Ballots</vt:lpstr>
      <vt:lpstr>Counting Ballots</vt:lpstr>
      <vt:lpstr>Best Practices</vt:lpstr>
      <vt:lpstr>The Unit Election</vt:lpstr>
      <vt:lpstr>Announcing Results</vt:lpstr>
      <vt:lpstr>Best Practices</vt:lpstr>
      <vt:lpstr>After the Unit Election</vt:lpstr>
      <vt:lpstr>Election Wrap Up</vt:lpstr>
      <vt:lpstr>Unit Elections Team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Emery</dc:creator>
  <cp:lastModifiedBy>David Emery</cp:lastModifiedBy>
  <cp:revision>10</cp:revision>
  <dcterms:created xsi:type="dcterms:W3CDTF">2017-11-02T05:39:35Z</dcterms:created>
  <dcterms:modified xsi:type="dcterms:W3CDTF">2019-04-06T05:30:04Z</dcterms:modified>
</cp:coreProperties>
</file>