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Quintessential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734127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061967" y="274637"/>
            <a:ext cx="66249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images.google.com/imgres?imgurl=http://osaka70.site.ne.jp/e/badge/usa-b5.jpg&amp;imgrefurl=http://osaka70.site.ne.jp/e/badge/usa-b.html&amp;h=200&amp;w=180&amp;sz=25&amp;tbnid=UIrhEOH7XncJ:&amp;tbnh=98&amp;tbnw=89&amp;start=15&amp;prev=/images?q%3DStar%2BScout%26hl%3Den%26lr%3D%26sa%3DG" TargetMode="External"/><Relationship Id="rId7" Type="http://schemas.openxmlformats.org/officeDocument/2006/relationships/hyperlink" Target="http://images.google.com/imgres?imgurl=http://www.usscouts.org/advance/Images/Boyscout/Eagle.gif&amp;imgrefurl=http://www.usscouts.org/advance/boyscout/bsrank7.html&amp;h=241&amp;w=200&amp;sz=38&amp;tbnid=0kGq7LvOy9MJ:&amp;tbnh=104&amp;tbnw=87&amp;start=12&amp;prev=/images?q%3DStar%2BScout%26hl%3Den%26lr%3D%26sa%3D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images.google.com/imgres?imgurl=http://osaka70.site.ne.jp/e/badge/usa-b4.jpg&amp;imgrefurl=http://osaka70.site.ne.jp/e/badge/usa-b.html&amp;h=200&amp;w=180&amp;sz=22&amp;tbnid=i6yrJQs3O3UJ:&amp;tbnh=98&amp;tbnw=89&amp;start=16&amp;prev=/images?q%3DStar%2BScout%26hl%3Den%26lr%3D%26sa%3DG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hyperlink" Target="http://images.google.com/imgres?imgurl=http://www.bsa.net/ca/t489/art/p_1stclass.jpg&amp;imgrefurl=http://www.bsa.net/ca/t489/court.html&amp;h=207&amp;w=165&amp;sz=20&amp;tbnid=LQSDNnIC1ikJ:&amp;tbnh=99&amp;tbnw=79&amp;start=15&amp;prev=/images?q%3DFirst%2BClass%2BScout%26hl%3Den%26lr%3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232117" y="2465388"/>
            <a:ext cx="8679766" cy="96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</a:pPr>
            <a:r>
              <a:rPr lang="en-US" sz="395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Unit Relations</a:t>
            </a:r>
            <a:br>
              <a:rPr lang="en-US" sz="395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Guide to Effective Local Program</a:t>
            </a:r>
            <a:endParaRPr sz="3959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1"/>
          </p:nvPr>
        </p:nvSpPr>
        <p:spPr>
          <a:xfrm>
            <a:off x="457200" y="1706328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Lodge recognition of the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recognition of the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more recognition gives a sense of accomplishment</a:t>
            </a:r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457200" y="2240924"/>
            <a:ext cx="8229600" cy="426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tasks that the OA </a:t>
            </a:r>
            <a:r>
              <a:rPr lang="en-US" b="1" dirty="0"/>
              <a:t>Unit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Representative might perform?</a:t>
            </a:r>
            <a:endParaRPr dirty="0"/>
          </a:p>
        </p:txBody>
      </p:sp>
      <p:sp>
        <p:nvSpPr>
          <p:cNvPr id="170" name="Google Shape;170;p17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17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 Rep Tasks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body" idx="1"/>
          </p:nvPr>
        </p:nvSpPr>
        <p:spPr>
          <a:xfrm>
            <a:off x="501650" y="1654516"/>
            <a:ext cx="8229600" cy="426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challenges of implementing the OA </a:t>
            </a:r>
            <a:r>
              <a:rPr lang="en-US" b="1" dirty="0"/>
              <a:t>Unit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Representative program?</a:t>
            </a: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</a:t>
            </a: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Leader Buy-In</a:t>
            </a: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Recruitment</a:t>
            </a: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Commitment</a:t>
            </a:r>
            <a:endParaRPr dirty="0"/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 Rep Challenges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Awareness</a:t>
            </a: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" y="1734127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Heard of the Program?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Think of any places you have heard it mentioned…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Lack of Understanding between Unit Leader 			and Lodge</a:t>
            </a:r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 Leader Buy In</a:t>
            </a: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457200" y="1734127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747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Leader buy in</a:t>
            </a:r>
            <a:endParaRPr dirty="0"/>
          </a:p>
          <a:p>
            <a:pPr marL="7747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dirty="0"/>
          </a:p>
          <a:p>
            <a:pPr marL="7747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the support of SPL and Unit Leader in order to fulfill the program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Recruitment</a:t>
            </a: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457200" y="1734127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747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Conflicting Schedules</a:t>
            </a:r>
            <a:endParaRPr/>
          </a:p>
          <a:p>
            <a:pPr marL="7747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for a strong relationships between unit and lodge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457200" y="1734127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</a:t>
            </a:r>
            <a:endParaRPr/>
          </a:p>
          <a:p>
            <a:pPr marL="1143000" marR="0" lvl="2" indent="-2667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Lodge </a:t>
            </a:r>
            <a:endParaRPr/>
          </a:p>
          <a:p>
            <a:pPr marL="1143000" marR="0" lvl="2" indent="-2667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 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Commitment </a:t>
            </a: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457200" y="1734127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747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Commitment of Communication</a:t>
            </a:r>
            <a:endParaRPr/>
          </a:p>
          <a:p>
            <a:pPr marL="7747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Chairmen of Program</a:t>
            </a:r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Play a Game…</a:t>
            </a:r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>
            <a:off x="457199" y="1714150"/>
            <a:ext cx="8229600" cy="426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1: Awareness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2: </a:t>
            </a:r>
            <a:r>
              <a:rPr lang="en-US" b="1" dirty="0"/>
              <a:t>Unit Leader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Buy-In and Recruitment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3: Communication and Commitment</a:t>
            </a:r>
            <a:endParaRPr dirty="0"/>
          </a:p>
        </p:txBody>
      </p:sp>
      <p:sp>
        <p:nvSpPr>
          <p:cNvPr id="221" name="Google Shape;221;p24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>
            <a:off x="1062506" y="1389938"/>
            <a:ext cx="7018986" cy="451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ts val="5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“Let it be remembered that the Order of the Arrow was created to help the unit – to help it present its membership a better ideal of the inner qualities of the good Scout camper.  Qualities of character, like cheerfulness and service, are hard for a boy or a man to understand in the abstract.  They come easier when seen in human life.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5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us realize the significance of the Order in the unit – for the unit is our best hope in Scouting.”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4264820" y="4869310"/>
            <a:ext cx="3276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Quintessent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Dr. E. Urner Goodman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146220" y="2034861"/>
            <a:ext cx="6890100" cy="42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in 1999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time in the history of the BSA that the Order of the Arrow had a formal role in unit operations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unit leadership position that counts towards rank advancement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a role for an adult Arrowman in the unit to serve as the Representative’s adviser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" name="Google Shape;55;p8" descr="trprepm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8534" y="1251375"/>
            <a:ext cx="1396200" cy="13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 </a:t>
            </a:r>
            <a:r>
              <a:rPr lang="en-US" sz="3200" b="1" dirty="0"/>
              <a:t>Unit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Rep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Background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1"/>
          </p:nvPr>
        </p:nvSpPr>
        <p:spPr>
          <a:xfrm>
            <a:off x="457200" y="2167020"/>
            <a:ext cx="8435974" cy="4511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National Order of the Arrow Web Site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http://www.oa-bsa.org/programs/ttr/ttrintro.htm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 Troop/Team Representative Support Pak 2001 printing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http://www.oa-bsa.org/programs/ttr/oatrpaktoc.htm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7" name="Google Shape;237;p26" descr="Cover of the  Support Pa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157" y="287600"/>
            <a:ext cx="1588093" cy="2048828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57200" y="2240924"/>
            <a:ext cx="8229600" cy="426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ts val="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tasks that the OA </a:t>
            </a:r>
            <a:r>
              <a:rPr lang="en-US" b="1" dirty="0"/>
              <a:t>Unit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Representative might perform?</a:t>
            </a:r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 </a:t>
            </a:r>
            <a:r>
              <a:rPr lang="en-US" sz="4000" b="1" dirty="0"/>
              <a:t>Unit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Representative</a:t>
            </a: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884986" y="260430"/>
            <a:ext cx="6787662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 Rep Position</a:t>
            </a:r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10"/>
          <p:cNvSpPr txBox="1"/>
          <p:nvPr/>
        </p:nvSpPr>
        <p:spPr>
          <a:xfrm>
            <a:off x="1604425" y="3044696"/>
            <a:ext cx="4800600" cy="317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 Advancement </a:t>
            </a:r>
            <a:endParaRPr dirty="0"/>
          </a:p>
          <a:p>
            <a:pPr marL="231775" marR="0" lvl="0" indent="-2317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a First Class Scout*, serve actively for 4 months in one or more of the following positions of responsibility:</a:t>
            </a:r>
            <a:endParaRPr dirty="0"/>
          </a:p>
          <a:p>
            <a:pPr marL="231775" marR="0" lvl="0" indent="-2317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Patrol Leader, assistant senior patrol leader, senior patrol leader, troop guide,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 of the Arrow troop representative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den chief, scribe, librarian, historian, quartermaster, bugler, junior assistant Scoutmaster, chaplain aide, or instructor.</a:t>
            </a:r>
            <a:endParaRPr dirty="0"/>
          </a:p>
          <a:p>
            <a:pPr marL="231775" marR="0" lvl="0" indent="-2317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Star and Life Scout requires 6 months of service</a:t>
            </a:r>
            <a:endParaRPr dirty="0"/>
          </a:p>
        </p:txBody>
      </p:sp>
      <p:pic>
        <p:nvPicPr>
          <p:cNvPr id="71" name="Google Shape;71;p10" descr="usa-b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6075" y="2381915"/>
            <a:ext cx="968374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 descr="usa-b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786" y="2305715"/>
            <a:ext cx="103822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 descr="Eagle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8786" y="3532187"/>
            <a:ext cx="9556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 descr="p_1stclass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91200" y="2274888"/>
            <a:ext cx="850899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/>
          <p:nvPr/>
        </p:nvSpPr>
        <p:spPr>
          <a:xfrm>
            <a:off x="1678502" y="1326226"/>
            <a:ext cx="3886200" cy="158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Qualifications</a:t>
            </a:r>
            <a:endParaRPr dirty="0"/>
          </a:p>
          <a:p>
            <a:pPr marL="636588" marR="0" lvl="1" indent="-2809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18 years old </a:t>
            </a:r>
            <a:endParaRPr dirty="0"/>
          </a:p>
          <a:p>
            <a:pPr marL="636588" marR="0" lvl="1" indent="-2809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Appointed by SPL with </a:t>
            </a:r>
            <a:r>
              <a:rPr lang="en-US" dirty="0">
                <a:solidFill>
                  <a:schemeClr val="dk1"/>
                </a:solidFill>
              </a:rPr>
              <a:t>Unit Leader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approval </a:t>
            </a:r>
            <a:endParaRPr dirty="0"/>
          </a:p>
          <a:p>
            <a:pPr marL="636588" marR="0" lvl="1" indent="-2809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 Member in good standing </a:t>
            </a:r>
            <a:endParaRPr dirty="0"/>
          </a:p>
        </p:txBody>
      </p:sp>
      <p:sp>
        <p:nvSpPr>
          <p:cNvPr id="76" name="Google Shape;76;p10"/>
          <p:cNvSpPr txBox="1"/>
          <p:nvPr/>
        </p:nvSpPr>
        <p:spPr>
          <a:xfrm>
            <a:off x="5278817" y="1289844"/>
            <a:ext cx="3614357" cy="85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 </a:t>
            </a:r>
            <a:r>
              <a:rPr lang="en-US" sz="1600" b="1" dirty="0">
                <a:solidFill>
                  <a:schemeClr val="dk1"/>
                </a:solidFill>
              </a:rPr>
              <a:t>Unit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 reports to:</a:t>
            </a:r>
            <a:endParaRPr dirty="0"/>
          </a:p>
          <a:p>
            <a:pPr marL="531813" marR="0" lvl="1" indent="-1762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Assistant Senior Patrol Leader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3" name="Google Shape;83;p11"/>
          <p:cNvGrpSpPr/>
          <p:nvPr/>
        </p:nvGrpSpPr>
        <p:grpSpPr>
          <a:xfrm>
            <a:off x="2658326" y="1360525"/>
            <a:ext cx="3827345" cy="4964075"/>
            <a:chOff x="851121" y="1489"/>
            <a:chExt cx="3827345" cy="4964075"/>
          </a:xfrm>
        </p:grpSpPr>
        <p:sp>
          <p:nvSpPr>
            <p:cNvPr id="84" name="Google Shape;84;p11"/>
            <p:cNvSpPr/>
            <p:nvPr/>
          </p:nvSpPr>
          <p:spPr>
            <a:xfrm>
              <a:off x="3479162" y="2744246"/>
              <a:ext cx="156429" cy="196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5" name="Google Shape;85;p11"/>
            <p:cNvSpPr/>
            <p:nvPr/>
          </p:nvSpPr>
          <p:spPr>
            <a:xfrm>
              <a:off x="3479162" y="2744246"/>
              <a:ext cx="156429" cy="1220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6" name="Google Shape;86;p11"/>
            <p:cNvSpPr/>
            <p:nvPr/>
          </p:nvSpPr>
          <p:spPr>
            <a:xfrm>
              <a:off x="3479162" y="2744246"/>
              <a:ext cx="156429" cy="4797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7" name="Google Shape;87;p11"/>
            <p:cNvSpPr/>
            <p:nvPr/>
          </p:nvSpPr>
          <p:spPr>
            <a:xfrm>
              <a:off x="2634434" y="2003806"/>
              <a:ext cx="1261875" cy="2190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8" name="Google Shape;88;p11"/>
            <p:cNvSpPr/>
            <p:nvPr/>
          </p:nvSpPr>
          <p:spPr>
            <a:xfrm>
              <a:off x="2217285" y="2744246"/>
              <a:ext cx="156429" cy="196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9" name="Google Shape;89;p11"/>
            <p:cNvSpPr/>
            <p:nvPr/>
          </p:nvSpPr>
          <p:spPr>
            <a:xfrm>
              <a:off x="2217285" y="2744246"/>
              <a:ext cx="156429" cy="1220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0" name="Google Shape;90;p11"/>
            <p:cNvSpPr/>
            <p:nvPr/>
          </p:nvSpPr>
          <p:spPr>
            <a:xfrm>
              <a:off x="2217285" y="2744246"/>
              <a:ext cx="156429" cy="4797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1" name="Google Shape;91;p11"/>
            <p:cNvSpPr/>
            <p:nvPr/>
          </p:nvSpPr>
          <p:spPr>
            <a:xfrm>
              <a:off x="2588715" y="2003806"/>
              <a:ext cx="91439" cy="2190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" name="Google Shape;92;p11"/>
            <p:cNvSpPr/>
            <p:nvPr/>
          </p:nvSpPr>
          <p:spPr>
            <a:xfrm>
              <a:off x="955409" y="2744246"/>
              <a:ext cx="156429" cy="196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" name="Google Shape;93;p11"/>
            <p:cNvSpPr/>
            <p:nvPr/>
          </p:nvSpPr>
          <p:spPr>
            <a:xfrm>
              <a:off x="955409" y="2744246"/>
              <a:ext cx="156429" cy="1220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" name="Google Shape;94;p11"/>
            <p:cNvSpPr/>
            <p:nvPr/>
          </p:nvSpPr>
          <p:spPr>
            <a:xfrm>
              <a:off x="955409" y="2744246"/>
              <a:ext cx="156429" cy="4797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" name="Google Shape;95;p11"/>
            <p:cNvSpPr/>
            <p:nvPr/>
          </p:nvSpPr>
          <p:spPr>
            <a:xfrm>
              <a:off x="1372558" y="2003806"/>
              <a:ext cx="1261875" cy="2190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6" name="Google Shape;96;p11"/>
            <p:cNvSpPr/>
            <p:nvPr/>
          </p:nvSpPr>
          <p:spPr>
            <a:xfrm>
              <a:off x="2588715" y="1263366"/>
              <a:ext cx="91439" cy="2190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7" name="Google Shape;97;p11"/>
            <p:cNvSpPr/>
            <p:nvPr/>
          </p:nvSpPr>
          <p:spPr>
            <a:xfrm>
              <a:off x="2588715" y="522925"/>
              <a:ext cx="91439" cy="2190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8" name="Google Shape;98;p11"/>
            <p:cNvSpPr/>
            <p:nvPr/>
          </p:nvSpPr>
          <p:spPr>
            <a:xfrm>
              <a:off x="2112999" y="148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1"/>
            <p:cNvSpPr txBox="1"/>
            <p:nvPr/>
          </p:nvSpPr>
          <p:spPr>
            <a:xfrm>
              <a:off x="2112999" y="148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Lodge/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Chapter Chief</a:t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2112999" y="74192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 txBox="1"/>
            <p:nvPr/>
          </p:nvSpPr>
          <p:spPr>
            <a:xfrm>
              <a:off x="2112999" y="74192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Vice Chief</a:t>
              </a: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2112999" y="148236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1"/>
            <p:cNvSpPr txBox="1"/>
            <p:nvPr/>
          </p:nvSpPr>
          <p:spPr>
            <a:xfrm>
              <a:off x="2112999" y="148236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OA </a:t>
              </a:r>
              <a:r>
                <a:rPr lang="en-US" sz="1000" b="1" i="1" dirty="0">
                  <a:solidFill>
                    <a:schemeClr val="lt1"/>
                  </a:solidFill>
                </a:rPr>
                <a:t>Unit</a:t>
              </a:r>
              <a:r>
                <a:rPr lang="en-US" sz="1000" b="1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Representative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Chairman</a:t>
              </a:r>
              <a:endParaRPr dirty="0"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851121" y="222280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 txBox="1"/>
            <p:nvPr/>
          </p:nvSpPr>
          <p:spPr>
            <a:xfrm>
              <a:off x="851121" y="222280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Liaison</a:t>
              </a: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1111841" y="296324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1"/>
            <p:cNvSpPr txBox="1"/>
            <p:nvPr/>
          </p:nvSpPr>
          <p:spPr>
            <a:xfrm>
              <a:off x="1111841" y="296324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 Troop 1</a:t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1111841" y="370368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 txBox="1"/>
            <p:nvPr/>
          </p:nvSpPr>
          <p:spPr>
            <a:xfrm>
              <a:off x="1111841" y="370368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 Troop 2</a:t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111841" y="444412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 txBox="1"/>
            <p:nvPr/>
          </p:nvSpPr>
          <p:spPr>
            <a:xfrm>
              <a:off x="1111841" y="444412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 Troop X</a:t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2112999" y="222280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 txBox="1"/>
            <p:nvPr/>
          </p:nvSpPr>
          <p:spPr>
            <a:xfrm>
              <a:off x="2112999" y="222280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Liaison</a:t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2373716" y="296324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 txBox="1"/>
            <p:nvPr/>
          </p:nvSpPr>
          <p:spPr>
            <a:xfrm>
              <a:off x="2373716" y="296324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 Troop 3</a:t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2373716" y="370368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 txBox="1"/>
            <p:nvPr/>
          </p:nvSpPr>
          <p:spPr>
            <a:xfrm>
              <a:off x="2373716" y="370368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 Troop 4</a:t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373716" y="444412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 txBox="1"/>
            <p:nvPr/>
          </p:nvSpPr>
          <p:spPr>
            <a:xfrm>
              <a:off x="2373716" y="444412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 Troop Y</a:t>
              </a:r>
              <a:endParaRPr dirty="0"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3374875" y="222280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 txBox="1"/>
            <p:nvPr/>
          </p:nvSpPr>
          <p:spPr>
            <a:xfrm>
              <a:off x="3374875" y="222280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Liaison</a:t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3635594" y="296324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 txBox="1"/>
            <p:nvPr/>
          </p:nvSpPr>
          <p:spPr>
            <a:xfrm>
              <a:off x="3635594" y="296324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 Troop 5</a:t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3635594" y="370368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 txBox="1"/>
            <p:nvPr/>
          </p:nvSpPr>
          <p:spPr>
            <a:xfrm>
              <a:off x="3635594" y="370368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 Troop 6</a:t>
              </a: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3635594" y="444412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 txBox="1"/>
            <p:nvPr/>
          </p:nvSpPr>
          <p:spPr>
            <a:xfrm>
              <a:off x="3635594" y="444412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 Troop Z</a:t>
              </a:r>
              <a:endParaRPr/>
            </a:p>
          </p:txBody>
        </p:sp>
      </p:grpSp>
      <p:sp>
        <p:nvSpPr>
          <p:cNvPr id="128" name="Google Shape;128;p11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Chapter/Lodge Responsibilities</a:t>
            </a:r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body" idx="1"/>
          </p:nvPr>
        </p:nvSpPr>
        <p:spPr>
          <a:xfrm>
            <a:off x="457200" y="2058149"/>
            <a:ext cx="8229600" cy="42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Administration</a:t>
            </a:r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457200" y="1734127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 to date rosters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Calendar schedules </a:t>
            </a:r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body" idx="1"/>
          </p:nvPr>
        </p:nvSpPr>
        <p:spPr>
          <a:xfrm>
            <a:off x="457200" y="1734127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Mailing/Giving out registration forms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xfrm>
            <a:off x="2048310" y="274639"/>
            <a:ext cx="6638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457200" y="1734127"/>
            <a:ext cx="8229600" cy="4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 OA </a:t>
            </a:r>
            <a:r>
              <a:rPr lang="en-US" b="1" dirty="0"/>
              <a:t>Unit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rainings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potential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eps contact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hairman </a:t>
            </a:r>
            <a:endParaRPr dirty="0"/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50"/>
              <a:buFont typeface="Helvetica Neue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sz="1000" b="1" i="0" u="none" strike="noStrike" cap="none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532</Words>
  <Application>Microsoft Office PowerPoint</Application>
  <PresentationFormat>On-screen Show (4:3)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Quintessential</vt:lpstr>
      <vt:lpstr>Calibri</vt:lpstr>
      <vt:lpstr>Arial</vt:lpstr>
      <vt:lpstr>Helvetica Neue</vt:lpstr>
      <vt:lpstr>1_Office Theme</vt:lpstr>
      <vt:lpstr>Unit Relations A Guide to Effective Local Program</vt:lpstr>
      <vt:lpstr>OA Unit Rep Background</vt:lpstr>
      <vt:lpstr>OA Unit Representative</vt:lpstr>
      <vt:lpstr>OA Rep Position</vt:lpstr>
      <vt:lpstr>Organization</vt:lpstr>
      <vt:lpstr>Chapter/Lodge Responsibilities</vt:lpstr>
      <vt:lpstr>Administration</vt:lpstr>
      <vt:lpstr>Communication</vt:lpstr>
      <vt:lpstr>Training</vt:lpstr>
      <vt:lpstr>Recognition</vt:lpstr>
      <vt:lpstr>OA Rep Tasks</vt:lpstr>
      <vt:lpstr>OA Rep Challenges</vt:lpstr>
      <vt:lpstr>Awareness</vt:lpstr>
      <vt:lpstr>Unit Leader Buy In</vt:lpstr>
      <vt:lpstr>Recruitment</vt:lpstr>
      <vt:lpstr>Communication</vt:lpstr>
      <vt:lpstr>Commitment </vt:lpstr>
      <vt:lpstr>Let’s Play a Game…</vt:lpstr>
      <vt:lpstr>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Relations A Guide to Effective Local Program</dc:title>
  <cp:lastModifiedBy>David Emery</cp:lastModifiedBy>
  <cp:revision>3</cp:revision>
  <dcterms:modified xsi:type="dcterms:W3CDTF">2018-11-05T06:27:17Z</dcterms:modified>
</cp:coreProperties>
</file>