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7" r:id="rId2"/>
    <p:sldId id="276" r:id="rId3"/>
    <p:sldId id="291" r:id="rId4"/>
    <p:sldId id="290" r:id="rId5"/>
    <p:sldId id="258" r:id="rId6"/>
    <p:sldId id="298" r:id="rId7"/>
    <p:sldId id="299" r:id="rId8"/>
    <p:sldId id="300" r:id="rId9"/>
    <p:sldId id="297" r:id="rId10"/>
    <p:sldId id="279" r:id="rId11"/>
    <p:sldId id="280" r:id="rId12"/>
    <p:sldId id="295" r:id="rId13"/>
    <p:sldId id="296" r:id="rId14"/>
    <p:sldId id="301" r:id="rId15"/>
    <p:sldId id="302" r:id="rId16"/>
    <p:sldId id="303" r:id="rId17"/>
    <p:sldId id="292" r:id="rId18"/>
    <p:sldId id="259" r:id="rId19"/>
    <p:sldId id="304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D86D01-5DFF-42FF-93A2-92D92D6FE547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9F50589-41E0-439D-8ABA-5544509C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98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5C3707-A53B-4B6C-9C65-B10CBCCC00E3}" type="datetimeFigureOut">
              <a:rPr lang="en-US" smtClean="0"/>
              <a:t>7/13/2015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0A26879-65E8-4710-8598-C9C5FD8B7D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702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26879-65E8-4710-8598-C9C5FD8B7D9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659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26879-65E8-4710-8598-C9C5FD8B7D9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77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26879-65E8-4710-8598-C9C5FD8B7D9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10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26879-65E8-4710-8598-C9C5FD8B7D9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10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26879-65E8-4710-8598-C9C5FD8B7D9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10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26879-65E8-4710-8598-C9C5FD8B7D91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1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87130"/>
            <a:ext cx="7772400" cy="773957"/>
          </a:xfrm>
        </p:spPr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87801"/>
            <a:ext cx="7772400" cy="660767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tint val="75000"/>
                  </a:schemeClr>
                </a:solidFill>
                <a:latin typeface="Museo Slab 300"/>
                <a:cs typeface="Museo Slab 3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36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useo Sans 300"/>
                <a:cs typeface="Museo Sans 300"/>
              </a:defRPr>
            </a:lvl1pPr>
            <a:lvl2pPr>
              <a:defRPr b="0" i="0">
                <a:latin typeface="Museo Sans 300"/>
                <a:cs typeface="Museo Sans 300"/>
              </a:defRPr>
            </a:lvl2pPr>
            <a:lvl3pPr>
              <a:defRPr b="0" i="0">
                <a:latin typeface="Museo Sans 300"/>
                <a:cs typeface="Museo Sans 300"/>
              </a:defRPr>
            </a:lvl3pPr>
            <a:lvl4pPr>
              <a:defRPr b="0" i="0">
                <a:latin typeface="Museo Sans 300"/>
                <a:cs typeface="Museo Sans 300"/>
              </a:defRPr>
            </a:lvl4pPr>
            <a:lvl5pPr>
              <a:defRPr b="0" i="0">
                <a:latin typeface="Museo Sans 300"/>
                <a:cs typeface="Museo Sans 30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38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="0" i="0">
                <a:latin typeface="Museo Sans 300"/>
                <a:cs typeface="Museo Sans 300"/>
              </a:defRPr>
            </a:lvl1pPr>
            <a:lvl2pPr>
              <a:defRPr sz="2400" b="0" i="0">
                <a:latin typeface="Museo Sans 300"/>
                <a:cs typeface="Museo Sans 300"/>
              </a:defRPr>
            </a:lvl2pPr>
            <a:lvl3pPr>
              <a:defRPr sz="2000" b="0" i="0">
                <a:latin typeface="Museo Sans 300"/>
                <a:cs typeface="Museo Sans 300"/>
              </a:defRPr>
            </a:lvl3pPr>
            <a:lvl4pPr>
              <a:defRPr sz="1800" b="0" i="0">
                <a:latin typeface="Museo Sans 300"/>
                <a:cs typeface="Museo Sans 300"/>
              </a:defRPr>
            </a:lvl4pPr>
            <a:lvl5pPr>
              <a:defRPr sz="1800" b="0" i="0">
                <a:latin typeface="Museo Sans 300"/>
                <a:cs typeface="Museo Sans 30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="0" i="0">
                <a:latin typeface="Museo Sans 300"/>
                <a:cs typeface="Museo Sans 300"/>
              </a:defRPr>
            </a:lvl1pPr>
            <a:lvl2pPr>
              <a:defRPr sz="2400" b="0" i="0">
                <a:latin typeface="Museo Sans 300"/>
                <a:cs typeface="Museo Sans 300"/>
              </a:defRPr>
            </a:lvl2pPr>
            <a:lvl3pPr>
              <a:defRPr sz="2000" b="0" i="0">
                <a:latin typeface="Museo Sans 300"/>
                <a:cs typeface="Museo Sans 300"/>
              </a:defRPr>
            </a:lvl3pPr>
            <a:lvl4pPr>
              <a:defRPr sz="1800" b="0" i="0">
                <a:latin typeface="Museo Sans 300"/>
                <a:cs typeface="Museo Sans 300"/>
              </a:defRPr>
            </a:lvl4pPr>
            <a:lvl5pPr>
              <a:defRPr sz="1800" b="0" i="0">
                <a:latin typeface="Museo Sans 300"/>
                <a:cs typeface="Museo Sans 30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18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5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9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000" b="0" i="0" kern="1200">
          <a:solidFill>
            <a:schemeClr val="tx1"/>
          </a:solidFill>
          <a:latin typeface="Museo Slab 700"/>
          <a:ea typeface="+mj-ea"/>
          <a:cs typeface="Museo Slab 70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useo Sans 300"/>
          <a:ea typeface="+mn-ea"/>
          <a:cs typeface="Museo Sans 30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useo Sans 300"/>
          <a:ea typeface="+mn-ea"/>
          <a:cs typeface="Museo Sans 30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useo Sans 300"/>
          <a:ea typeface="+mn-ea"/>
          <a:cs typeface="Museo Sans 30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useo Sans 300"/>
          <a:ea typeface="+mn-ea"/>
          <a:cs typeface="Museo Sans 30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useo Sans 300"/>
          <a:ea typeface="+mn-ea"/>
          <a:cs typeface="Museo Sans 3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the Cutting Edge Conclave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Planning and Developing Conclave</a:t>
            </a:r>
          </a:p>
        </p:txBody>
      </p:sp>
    </p:spTree>
    <p:extLst>
      <p:ext uri="{BB962C8B-B14F-4D97-AF65-F5344CB8AC3E}">
        <p14:creationId xmlns:p14="http://schemas.microsoft.com/office/powerpoint/2010/main" val="76501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0092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key sections of conclave program</a:t>
            </a:r>
          </a:p>
          <a:p>
            <a:pPr lvl="1"/>
            <a:r>
              <a:rPr lang="en-US" sz="2000" dirty="0" smtClean="0"/>
              <a:t>Training</a:t>
            </a:r>
          </a:p>
          <a:p>
            <a:pPr lvl="1"/>
            <a:r>
              <a:rPr lang="en-US" sz="2000" dirty="0" smtClean="0"/>
              <a:t>Activities</a:t>
            </a:r>
          </a:p>
          <a:p>
            <a:pPr lvl="1"/>
            <a:r>
              <a:rPr lang="en-US" sz="2000" dirty="0" smtClean="0"/>
              <a:t>Shows</a:t>
            </a:r>
          </a:p>
          <a:p>
            <a:r>
              <a:rPr lang="en-US" sz="2000" dirty="0" smtClean="0"/>
              <a:t>There must be something for                               everyone!</a:t>
            </a:r>
          </a:p>
          <a:p>
            <a:pPr lvl="1"/>
            <a:r>
              <a:rPr lang="en-US" sz="2000" dirty="0" smtClean="0"/>
              <a:t>From the newest </a:t>
            </a:r>
            <a:r>
              <a:rPr lang="en-US" sz="2000" dirty="0"/>
              <a:t>A</a:t>
            </a:r>
            <a:r>
              <a:rPr lang="en-US" sz="2000" dirty="0" smtClean="0"/>
              <a:t>rrowman                to the oldest adviser…</a:t>
            </a:r>
          </a:p>
          <a:p>
            <a:pPr lvl="1"/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070" y="2754078"/>
            <a:ext cx="2356945" cy="1767709"/>
          </a:xfrm>
          <a:prstGeom prst="rect">
            <a:avLst/>
          </a:prstGeom>
          <a:ln w="254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838" y="1075766"/>
            <a:ext cx="2151993" cy="1613995"/>
          </a:xfrm>
          <a:prstGeom prst="rect">
            <a:avLst/>
          </a:prstGeom>
          <a:ln w="254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598" y="2754078"/>
            <a:ext cx="1641091" cy="2477118"/>
          </a:xfrm>
          <a:prstGeom prst="rect">
            <a:avLst/>
          </a:prstGeom>
          <a:ln w="254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80524" y="5321306"/>
            <a:ext cx="8782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</a:rPr>
              <a:t>Remember that program is the heart of the conclave</a:t>
            </a:r>
            <a:endParaRPr lang="en-US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2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Aft>
                <a:spcPts val="1200"/>
              </a:spcAft>
            </a:pPr>
            <a:r>
              <a:rPr lang="en-US" sz="2000" dirty="0"/>
              <a:t>Training isn’t always the thing participants leave a conclave remembering, but it is the one thing that can help strengthen our lodges and build better </a:t>
            </a:r>
            <a:r>
              <a:rPr lang="en-US" sz="2000" dirty="0" smtClean="0"/>
              <a:t>leaders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M</a:t>
            </a:r>
            <a:r>
              <a:rPr lang="en-US" sz="2000" dirty="0" smtClean="0"/>
              <a:t>ake </a:t>
            </a:r>
            <a:r>
              <a:rPr lang="en-US" sz="2000" dirty="0"/>
              <a:t>sure the training sessions cover a wide variety of topics and knowledge </a:t>
            </a:r>
            <a:r>
              <a:rPr lang="en-US" sz="2000" dirty="0" smtClean="0"/>
              <a:t>levels</a:t>
            </a:r>
            <a:endParaRPr lang="en-US" sz="2000" dirty="0"/>
          </a:p>
          <a:p>
            <a:pPr>
              <a:spcAft>
                <a:spcPts val="1200"/>
              </a:spcAft>
            </a:pPr>
            <a:r>
              <a:rPr lang="en-US" sz="2000" dirty="0" smtClean="0"/>
              <a:t>Overview </a:t>
            </a:r>
            <a:r>
              <a:rPr lang="en-US" sz="2000" dirty="0"/>
              <a:t>of training programs to </a:t>
            </a:r>
            <a:r>
              <a:rPr lang="en-US" sz="2000" dirty="0" smtClean="0"/>
              <a:t>consider</a:t>
            </a:r>
          </a:p>
          <a:p>
            <a:pPr lvl="1">
              <a:spcAft>
                <a:spcPts val="1200"/>
              </a:spcAft>
            </a:pPr>
            <a:r>
              <a:rPr lang="en-US" sz="1800" dirty="0" smtClean="0"/>
              <a:t>Open Sessions</a:t>
            </a:r>
          </a:p>
          <a:p>
            <a:pPr lvl="1">
              <a:spcAft>
                <a:spcPts val="1200"/>
              </a:spcAft>
            </a:pPr>
            <a:r>
              <a:rPr lang="en-US" sz="1800" dirty="0" smtClean="0"/>
              <a:t>“University Style” Sessions</a:t>
            </a:r>
            <a:endParaRPr lang="en-US" sz="1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48" y="3425102"/>
            <a:ext cx="2280744" cy="1710558"/>
          </a:xfrm>
          <a:prstGeom prst="rect">
            <a:avLst/>
          </a:prstGeom>
          <a:ln w="254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0524" y="5321306"/>
            <a:ext cx="8782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We will do a deep dive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</a:rPr>
              <a:t>into conclave training in a separate session</a:t>
            </a:r>
            <a:endParaRPr lang="en-US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1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74816" cy="4525963"/>
          </a:xfrm>
        </p:spPr>
        <p:txBody>
          <a:bodyPr>
            <a:noAutofit/>
          </a:bodyPr>
          <a:lstStyle/>
          <a:p>
            <a:r>
              <a:rPr lang="en-US" sz="2000" dirty="0"/>
              <a:t>Some sections have a show </a:t>
            </a:r>
            <a:r>
              <a:rPr lang="en-US" sz="2000" dirty="0" smtClean="0"/>
              <a:t>on Friday </a:t>
            </a:r>
            <a:r>
              <a:rPr lang="en-US" sz="2000" dirty="0"/>
              <a:t>night while some run activities then, and all sections have activities on Saturday </a:t>
            </a:r>
            <a:r>
              <a:rPr lang="en-US" sz="2000" dirty="0" smtClean="0"/>
              <a:t>afternoon</a:t>
            </a:r>
          </a:p>
          <a:p>
            <a:r>
              <a:rPr lang="en-US" sz="2000" dirty="0" smtClean="0"/>
              <a:t>Sharing ideas </a:t>
            </a:r>
            <a:r>
              <a:rPr lang="en-US" sz="2000" dirty="0"/>
              <a:t>and </a:t>
            </a:r>
            <a:r>
              <a:rPr lang="en-US" sz="2000" dirty="0" smtClean="0"/>
              <a:t>experiences</a:t>
            </a:r>
          </a:p>
          <a:p>
            <a:r>
              <a:rPr lang="en-US" sz="2000" dirty="0" smtClean="0"/>
              <a:t>Group breakout </a:t>
            </a:r>
            <a:r>
              <a:rPr lang="en-US" sz="2000" dirty="0"/>
              <a:t>t</a:t>
            </a:r>
            <a:r>
              <a:rPr lang="en-US" sz="2000" dirty="0" smtClean="0"/>
              <a:t>opics: </a:t>
            </a:r>
            <a:endParaRPr lang="en-US" sz="2000" dirty="0"/>
          </a:p>
          <a:p>
            <a:pPr lvl="1"/>
            <a:r>
              <a:rPr lang="en-US" sz="1800" dirty="0"/>
              <a:t>American Indian</a:t>
            </a:r>
          </a:p>
          <a:p>
            <a:pPr lvl="1"/>
            <a:r>
              <a:rPr lang="en-US" sz="1800" dirty="0"/>
              <a:t>Camp-related (swimming, etc.)</a:t>
            </a:r>
          </a:p>
          <a:p>
            <a:pPr lvl="1"/>
            <a:r>
              <a:rPr lang="en-US" sz="1800" dirty="0"/>
              <a:t>Game shows</a:t>
            </a:r>
          </a:p>
          <a:p>
            <a:pPr lvl="1"/>
            <a:r>
              <a:rPr lang="en-US" sz="1800" dirty="0"/>
              <a:t>Food competitions</a:t>
            </a:r>
          </a:p>
          <a:p>
            <a:pPr lvl="1"/>
            <a:r>
              <a:rPr lang="en-US" sz="1800" dirty="0"/>
              <a:t>Sports, lodge competitions, etc. </a:t>
            </a:r>
            <a:endParaRPr lang="en-US" sz="2400" dirty="0" smtClean="0"/>
          </a:p>
          <a:p>
            <a:pPr lvl="1"/>
            <a:endParaRPr lang="en-US" sz="1600" dirty="0" smtClean="0"/>
          </a:p>
          <a:p>
            <a:endParaRPr lang="en-US" sz="2000" dirty="0"/>
          </a:p>
          <a:p>
            <a:pPr lvl="1"/>
            <a:endParaRPr lang="en-US" sz="1600" dirty="0"/>
          </a:p>
          <a:p>
            <a:pPr lvl="0">
              <a:spcAft>
                <a:spcPts val="1200"/>
              </a:spcAft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172" y="2544039"/>
            <a:ext cx="3568741" cy="2676555"/>
          </a:xfrm>
          <a:prstGeom prst="rect">
            <a:avLst/>
          </a:prstGeom>
          <a:ln w="254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34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161" y="3317636"/>
            <a:ext cx="3756135" cy="2504090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5481"/>
            <a:ext cx="6688318" cy="452596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This can be the most memorable part of the conclave or it can be the biggest </a:t>
            </a:r>
            <a:r>
              <a:rPr lang="en-US" sz="2000" dirty="0" smtClean="0"/>
              <a:t>flop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It </a:t>
            </a:r>
            <a:r>
              <a:rPr lang="en-US" sz="2000" dirty="0"/>
              <a:t>can be a very simple show like </a:t>
            </a:r>
            <a:r>
              <a:rPr lang="en-US" sz="2000" dirty="0" smtClean="0"/>
              <a:t>a camporee </a:t>
            </a:r>
            <a:r>
              <a:rPr lang="en-US" sz="2000" dirty="0"/>
              <a:t>would have or it can be as elaborate as a NOAC stage </a:t>
            </a:r>
            <a:r>
              <a:rPr lang="en-US" sz="2000" dirty="0" smtClean="0"/>
              <a:t>show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P</a:t>
            </a:r>
            <a:r>
              <a:rPr lang="en-US" sz="2000" dirty="0" smtClean="0"/>
              <a:t>rovide </a:t>
            </a:r>
            <a:r>
              <a:rPr lang="en-US" sz="2000" dirty="0"/>
              <a:t>the right kind of show for your </a:t>
            </a:r>
            <a:r>
              <a:rPr lang="en-US" sz="2000" dirty="0" smtClean="0"/>
              <a:t>audience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Do something </a:t>
            </a:r>
            <a:r>
              <a:rPr lang="en-US" sz="2000" dirty="0"/>
              <a:t>different </a:t>
            </a:r>
            <a:r>
              <a:rPr lang="en-US" sz="2000" dirty="0" smtClean="0"/>
              <a:t>                                                               each year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What types of shows                                                                                     have you seen?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sz="1600" dirty="0"/>
          </a:p>
          <a:p>
            <a:pPr lvl="0">
              <a:spcAft>
                <a:spcPts val="1200"/>
              </a:spcAft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490" y="2253212"/>
            <a:ext cx="1755884" cy="3192517"/>
          </a:xfrm>
          <a:prstGeom prst="rect">
            <a:avLst/>
          </a:prstGeom>
          <a:ln w="254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668" y="4135634"/>
            <a:ext cx="1191774" cy="1798904"/>
          </a:xfrm>
          <a:prstGeom prst="rect">
            <a:avLst/>
          </a:prstGeom>
          <a:ln w="254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4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</a:t>
            </a:r>
            <a:r>
              <a:rPr lang="en-US" sz="1200" dirty="0" smtClean="0"/>
              <a:t> </a:t>
            </a:r>
            <a:r>
              <a:rPr lang="en-US" dirty="0" smtClean="0"/>
              <a:t>W</a:t>
            </a:r>
            <a:r>
              <a:rPr lang="en-US" sz="1200" dirty="0" smtClean="0"/>
              <a:t> </a:t>
            </a:r>
            <a:r>
              <a:rPr lang="en-US" dirty="0" smtClean="0"/>
              <a:t>W</a:t>
            </a:r>
            <a:r>
              <a:rPr lang="en-US" sz="1000" dirty="0" smtClean="0"/>
              <a:t> </a:t>
            </a:r>
            <a:r>
              <a:rPr lang="en-US" dirty="0" smtClean="0"/>
              <a:t>s of Logistics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245481"/>
            <a:ext cx="8382001" cy="4687486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</a:pPr>
            <a:r>
              <a:rPr lang="en-US" sz="2800" b="1" dirty="0" smtClean="0"/>
              <a:t>W</a:t>
            </a:r>
            <a:r>
              <a:rPr lang="en-US" sz="2000" dirty="0" smtClean="0"/>
              <a:t>ATER</a:t>
            </a:r>
          </a:p>
          <a:p>
            <a:pPr lvl="1">
              <a:lnSpc>
                <a:spcPct val="95000"/>
              </a:lnSpc>
            </a:pPr>
            <a:r>
              <a:rPr lang="en-US" sz="1800" dirty="0" smtClean="0"/>
              <a:t>Make </a:t>
            </a:r>
            <a:r>
              <a:rPr lang="en-US" sz="1800" dirty="0"/>
              <a:t>S</a:t>
            </a:r>
            <a:r>
              <a:rPr lang="en-US" sz="1800" dirty="0" smtClean="0"/>
              <a:t>ure Potable (Drinking) Water is Safe (Tested &amp; Heath Certified) </a:t>
            </a:r>
          </a:p>
          <a:p>
            <a:pPr lvl="1">
              <a:lnSpc>
                <a:spcPct val="95000"/>
              </a:lnSpc>
            </a:pPr>
            <a:r>
              <a:rPr lang="en-US" sz="1800" dirty="0" smtClean="0"/>
              <a:t>Make Sure Drinking Water Is Available to Attendees During All Activities</a:t>
            </a:r>
          </a:p>
          <a:p>
            <a:pPr>
              <a:lnSpc>
                <a:spcPct val="95000"/>
              </a:lnSpc>
            </a:pPr>
            <a:r>
              <a:rPr lang="en-US" sz="2800" b="1" dirty="0" smtClean="0"/>
              <a:t>W</a:t>
            </a:r>
            <a:r>
              <a:rPr lang="en-US" sz="2000" dirty="0" smtClean="0"/>
              <a:t>ASTE</a:t>
            </a:r>
          </a:p>
          <a:p>
            <a:pPr lvl="1">
              <a:lnSpc>
                <a:spcPct val="95000"/>
              </a:lnSpc>
            </a:pPr>
            <a:r>
              <a:rPr lang="en-US" sz="1800" dirty="0" smtClean="0"/>
              <a:t>Plan for Solid Waste Management and Disposal</a:t>
            </a:r>
          </a:p>
          <a:p>
            <a:pPr lvl="1">
              <a:lnSpc>
                <a:spcPct val="95000"/>
              </a:lnSpc>
            </a:pPr>
            <a:r>
              <a:rPr lang="en-US" sz="1800" dirty="0" smtClean="0"/>
              <a:t>Sanitary </a:t>
            </a:r>
            <a:r>
              <a:rPr lang="en-US" sz="1800" dirty="0"/>
              <a:t>W</a:t>
            </a:r>
            <a:r>
              <a:rPr lang="en-US" sz="1800" dirty="0" smtClean="0"/>
              <a:t>aste (Minimum of 3 Toilets Per 100 Attendees)</a:t>
            </a:r>
          </a:p>
          <a:p>
            <a:pPr>
              <a:lnSpc>
                <a:spcPct val="95000"/>
              </a:lnSpc>
            </a:pPr>
            <a:r>
              <a:rPr lang="en-US" sz="2800" b="1" dirty="0" smtClean="0"/>
              <a:t>W</a:t>
            </a:r>
            <a:r>
              <a:rPr lang="en-US" sz="2000" dirty="0" smtClean="0"/>
              <a:t>ELFARE </a:t>
            </a:r>
            <a:r>
              <a:rPr lang="en-US" sz="2400" dirty="0" smtClean="0"/>
              <a:t>(</a:t>
            </a:r>
            <a:r>
              <a:rPr lang="en-US" sz="2400" b="1" dirty="0" smtClean="0"/>
              <a:t>STAFF</a:t>
            </a:r>
            <a:r>
              <a:rPr lang="en-US" sz="2400" dirty="0" smtClean="0"/>
              <a:t>) </a:t>
            </a:r>
          </a:p>
          <a:p>
            <a:pPr lvl="1">
              <a:lnSpc>
                <a:spcPct val="95000"/>
              </a:lnSpc>
            </a:pPr>
            <a:r>
              <a:rPr lang="en-US" sz="2200" b="1" dirty="0" smtClean="0"/>
              <a:t>S</a:t>
            </a:r>
            <a:r>
              <a:rPr lang="en-US" sz="1800" dirty="0" smtClean="0"/>
              <a:t>afety (Site Safety Inspections &amp; Check-in Safety Brief)</a:t>
            </a:r>
          </a:p>
          <a:p>
            <a:pPr lvl="1">
              <a:lnSpc>
                <a:spcPct val="95000"/>
              </a:lnSpc>
            </a:pPr>
            <a:r>
              <a:rPr lang="en-US" sz="2200" b="1" dirty="0" smtClean="0"/>
              <a:t>T</a:t>
            </a:r>
            <a:r>
              <a:rPr lang="en-US" sz="1800" dirty="0" smtClean="0"/>
              <a:t>elecommunications (</a:t>
            </a:r>
            <a:r>
              <a:rPr lang="en-US" sz="1800" dirty="0"/>
              <a:t>Key </a:t>
            </a:r>
            <a:r>
              <a:rPr lang="en-US" sz="1800" dirty="0" smtClean="0"/>
              <a:t>Staff in </a:t>
            </a:r>
            <a:r>
              <a:rPr lang="en-US" sz="1800" i="1" dirty="0" smtClean="0"/>
              <a:t>“Real-time” by </a:t>
            </a:r>
            <a:r>
              <a:rPr lang="en-US" sz="1800" dirty="0" smtClean="0"/>
              <a:t>Radios/Smartphones)</a:t>
            </a:r>
          </a:p>
          <a:p>
            <a:pPr lvl="1">
              <a:lnSpc>
                <a:spcPct val="95000"/>
              </a:lnSpc>
            </a:pPr>
            <a:r>
              <a:rPr lang="en-US" sz="2200" b="1" dirty="0" smtClean="0"/>
              <a:t>A</a:t>
            </a:r>
            <a:r>
              <a:rPr lang="en-US" sz="1800" dirty="0" smtClean="0"/>
              <a:t>lerts (Fire, Bad Weather, etc. with Instructions &amp; Assembly </a:t>
            </a:r>
            <a:r>
              <a:rPr lang="en-US" sz="1800" dirty="0"/>
              <a:t>P</a:t>
            </a:r>
            <a:r>
              <a:rPr lang="en-US" sz="1800" dirty="0" smtClean="0"/>
              <a:t>oints)  </a:t>
            </a:r>
          </a:p>
          <a:p>
            <a:pPr lvl="1">
              <a:lnSpc>
                <a:spcPct val="95000"/>
              </a:lnSpc>
            </a:pPr>
            <a:r>
              <a:rPr lang="en-US" sz="2200" b="1" dirty="0" smtClean="0"/>
              <a:t>F</a:t>
            </a:r>
            <a:r>
              <a:rPr lang="en-US" sz="1800" dirty="0" smtClean="0"/>
              <a:t>ood (Preparation/Serving, Food </a:t>
            </a:r>
            <a:r>
              <a:rPr lang="en-US" sz="1800" dirty="0"/>
              <a:t>K</a:t>
            </a:r>
            <a:r>
              <a:rPr lang="en-US" sz="1800" dirty="0" smtClean="0"/>
              <a:t>ept Hot/Cold</a:t>
            </a:r>
            <a:r>
              <a:rPr lang="en-US" sz="1800" dirty="0"/>
              <a:t> </a:t>
            </a:r>
            <a:r>
              <a:rPr lang="en-US" sz="1800" dirty="0" smtClean="0"/>
              <a:t>&amp; Trained Preparers)</a:t>
            </a:r>
          </a:p>
          <a:p>
            <a:pPr lvl="1">
              <a:lnSpc>
                <a:spcPct val="95000"/>
              </a:lnSpc>
            </a:pPr>
            <a:r>
              <a:rPr lang="en-US" sz="2200" b="1" dirty="0" smtClean="0"/>
              <a:t>F</a:t>
            </a:r>
            <a:r>
              <a:rPr lang="en-US" sz="1800" dirty="0" smtClean="0"/>
              <a:t>irst  Aid Station</a:t>
            </a:r>
            <a:endParaRPr lang="en-US" sz="2000" dirty="0"/>
          </a:p>
          <a:p>
            <a:pPr lvl="1"/>
            <a:endParaRPr lang="en-US" sz="1600" dirty="0"/>
          </a:p>
          <a:p>
            <a:pPr lvl="0">
              <a:spcAft>
                <a:spcPts val="12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499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Physical </a:t>
            </a:r>
            <a:r>
              <a:rPr lang="en-US" dirty="0" smtClean="0"/>
              <a:t>Disabilities Accommodations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319912"/>
            <a:ext cx="8382001" cy="4525963"/>
          </a:xfrm>
        </p:spPr>
        <p:txBody>
          <a:bodyPr>
            <a:noAutofit/>
          </a:bodyPr>
          <a:lstStyle/>
          <a:p>
            <a:pPr marL="0" indent="0" algn="ctr">
              <a:lnSpc>
                <a:spcPct val="95000"/>
              </a:lnSpc>
              <a:spcAft>
                <a:spcPts val="1200"/>
              </a:spcAft>
              <a:buNone/>
            </a:pPr>
            <a:r>
              <a:rPr lang="en-US" sz="2000" i="1" dirty="0" smtClean="0"/>
              <a:t>Be Prepared </a:t>
            </a:r>
            <a:r>
              <a:rPr lang="en-US" sz="2000" i="1" dirty="0"/>
              <a:t>and E</a:t>
            </a:r>
            <a:r>
              <a:rPr lang="en-US" sz="2000" i="1" dirty="0" smtClean="0"/>
              <a:t>ndeavor So Far As </a:t>
            </a:r>
            <a:r>
              <a:rPr lang="en-US" sz="2000" i="1" dirty="0"/>
              <a:t>in </a:t>
            </a:r>
            <a:r>
              <a:rPr lang="en-US" sz="2000" i="1" dirty="0" smtClean="0"/>
              <a:t>Your Power </a:t>
            </a:r>
            <a:r>
              <a:rPr lang="en-US" sz="2000" i="1" dirty="0"/>
              <a:t>L</a:t>
            </a:r>
            <a:r>
              <a:rPr lang="en-US" sz="2000" i="1" dirty="0" smtClean="0"/>
              <a:t>ies</a:t>
            </a:r>
            <a:r>
              <a:rPr lang="en-US" sz="2000" i="1" dirty="0"/>
              <a:t>, to </a:t>
            </a:r>
            <a:r>
              <a:rPr lang="en-US" sz="2000" i="1" dirty="0" smtClean="0"/>
              <a:t>Be Unselfish </a:t>
            </a:r>
            <a:r>
              <a:rPr lang="en-US" sz="2000" i="1" dirty="0"/>
              <a:t>in the </a:t>
            </a:r>
            <a:r>
              <a:rPr lang="en-US" sz="2000" i="1" dirty="0" smtClean="0"/>
              <a:t>Service </a:t>
            </a:r>
            <a:r>
              <a:rPr lang="en-US" sz="2000" i="1" dirty="0"/>
              <a:t>and </a:t>
            </a:r>
            <a:r>
              <a:rPr lang="en-US" sz="2000" i="1" dirty="0" smtClean="0"/>
              <a:t>Devotion </a:t>
            </a:r>
            <a:r>
              <a:rPr lang="en-US" sz="2000" i="1" dirty="0"/>
              <a:t>to the </a:t>
            </a:r>
            <a:r>
              <a:rPr lang="en-US" sz="2000" i="1" dirty="0" smtClean="0"/>
              <a:t>Welfare of Others </a:t>
            </a:r>
          </a:p>
          <a:p>
            <a:pPr>
              <a:lnSpc>
                <a:spcPct val="95000"/>
              </a:lnSpc>
              <a:spcAft>
                <a:spcPts val="1200"/>
              </a:spcAft>
            </a:pPr>
            <a:r>
              <a:rPr lang="en-US" sz="2000" dirty="0" smtClean="0"/>
              <a:t>When Planning your Conclave, Remember to Plan How to Accommodate Persons With Physical Disabilities, such as:</a:t>
            </a:r>
          </a:p>
          <a:p>
            <a:pPr lvl="1">
              <a:lnSpc>
                <a:spcPct val="95000"/>
              </a:lnSpc>
              <a:spcAft>
                <a:spcPts val="1200"/>
              </a:spcAft>
            </a:pPr>
            <a:r>
              <a:rPr lang="en-US" sz="1800" dirty="0" smtClean="0"/>
              <a:t>Attendees in Wheelchairs</a:t>
            </a:r>
          </a:p>
          <a:p>
            <a:pPr lvl="1">
              <a:lnSpc>
                <a:spcPct val="95000"/>
              </a:lnSpc>
              <a:spcAft>
                <a:spcPts val="1200"/>
              </a:spcAft>
            </a:pPr>
            <a:r>
              <a:rPr lang="en-US" sz="1800" dirty="0" smtClean="0"/>
              <a:t>Attendees </a:t>
            </a:r>
            <a:r>
              <a:rPr lang="en-US" sz="1800" dirty="0"/>
              <a:t>W</a:t>
            </a:r>
            <a:r>
              <a:rPr lang="en-US" sz="1800" dirty="0" smtClean="0"/>
              <a:t>ho Are Deaf</a:t>
            </a:r>
          </a:p>
          <a:p>
            <a:pPr lvl="1">
              <a:lnSpc>
                <a:spcPct val="95000"/>
              </a:lnSpc>
              <a:spcAft>
                <a:spcPts val="1400"/>
              </a:spcAft>
            </a:pPr>
            <a:r>
              <a:rPr lang="en-US" sz="1800" dirty="0" smtClean="0"/>
              <a:t>Attendees Who Are Blind</a:t>
            </a:r>
          </a:p>
          <a:p>
            <a:pPr>
              <a:lnSpc>
                <a:spcPct val="95000"/>
              </a:lnSpc>
              <a:spcAft>
                <a:spcPts val="1200"/>
              </a:spcAft>
            </a:pPr>
            <a:r>
              <a:rPr lang="en-US" sz="2000" dirty="0" smtClean="0"/>
              <a:t>Be Inclusive, NOT Exclusive</a:t>
            </a:r>
          </a:p>
          <a:p>
            <a:pPr lvl="1">
              <a:lnSpc>
                <a:spcPct val="95000"/>
              </a:lnSpc>
              <a:spcAft>
                <a:spcPts val="1200"/>
              </a:spcAft>
            </a:pPr>
            <a:r>
              <a:rPr lang="en-US" sz="1800" dirty="0" smtClean="0"/>
              <a:t>Some Activities Will Be Exclusive to Attendees With Disabilities </a:t>
            </a:r>
          </a:p>
          <a:p>
            <a:pPr lvl="1">
              <a:lnSpc>
                <a:spcPct val="95000"/>
              </a:lnSpc>
              <a:spcAft>
                <a:spcPts val="1200"/>
              </a:spcAft>
            </a:pPr>
            <a:r>
              <a:rPr lang="en-US" sz="1800" dirty="0" smtClean="0"/>
              <a:t>However, It Is NOT Difficult to Include Attendees with Disabilities at Conclaves if Accommodations Are Planned for in Advance</a:t>
            </a:r>
            <a:endParaRPr lang="en-US" sz="1600" dirty="0"/>
          </a:p>
          <a:p>
            <a:pPr lvl="0">
              <a:spcAft>
                <a:spcPts val="1200"/>
              </a:spcAft>
            </a:pPr>
            <a:endParaRPr lang="en-US" sz="2000" dirty="0"/>
          </a:p>
        </p:txBody>
      </p:sp>
      <p:pic>
        <p:nvPicPr>
          <p:cNvPr id="5" name="Picture 4" descr="C:\Users\Paige Johnson\Desktop\PROFESSIONAL\BSA\WOODBADGE\Wood Badge Photos\Spider Wen Cope #1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69"/>
          <a:stretch/>
        </p:blipFill>
        <p:spPr bwMode="auto">
          <a:xfrm>
            <a:off x="4439907" y="2806986"/>
            <a:ext cx="3725898" cy="1998922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103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Duty to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319912"/>
            <a:ext cx="5359402" cy="4525963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Aft>
                <a:spcPts val="1200"/>
              </a:spcAft>
            </a:pPr>
            <a:r>
              <a:rPr lang="en-US" sz="2000" dirty="0" smtClean="0"/>
              <a:t>Lord Baden-Powell once said: </a:t>
            </a:r>
            <a:r>
              <a:rPr lang="en-US" sz="2000" i="1" dirty="0" smtClean="0"/>
              <a:t>"The </a:t>
            </a:r>
            <a:r>
              <a:rPr lang="en-US" sz="2000" i="1" dirty="0"/>
              <a:t>Scout, in his promise, undertakes to do his duty to his king and country only in the second place; his first duty is to GOD.  It is with this idea before us and recognizing that GOD is the one Father of us all, that we Scouts count ourselves a brotherhood despite the difference among us of country, creed, </a:t>
            </a:r>
            <a:r>
              <a:rPr lang="en-US" sz="2000" i="1" dirty="0" smtClean="0"/>
              <a:t>or class.”</a:t>
            </a:r>
            <a:r>
              <a:rPr lang="en-US" sz="2000" dirty="0" smtClean="0"/>
              <a:t> </a:t>
            </a:r>
          </a:p>
        </p:txBody>
      </p:sp>
      <p:pic>
        <p:nvPicPr>
          <p:cNvPr id="6" name="Picture 5" descr="http://www.scouting.org/scoutsource/Media/Relationships/ScoutSabbathServices/~/media/Images/relationships/15-208/bp.gif.ashx?w=184&amp;h=225&amp;a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149" y="1124983"/>
            <a:ext cx="2324726" cy="295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197" y="4082902"/>
            <a:ext cx="8382001" cy="1762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Museo Sans 300"/>
                <a:ea typeface="+mn-ea"/>
                <a:cs typeface="Museo Sans 30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Museo Sans 300"/>
                <a:ea typeface="+mn-ea"/>
                <a:cs typeface="Museo Sans 30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Museo Sans 300"/>
                <a:ea typeface="+mn-ea"/>
                <a:cs typeface="Museo Sans 30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Museo Sans 300"/>
                <a:ea typeface="+mn-ea"/>
                <a:cs typeface="Museo Sans 30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Museo Sans 300"/>
                <a:ea typeface="+mn-ea"/>
                <a:cs typeface="Museo Sans 30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en-US" sz="2000" dirty="0" smtClean="0"/>
              <a:t>Remember to Include:</a:t>
            </a:r>
          </a:p>
          <a:p>
            <a:pPr lvl="1">
              <a:lnSpc>
                <a:spcPct val="95000"/>
              </a:lnSpc>
              <a:spcAft>
                <a:spcPts val="600"/>
              </a:spcAft>
            </a:pPr>
            <a:r>
              <a:rPr lang="en-US" sz="1800" dirty="0" smtClean="0"/>
              <a:t>An “Interfaith” Worship Service and Optional Faith-specific Worship Services Depending on Your Conclave’s Faith Demographics</a:t>
            </a:r>
          </a:p>
          <a:p>
            <a:pPr lvl="1">
              <a:lnSpc>
                <a:spcPct val="95000"/>
              </a:lnSpc>
              <a:spcAft>
                <a:spcPts val="600"/>
              </a:spcAft>
            </a:pPr>
            <a:r>
              <a:rPr lang="en-US" sz="1800" dirty="0" smtClean="0"/>
              <a:t>“Interfaith” Invocations/Benedictions at Opening/Closing Ceremonies</a:t>
            </a:r>
            <a:endParaRPr lang="en-US" sz="2000" dirty="0" smtClean="0"/>
          </a:p>
          <a:p>
            <a:pPr lvl="1">
              <a:lnSpc>
                <a:spcPct val="95000"/>
              </a:lnSpc>
              <a:spcAft>
                <a:spcPts val="600"/>
              </a:spcAft>
            </a:pPr>
            <a:r>
              <a:rPr lang="en-US" sz="1800" dirty="0" smtClean="0"/>
              <a:t>“Interfaith” Prayers before Meals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34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4885"/>
            <a:ext cx="8229600" cy="4525963"/>
          </a:xfrm>
        </p:spPr>
        <p:txBody>
          <a:bodyPr>
            <a:noAutofit/>
          </a:bodyPr>
          <a:lstStyle/>
          <a:p>
            <a:pPr lvl="0">
              <a:spcAft>
                <a:spcPts val="1200"/>
              </a:spcAft>
            </a:pPr>
            <a:r>
              <a:rPr lang="en-US" sz="2000" dirty="0" smtClean="0"/>
              <a:t>Conclave program areas: </a:t>
            </a:r>
            <a:r>
              <a:rPr lang="en-US" sz="2000" b="1" dirty="0" smtClean="0"/>
              <a:t>training</a:t>
            </a:r>
            <a:r>
              <a:rPr lang="en-US" sz="2000" dirty="0"/>
              <a:t>, </a:t>
            </a:r>
            <a:r>
              <a:rPr lang="en-US" sz="2000" b="1" dirty="0"/>
              <a:t>activities</a:t>
            </a:r>
            <a:r>
              <a:rPr lang="en-US" sz="2000" dirty="0"/>
              <a:t>, and </a:t>
            </a:r>
            <a:r>
              <a:rPr lang="en-US" sz="2000" b="1" dirty="0" smtClean="0"/>
              <a:t>shows</a:t>
            </a:r>
          </a:p>
          <a:p>
            <a:pPr lvl="0">
              <a:spcAft>
                <a:spcPts val="1200"/>
              </a:spcAft>
            </a:pPr>
            <a:r>
              <a:rPr lang="en-US" sz="2000" dirty="0"/>
              <a:t>N</a:t>
            </a:r>
            <a:r>
              <a:rPr lang="en-US" sz="2000" dirty="0" smtClean="0"/>
              <a:t>ew </a:t>
            </a:r>
            <a:r>
              <a:rPr lang="en-US" sz="2000" dirty="0"/>
              <a:t>ideas to bring home to use at your upcoming </a:t>
            </a:r>
            <a:r>
              <a:rPr lang="en-US" sz="2000" dirty="0" smtClean="0"/>
              <a:t>conclave</a:t>
            </a:r>
          </a:p>
          <a:p>
            <a:pPr lvl="0">
              <a:spcAft>
                <a:spcPts val="1200"/>
              </a:spcAft>
            </a:pPr>
            <a:r>
              <a:rPr lang="en-US" sz="2000" dirty="0"/>
              <a:t>M</a:t>
            </a:r>
            <a:r>
              <a:rPr lang="en-US" sz="2000" dirty="0" smtClean="0"/>
              <a:t>any </a:t>
            </a:r>
            <a:r>
              <a:rPr lang="en-US" sz="2000" dirty="0"/>
              <a:t>different types of things you can do at a </a:t>
            </a:r>
            <a:r>
              <a:rPr lang="en-US" sz="2000" dirty="0" smtClean="0"/>
              <a:t>conclave</a:t>
            </a:r>
          </a:p>
          <a:p>
            <a:pPr lvl="0">
              <a:spcAft>
                <a:spcPts val="1200"/>
              </a:spcAft>
            </a:pPr>
            <a:r>
              <a:rPr lang="en-US" sz="2000" dirty="0"/>
              <a:t>P</a:t>
            </a:r>
            <a:r>
              <a:rPr lang="en-US" sz="2000" dirty="0" smtClean="0"/>
              <a:t>rovide </a:t>
            </a:r>
            <a:r>
              <a:rPr lang="en-US" sz="2000" dirty="0"/>
              <a:t>a </a:t>
            </a:r>
            <a:r>
              <a:rPr lang="en-US" sz="2000" dirty="0" smtClean="0"/>
              <a:t>well-rounded program </a:t>
            </a:r>
            <a:r>
              <a:rPr lang="en-US" sz="2000" dirty="0"/>
              <a:t>that is fun and engaging to </a:t>
            </a:r>
            <a:r>
              <a:rPr lang="en-US" sz="2000" i="1" dirty="0"/>
              <a:t>everyone </a:t>
            </a:r>
            <a:r>
              <a:rPr lang="en-US" sz="2000" dirty="0"/>
              <a:t>who is in </a:t>
            </a:r>
            <a:r>
              <a:rPr lang="en-US" sz="2000" dirty="0" smtClean="0"/>
              <a:t>attendance</a:t>
            </a:r>
          </a:p>
          <a:p>
            <a:pPr lvl="0">
              <a:spcAft>
                <a:spcPts val="1200"/>
              </a:spcAft>
            </a:pPr>
            <a:r>
              <a:rPr lang="en-US" sz="2000" dirty="0" smtClean="0"/>
              <a:t>If </a:t>
            </a:r>
            <a:r>
              <a:rPr lang="en-US" sz="2000" dirty="0"/>
              <a:t>you do this, everyone will have a </a:t>
            </a:r>
            <a:r>
              <a:rPr lang="en-US" sz="2000" dirty="0" smtClean="0"/>
              <a:t>                                                                  great </a:t>
            </a:r>
            <a:r>
              <a:rPr lang="en-US" sz="2000" dirty="0"/>
              <a:t>time and it will be a </a:t>
            </a:r>
            <a:r>
              <a:rPr lang="en-US" sz="2000" dirty="0" smtClean="0"/>
              <a:t>conclave                                                                                            </a:t>
            </a:r>
            <a:r>
              <a:rPr lang="en-US" sz="2000" dirty="0"/>
              <a:t>to </a:t>
            </a:r>
            <a:r>
              <a:rPr lang="en-US" sz="2000" dirty="0" smtClean="0"/>
              <a:t>remember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611" y="3472391"/>
            <a:ext cx="3042665" cy="2281998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82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aule\AppData\Local\Microsoft\Windows\Temporary Internet Files\Content.IE5\QQ0I68HU\iStock_000006607900X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1231900"/>
            <a:ext cx="44069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3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Training Resources and More Information Visit: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http://training.oa-bsa.org/noac2015</a:t>
            </a:r>
          </a:p>
        </p:txBody>
      </p:sp>
    </p:spTree>
    <p:extLst>
      <p:ext uri="{BB962C8B-B14F-4D97-AF65-F5344CB8AC3E}">
        <p14:creationId xmlns:p14="http://schemas.microsoft.com/office/powerpoint/2010/main" val="4278126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b="1" dirty="0"/>
              <a:t>Explain </a:t>
            </a:r>
            <a:r>
              <a:rPr lang="en-US" sz="1800" dirty="0"/>
              <a:t>the importance of, and how plan and develop a Conclave and all that it </a:t>
            </a:r>
            <a:r>
              <a:rPr lang="en-US" sz="1800" dirty="0" smtClean="0"/>
              <a:t>entails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b="1" dirty="0" smtClean="0"/>
              <a:t>Demonstrate </a:t>
            </a:r>
            <a:r>
              <a:rPr lang="en-US" sz="1800" dirty="0"/>
              <a:t>how to plan specific areas of a Conclave program (i.e. activities, training, shows</a:t>
            </a:r>
            <a:r>
              <a:rPr lang="en-US" sz="1800" dirty="0" smtClean="0"/>
              <a:t>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b="1" dirty="0"/>
              <a:t>Guide </a:t>
            </a:r>
            <a:r>
              <a:rPr lang="en-US" sz="1800" dirty="0"/>
              <a:t>brothers in the areas to focus on, the questions to ask, and where to go to get </a:t>
            </a:r>
            <a:r>
              <a:rPr lang="en-US" sz="1800" dirty="0" smtClean="0"/>
              <a:t>help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b="1" dirty="0"/>
              <a:t>Enable </a:t>
            </a:r>
            <a:r>
              <a:rPr lang="en-US" sz="1800" dirty="0" smtClean="0"/>
              <a:t>Arrowmen </a:t>
            </a:r>
            <a:r>
              <a:rPr lang="en-US" sz="1800" dirty="0"/>
              <a:t>to create a cutting edge Conclave that educates and </a:t>
            </a:r>
            <a:r>
              <a:rPr lang="en-US" sz="1800" dirty="0" smtClean="0"/>
              <a:t>inspires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1694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purpose of conclave?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training session is </a:t>
            </a:r>
            <a:r>
              <a:rPr lang="en-US" dirty="0" smtClean="0"/>
              <a:t>titled, 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b="1" dirty="0"/>
              <a:t>Planning and Developing </a:t>
            </a:r>
            <a:r>
              <a:rPr lang="en-US" b="1" dirty="0" smtClean="0"/>
              <a:t>Conclave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Let’s </a:t>
            </a:r>
            <a:r>
              <a:rPr lang="en-US" dirty="0"/>
              <a:t>begin with a simple </a:t>
            </a:r>
            <a:r>
              <a:rPr lang="en-US" dirty="0" smtClean="0"/>
              <a:t>question…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What do we have to consider </a:t>
            </a:r>
            <a:r>
              <a:rPr lang="en-US" dirty="0" smtClean="0"/>
              <a:t>when planning and developing a conclave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6903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Aft>
                <a:spcPts val="1200"/>
              </a:spcAft>
            </a:pPr>
            <a:r>
              <a:rPr lang="en-US" sz="2000" dirty="0"/>
              <a:t>Provide a plethora of training opportunities to lodge </a:t>
            </a:r>
            <a:r>
              <a:rPr lang="en-US" sz="2000" dirty="0" smtClean="0"/>
              <a:t>leaders</a:t>
            </a:r>
            <a:endParaRPr lang="en-US" sz="2000" dirty="0"/>
          </a:p>
          <a:p>
            <a:pPr lvl="0">
              <a:spcAft>
                <a:spcPts val="1200"/>
              </a:spcAft>
            </a:pPr>
            <a:r>
              <a:rPr lang="en-US" sz="2000" dirty="0"/>
              <a:t>Provide a forum for lodges to share ideas and best </a:t>
            </a:r>
            <a:r>
              <a:rPr lang="en-US" sz="2000" dirty="0" smtClean="0"/>
              <a:t>practices</a:t>
            </a:r>
            <a:endParaRPr lang="en-US" sz="2000" dirty="0"/>
          </a:p>
          <a:p>
            <a:pPr lvl="0">
              <a:spcAft>
                <a:spcPts val="1200"/>
              </a:spcAft>
            </a:pPr>
            <a:r>
              <a:rPr lang="en-US" sz="2000" dirty="0"/>
              <a:t>Provide ideas and information on new programs developed by the </a:t>
            </a:r>
            <a:r>
              <a:rPr lang="en-US" sz="2000" dirty="0" smtClean="0"/>
              <a:t>Order</a:t>
            </a:r>
            <a:endParaRPr lang="en-US" sz="2000" dirty="0"/>
          </a:p>
          <a:p>
            <a:pPr lvl="0">
              <a:spcAft>
                <a:spcPts val="1200"/>
              </a:spcAft>
            </a:pPr>
            <a:r>
              <a:rPr lang="en-US" sz="2000" dirty="0"/>
              <a:t>Provide lodge members to an opportunity to meet section, regional, and possibly national </a:t>
            </a:r>
            <a:r>
              <a:rPr lang="en-US" sz="2000" dirty="0" smtClean="0"/>
              <a:t>officers</a:t>
            </a:r>
            <a:endParaRPr lang="en-US" sz="2000" dirty="0"/>
          </a:p>
          <a:p>
            <a:pPr lvl="0">
              <a:spcAft>
                <a:spcPts val="1200"/>
              </a:spcAft>
            </a:pPr>
            <a:r>
              <a:rPr lang="en-US" sz="2000" dirty="0"/>
              <a:t>Provide an opportunity for lodge officers and members to </a:t>
            </a:r>
            <a:r>
              <a:rPr lang="en-US" sz="2000" b="1" u="sng" dirty="0"/>
              <a:t>have fun and memorable </a:t>
            </a:r>
            <a:r>
              <a:rPr lang="en-US" sz="2000" b="1" u="sng" dirty="0" smtClean="0"/>
              <a:t>weekend</a:t>
            </a:r>
            <a:endParaRPr lang="en-US" sz="2000" dirty="0"/>
          </a:p>
          <a:p>
            <a:pPr lvl="0">
              <a:spcAft>
                <a:spcPts val="12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572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199" y="1324304"/>
            <a:ext cx="8631621" cy="48018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Start with a back-dater</a:t>
            </a:r>
          </a:p>
          <a:p>
            <a:pPr lvl="1"/>
            <a:r>
              <a:rPr lang="en-US" sz="2000" dirty="0"/>
              <a:t>What are some important events or key planning dates that would be included on a back-dater</a:t>
            </a:r>
            <a:r>
              <a:rPr lang="en-US" sz="2000" dirty="0" smtClean="0"/>
              <a:t>?</a:t>
            </a:r>
          </a:p>
          <a:p>
            <a:r>
              <a:rPr lang="en-US" sz="2400" dirty="0"/>
              <a:t>L</a:t>
            </a:r>
            <a:r>
              <a:rPr lang="en-US" sz="2400" dirty="0" smtClean="0"/>
              <a:t>et's brainstorm the important milestones </a:t>
            </a:r>
            <a:r>
              <a:rPr lang="en-US" sz="2400" dirty="0"/>
              <a:t>that need to be </a:t>
            </a:r>
            <a:r>
              <a:rPr lang="en-US" sz="2400" dirty="0" smtClean="0"/>
              <a:t>on our back-dater</a:t>
            </a:r>
          </a:p>
          <a:p>
            <a:r>
              <a:rPr lang="en-US" sz="2400" dirty="0" smtClean="0"/>
              <a:t>Helpful hints:</a:t>
            </a:r>
          </a:p>
          <a:p>
            <a:pPr lvl="1"/>
            <a:r>
              <a:rPr lang="en-US" sz="2000" dirty="0"/>
              <a:t>Regular communication (Communication Plan)</a:t>
            </a:r>
          </a:p>
          <a:p>
            <a:pPr lvl="1"/>
            <a:r>
              <a:rPr lang="en-US" sz="2000" dirty="0"/>
              <a:t>Conclave promotion (Marketing and Promotional Toolkit)</a:t>
            </a:r>
          </a:p>
          <a:p>
            <a:pPr lvl="1"/>
            <a:r>
              <a:rPr lang="en-US" sz="2000" dirty="0"/>
              <a:t>Develop and foster a “Conclave Culture” within the Section</a:t>
            </a:r>
          </a:p>
          <a:p>
            <a:pPr lvl="1"/>
            <a:r>
              <a:rPr lang="en-US" sz="2000" dirty="0"/>
              <a:t>Define roles and expectations of Section Officers, Council of Chiefs, Conclave Vice Chiefs, and Service Lodge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Conclave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0837"/>
            <a:ext cx="8395138" cy="496739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900" b="1" dirty="0"/>
              <a:t>Months 0-4 (Conclave Sunday Business </a:t>
            </a:r>
            <a:r>
              <a:rPr lang="en-US" sz="2900" b="1" dirty="0" smtClean="0"/>
              <a:t>Meeting and 1</a:t>
            </a:r>
            <a:r>
              <a:rPr lang="en-US" sz="2900" b="1" baseline="30000" dirty="0" smtClean="0"/>
              <a:t>st</a:t>
            </a:r>
            <a:r>
              <a:rPr lang="en-US" sz="2900" b="1" dirty="0" smtClean="0"/>
              <a:t> </a:t>
            </a:r>
            <a:r>
              <a:rPr lang="en-US" sz="2900" b="1" dirty="0"/>
              <a:t>COC)</a:t>
            </a:r>
            <a:endParaRPr lang="en-US" sz="2900" dirty="0"/>
          </a:p>
          <a:p>
            <a:r>
              <a:rPr lang="en-US" sz="2400" i="1" dirty="0"/>
              <a:t>Sunday Business Meeting</a:t>
            </a:r>
            <a:endParaRPr lang="en-US" sz="2400" dirty="0"/>
          </a:p>
          <a:p>
            <a:pPr lvl="1"/>
            <a:r>
              <a:rPr lang="en-US" dirty="0"/>
              <a:t>Elect new officers</a:t>
            </a:r>
          </a:p>
          <a:p>
            <a:pPr lvl="1"/>
            <a:r>
              <a:rPr lang="en-US" dirty="0"/>
              <a:t>Conclave presentation (by upcoming service lodge)</a:t>
            </a:r>
          </a:p>
          <a:p>
            <a:pPr lvl="1"/>
            <a:r>
              <a:rPr lang="en-US" dirty="0"/>
              <a:t>Basic promotions tool </a:t>
            </a:r>
            <a:r>
              <a:rPr lang="en-US" dirty="0" smtClean="0"/>
              <a:t>kit</a:t>
            </a:r>
          </a:p>
          <a:p>
            <a:r>
              <a:rPr lang="en-US" sz="2400" i="1" dirty="0" smtClean="0"/>
              <a:t>1st </a:t>
            </a:r>
            <a:r>
              <a:rPr lang="en-US" sz="2400" i="1" dirty="0"/>
              <a:t>COC</a:t>
            </a:r>
            <a:endParaRPr lang="en-US" sz="2400" dirty="0"/>
          </a:p>
          <a:p>
            <a:pPr lvl="1"/>
            <a:r>
              <a:rPr lang="en-US" dirty="0"/>
              <a:t>Review last year’s conclave report (successes and lessons learned)</a:t>
            </a:r>
          </a:p>
          <a:p>
            <a:pPr lvl="1"/>
            <a:r>
              <a:rPr lang="en-US" dirty="0"/>
              <a:t>Announce CVCs and Advisers</a:t>
            </a:r>
          </a:p>
          <a:p>
            <a:pPr lvl="1"/>
            <a:r>
              <a:rPr lang="en-US" dirty="0"/>
              <a:t>Approve conclave budget</a:t>
            </a:r>
          </a:p>
          <a:p>
            <a:pPr lvl="1"/>
            <a:r>
              <a:rPr lang="en-US" dirty="0"/>
              <a:t>Breakouts for CVCs (planning)</a:t>
            </a:r>
          </a:p>
          <a:p>
            <a:pPr lvl="1"/>
            <a:r>
              <a:rPr lang="en-US" dirty="0"/>
              <a:t>Camp visitation</a:t>
            </a:r>
          </a:p>
          <a:p>
            <a:pPr lvl="1"/>
            <a:r>
              <a:rPr lang="en-US" dirty="0"/>
              <a:t>Select conclave theme</a:t>
            </a:r>
          </a:p>
          <a:p>
            <a:pPr lvl="1"/>
            <a:r>
              <a:rPr lang="en-US" dirty="0"/>
              <a:t>Establish fee Structure and any other administrative Items</a:t>
            </a:r>
          </a:p>
          <a:p>
            <a:pPr lvl="1"/>
            <a:r>
              <a:rPr lang="en-US" dirty="0"/>
              <a:t>Get an estimate of attendance from each lodge regarding the upcoming conclave</a:t>
            </a:r>
          </a:p>
          <a:p>
            <a:pPr lvl="1"/>
            <a:r>
              <a:rPr lang="en-US" dirty="0"/>
              <a:t>Full promotional tool kit (in addition to what was previous distributed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Newsletter articles, social media posts, etc.</a:t>
            </a:r>
          </a:p>
          <a:p>
            <a:pPr lvl="1"/>
            <a:r>
              <a:rPr lang="en-US" dirty="0"/>
              <a:t>Perhaps buttons or other wearable promotional items</a:t>
            </a:r>
          </a:p>
          <a:p>
            <a:pPr lvl="1"/>
            <a:r>
              <a:rPr lang="en-US" dirty="0"/>
              <a:t>Schedule lodge visitations by section offers to promote conclave at lodge events.</a:t>
            </a:r>
          </a:p>
          <a:p>
            <a:pPr lvl="1"/>
            <a:r>
              <a:rPr lang="en-US" dirty="0"/>
              <a:t>Establish incentives, competition, scholarships to lodges in order to foster </a:t>
            </a:r>
            <a:r>
              <a:rPr lang="en-US" dirty="0" smtClean="0"/>
              <a:t>early </a:t>
            </a:r>
            <a:r>
              <a:rPr lang="en-US" dirty="0"/>
              <a:t>registration and increased attendance</a:t>
            </a:r>
          </a:p>
        </p:txBody>
      </p:sp>
    </p:spTree>
    <p:extLst>
      <p:ext uri="{BB962C8B-B14F-4D97-AF65-F5344CB8AC3E}">
        <p14:creationId xmlns:p14="http://schemas.microsoft.com/office/powerpoint/2010/main" val="25091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Conclave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7041"/>
            <a:ext cx="8395138" cy="4967397"/>
          </a:xfrm>
        </p:spPr>
        <p:txBody>
          <a:bodyPr>
            <a:normAutofit/>
          </a:bodyPr>
          <a:lstStyle/>
          <a:p>
            <a:pPr marL="0" indent="0">
              <a:buFont typeface="Arial"/>
              <a:buNone/>
            </a:pPr>
            <a:r>
              <a:rPr lang="en-US" sz="1800" b="1" dirty="0"/>
              <a:t>Months 4-8 (</a:t>
            </a:r>
            <a:r>
              <a:rPr lang="en-US" sz="1800" b="1" dirty="0" smtClean="0"/>
              <a:t>2</a:t>
            </a:r>
            <a:r>
              <a:rPr lang="en-US" sz="1800" b="1" baseline="30000" dirty="0" smtClean="0"/>
              <a:t>nd</a:t>
            </a:r>
            <a:r>
              <a:rPr lang="en-US" sz="1800" b="1" dirty="0" smtClean="0"/>
              <a:t> </a:t>
            </a:r>
            <a:r>
              <a:rPr lang="en-US" sz="1800" b="1" dirty="0"/>
              <a:t>COC)</a:t>
            </a:r>
          </a:p>
          <a:p>
            <a:r>
              <a:rPr lang="en-US" sz="1500" dirty="0"/>
              <a:t>Confirmation from lodges regarding estimates on attendance (perhaps require this to be binding; you can always add up to a certain point, such as 2 weeks prior to the event)</a:t>
            </a:r>
          </a:p>
          <a:p>
            <a:r>
              <a:rPr lang="en-US" sz="1500" dirty="0"/>
              <a:t>Vote on conclave logo and other trading post items</a:t>
            </a:r>
          </a:p>
          <a:p>
            <a:r>
              <a:rPr lang="en-US" sz="1500" dirty="0"/>
              <a:t>Reports and breakouts by CVCs and the service lodge</a:t>
            </a:r>
          </a:p>
          <a:p>
            <a:pPr lvl="1"/>
            <a:r>
              <a:rPr lang="en-US" sz="1500" dirty="0"/>
              <a:t>Service lodge: Menu, amenities, special needs, and other relevant planning information</a:t>
            </a:r>
          </a:p>
          <a:p>
            <a:pPr lvl="1"/>
            <a:r>
              <a:rPr lang="en-US" sz="1500" dirty="0"/>
              <a:t>Training: identify core trainers and cells</a:t>
            </a:r>
          </a:p>
          <a:p>
            <a:pPr lvl="1"/>
            <a:r>
              <a:rPr lang="en-US" sz="1500" dirty="0"/>
              <a:t>Shows: outline of shows </a:t>
            </a:r>
          </a:p>
          <a:p>
            <a:pPr lvl="1"/>
            <a:r>
              <a:rPr lang="en-US" sz="1500" dirty="0"/>
              <a:t>Activities: outline of events</a:t>
            </a:r>
          </a:p>
          <a:p>
            <a:pPr lvl="1"/>
            <a:r>
              <a:rPr lang="en-US" sz="1500" dirty="0"/>
              <a:t>AIA: outline of AIA</a:t>
            </a:r>
          </a:p>
          <a:p>
            <a:pPr lvl="1"/>
            <a:r>
              <a:rPr lang="en-US" sz="1500" dirty="0"/>
              <a:t>Other CVCs/Committees: outlines</a:t>
            </a:r>
          </a:p>
          <a:p>
            <a:r>
              <a:rPr lang="en-US" sz="1500" dirty="0"/>
              <a:t>New promotional tool kit items (i.e., keeping it fresh)</a:t>
            </a:r>
          </a:p>
          <a:p>
            <a:pPr lvl="1"/>
            <a:r>
              <a:rPr lang="en-US" sz="1500" dirty="0"/>
              <a:t>Check-in with lodges regarding interest and promotions (identify weak points)</a:t>
            </a:r>
          </a:p>
        </p:txBody>
      </p:sp>
    </p:spTree>
    <p:extLst>
      <p:ext uri="{BB962C8B-B14F-4D97-AF65-F5344CB8AC3E}">
        <p14:creationId xmlns:p14="http://schemas.microsoft.com/office/powerpoint/2010/main" val="249826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Conclave Roadmap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684" y="2871033"/>
            <a:ext cx="3202631" cy="265217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7041"/>
            <a:ext cx="8395138" cy="4967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Months 8-12 (3</a:t>
            </a:r>
            <a:r>
              <a:rPr lang="en-US" sz="1800" b="1" baseline="30000" dirty="0"/>
              <a:t>rd</a:t>
            </a:r>
            <a:r>
              <a:rPr lang="en-US" sz="1800" b="1" dirty="0"/>
              <a:t> COC – Count Down to Conclave)</a:t>
            </a:r>
            <a:endParaRPr lang="en-US" sz="1800" dirty="0"/>
          </a:p>
          <a:p>
            <a:pPr lvl="0"/>
            <a:r>
              <a:rPr lang="en-US" sz="1500" dirty="0"/>
              <a:t>Final reports from CVCs, service lodge, and COC. This intended to be a check-in with all of the heavy lifting occurring prior to this date</a:t>
            </a:r>
          </a:p>
          <a:p>
            <a:r>
              <a:rPr lang="en-US" sz="1500" dirty="0"/>
              <a:t>Identify final action items, travel plans, etc.</a:t>
            </a:r>
          </a:p>
        </p:txBody>
      </p:sp>
    </p:spTree>
    <p:extLst>
      <p:ext uri="{BB962C8B-B14F-4D97-AF65-F5344CB8AC3E}">
        <p14:creationId xmlns:p14="http://schemas.microsoft.com/office/powerpoint/2010/main" val="389490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631621" cy="4525963"/>
          </a:xfrm>
        </p:spPr>
        <p:txBody>
          <a:bodyPr/>
          <a:lstStyle/>
          <a:p>
            <a:r>
              <a:rPr lang="en-US" sz="2400" dirty="0" smtClean="0"/>
              <a:t>Conclave Schedule</a:t>
            </a:r>
          </a:p>
          <a:p>
            <a:r>
              <a:rPr lang="en-US" sz="2400" dirty="0"/>
              <a:t>L</a:t>
            </a:r>
            <a:r>
              <a:rPr lang="en-US" sz="2400" dirty="0" smtClean="0"/>
              <a:t>et's </a:t>
            </a:r>
            <a:r>
              <a:rPr lang="en-US" sz="2400" dirty="0"/>
              <a:t>brainstorm important events that need to be on our </a:t>
            </a:r>
            <a:r>
              <a:rPr lang="en-US" sz="2400" dirty="0" smtClean="0"/>
              <a:t>schedule</a:t>
            </a:r>
            <a:endParaRPr lang="en-US" sz="2400" dirty="0"/>
          </a:p>
          <a:p>
            <a:pPr lvl="1"/>
            <a:r>
              <a:rPr lang="en-US" sz="2000" dirty="0"/>
              <a:t>While you may think your section’s schedule is set, it probably isn’t and changes can bring new life to </a:t>
            </a:r>
            <a:r>
              <a:rPr lang="en-US" sz="2000" dirty="0" smtClean="0"/>
              <a:t>a conclave</a:t>
            </a:r>
            <a:endParaRPr lang="en-US" sz="2000" dirty="0"/>
          </a:p>
          <a:p>
            <a:pPr lvl="1"/>
            <a:r>
              <a:rPr lang="en-US" sz="2000" dirty="0"/>
              <a:t>So what occurs Friday night? Saturday? Sunday?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57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C_Powerpoint_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NOAC_Powerpoint_Blue</Template>
  <TotalTime>959</TotalTime>
  <Words>1236</Words>
  <Application>Microsoft Office PowerPoint</Application>
  <PresentationFormat>On-screen Show (4:3)</PresentationFormat>
  <Paragraphs>151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NOAC_Powerpoint_Red</vt:lpstr>
      <vt:lpstr>Creating the Cutting Edge Conclave</vt:lpstr>
      <vt:lpstr>Learning Objectives</vt:lpstr>
      <vt:lpstr>What is the purpose of conclave?</vt:lpstr>
      <vt:lpstr>Purpose</vt:lpstr>
      <vt:lpstr>Planning</vt:lpstr>
      <vt:lpstr>Conclave Roadmap</vt:lpstr>
      <vt:lpstr>Conclave Roadmap</vt:lpstr>
      <vt:lpstr>Conclave Roadmap</vt:lpstr>
      <vt:lpstr>Scheduling</vt:lpstr>
      <vt:lpstr>Program </vt:lpstr>
      <vt:lpstr>Training</vt:lpstr>
      <vt:lpstr>Activities</vt:lpstr>
      <vt:lpstr>Shows</vt:lpstr>
      <vt:lpstr>W W W s of Logistics Planning</vt:lpstr>
      <vt:lpstr>Physical Disabilities Accommodations</vt:lpstr>
      <vt:lpstr>Duty to God</vt:lpstr>
      <vt:lpstr>Summary</vt:lpstr>
      <vt:lpstr>PowerPoint Presentation</vt:lpstr>
      <vt:lpstr>For Training Resources and More Information Visit:</vt:lpstr>
    </vt:vector>
  </TitlesOfParts>
  <Company>Deloitte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Hebner, Michael</dc:creator>
  <cp:lastModifiedBy>Jake Torpey</cp:lastModifiedBy>
  <cp:revision>76</cp:revision>
  <cp:lastPrinted>2015-06-21T13:51:57Z</cp:lastPrinted>
  <dcterms:created xsi:type="dcterms:W3CDTF">2015-05-21T13:31:43Z</dcterms:created>
  <dcterms:modified xsi:type="dcterms:W3CDTF">2015-07-13T15:50:04Z</dcterms:modified>
</cp:coreProperties>
</file>