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3" r:id="rId2"/>
    <p:sldId id="257"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6" r:id="rId17"/>
    <p:sldId id="277" r:id="rId18"/>
    <p:sldId id="275" r:id="rId19"/>
    <p:sldId id="279" r:id="rId20"/>
    <p:sldId id="280" r:id="rId21"/>
    <p:sldId id="281" r:id="rId22"/>
    <p:sldId id="28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p:restoredTop sz="85440" autoAdjust="0"/>
  </p:normalViewPr>
  <p:slideViewPr>
    <p:cSldViewPr snapToGrid="0" snapToObjects="1">
      <p:cViewPr varScale="1">
        <p:scale>
          <a:sx n="57" d="100"/>
          <a:sy n="57" d="100"/>
        </p:scale>
        <p:origin x="1546"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DA37B-DE70-4DC1-B9BB-EB9E0894EFBC}" type="datetimeFigureOut">
              <a:rPr lang="en-US" smtClean="0"/>
              <a:t>9/8/2016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7C443-7911-41F6-BBE8-6E4AA21EC06C}" type="slidenum">
              <a:rPr lang="en-US" smtClean="0"/>
              <a:t>‹#›</a:t>
            </a:fld>
            <a:endParaRPr lang="en-US"/>
          </a:p>
        </p:txBody>
      </p:sp>
    </p:spTree>
    <p:extLst>
      <p:ext uri="{BB962C8B-B14F-4D97-AF65-F5344CB8AC3E}">
        <p14:creationId xmlns:p14="http://schemas.microsoft.com/office/powerpoint/2010/main" val="11474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back to </a:t>
            </a:r>
            <a:r>
              <a:rPr lang="en-US" dirty="0" err="1"/>
              <a:t>Nutiket’s</a:t>
            </a:r>
            <a:r>
              <a:rPr lang="en-US" dirty="0"/>
              <a:t> </a:t>
            </a:r>
          </a:p>
        </p:txBody>
      </p:sp>
      <p:sp>
        <p:nvSpPr>
          <p:cNvPr id="4" name="Slide Number Placeholder 3"/>
          <p:cNvSpPr>
            <a:spLocks noGrp="1"/>
          </p:cNvSpPr>
          <p:nvPr>
            <p:ph type="sldNum" sz="quarter" idx="10"/>
          </p:nvPr>
        </p:nvSpPr>
        <p:spPr/>
        <p:txBody>
          <a:bodyPr/>
          <a:lstStyle/>
          <a:p>
            <a:fld id="{F627C443-7911-41F6-BBE8-6E4AA21EC06C}" type="slidenum">
              <a:rPr lang="en-US" smtClean="0"/>
              <a:t>3</a:t>
            </a:fld>
            <a:endParaRPr lang="en-US"/>
          </a:p>
        </p:txBody>
      </p:sp>
    </p:spTree>
    <p:extLst>
      <p:ext uri="{BB962C8B-B14F-4D97-AF65-F5344CB8AC3E}">
        <p14:creationId xmlns:p14="http://schemas.microsoft.com/office/powerpoint/2010/main" val="3170334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delegates work in their crews to compile</a:t>
            </a:r>
            <a:r>
              <a:rPr lang="en-US" baseline="0" dirty="0"/>
              <a:t> a cohesive list of service projects their lodge did, plans to do, or wants to do in the future. The end goal is for each delegate to have a list of ideas to bring back to their lodge of innovative service projects for groups other than their council or camps. </a:t>
            </a:r>
          </a:p>
          <a:p>
            <a:endParaRPr lang="en-US" baseline="0" dirty="0"/>
          </a:p>
          <a:p>
            <a:r>
              <a:rPr lang="en-US" baseline="0" dirty="0"/>
              <a:t>The 3 scenarios at the end of the syllabus offer examples of how to develop a project around the strengths of your lodge. </a:t>
            </a:r>
          </a:p>
          <a:p>
            <a:endParaRPr lang="en-US" baseline="0" dirty="0"/>
          </a:p>
          <a:p>
            <a:r>
              <a:rPr lang="en-US" baseline="0" dirty="0"/>
              <a:t>Action Plan Development booth at the Fellowship Festival </a:t>
            </a:r>
            <a:endParaRPr lang="en-US" dirty="0"/>
          </a:p>
        </p:txBody>
      </p:sp>
      <p:sp>
        <p:nvSpPr>
          <p:cNvPr id="4" name="Slide Number Placeholder 3"/>
          <p:cNvSpPr>
            <a:spLocks noGrp="1"/>
          </p:cNvSpPr>
          <p:nvPr>
            <p:ph type="sldNum" sz="quarter" idx="10"/>
          </p:nvPr>
        </p:nvSpPr>
        <p:spPr/>
        <p:txBody>
          <a:bodyPr/>
          <a:lstStyle/>
          <a:p>
            <a:fld id="{F627C443-7911-41F6-BBE8-6E4AA21EC06C}" type="slidenum">
              <a:rPr lang="en-US" smtClean="0"/>
              <a:t>18</a:t>
            </a:fld>
            <a:endParaRPr lang="en-US"/>
          </a:p>
        </p:txBody>
      </p:sp>
    </p:spTree>
    <p:extLst>
      <p:ext uri="{BB962C8B-B14F-4D97-AF65-F5344CB8AC3E}">
        <p14:creationId xmlns:p14="http://schemas.microsoft.com/office/powerpoint/2010/main" val="273933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key to any noble endeavor is to first understand why you are doing it. If you do not know why, how can you properly execute the what with all the necessary enthusiasm. Let’s face it, we are humans; no one </a:t>
            </a:r>
            <a:r>
              <a:rPr lang="en-US" sz="1200" b="0" i="1" kern="1200" dirty="0">
                <a:solidFill>
                  <a:schemeClr val="tx1"/>
                </a:solidFill>
                <a:effectLst/>
                <a:latin typeface="+mn-lt"/>
                <a:ea typeface="+mn-ea"/>
                <a:cs typeface="+mn-cs"/>
              </a:rPr>
              <a:t>likes</a:t>
            </a:r>
            <a:r>
              <a:rPr lang="en-US" sz="1200" b="0" i="0" kern="1200" dirty="0">
                <a:solidFill>
                  <a:schemeClr val="tx1"/>
                </a:solidFill>
                <a:effectLst/>
                <a:latin typeface="+mn-lt"/>
                <a:ea typeface="+mn-ea"/>
                <a:cs typeface="+mn-cs"/>
              </a:rPr>
              <a:t> arduous labor, but there is more to service than just labor. </a:t>
            </a:r>
            <a:r>
              <a:rPr lang="en-US" sz="1200" b="1" i="0" u="sng" kern="1200" dirty="0">
                <a:solidFill>
                  <a:schemeClr val="tx1"/>
                </a:solidFill>
                <a:effectLst/>
                <a:latin typeface="+mn-lt"/>
                <a:ea typeface="+mn-ea"/>
                <a:cs typeface="+mn-cs"/>
              </a:rPr>
              <a:t>Service provides an inner sense of self-gratification</a:t>
            </a:r>
            <a:r>
              <a:rPr lang="en-US" sz="1200" b="0" i="0" kern="1200" dirty="0">
                <a:solidFill>
                  <a:schemeClr val="tx1"/>
                </a:solidFill>
                <a:effectLst/>
                <a:latin typeface="+mn-lt"/>
                <a:ea typeface="+mn-ea"/>
                <a:cs typeface="+mn-cs"/>
              </a:rPr>
              <a:t>, it feels good to help others. With the trade-off between back pains and the joyous inner revival after a long work day, WHY do we serve? What about service makes it so important to the OA? What </a:t>
            </a:r>
            <a:r>
              <a:rPr lang="en-US" sz="1200" b="0" i="1" kern="1200" dirty="0">
                <a:solidFill>
                  <a:schemeClr val="tx1"/>
                </a:solidFill>
                <a:effectLst/>
                <a:latin typeface="+mn-lt"/>
                <a:ea typeface="+mn-ea"/>
                <a:cs typeface="+mn-cs"/>
              </a:rPr>
              <a:t>is</a:t>
            </a:r>
            <a:r>
              <a:rPr lang="en-US" sz="1200" b="0" i="0" kern="1200" dirty="0">
                <a:solidFill>
                  <a:schemeClr val="tx1"/>
                </a:solidFill>
                <a:effectLst/>
                <a:latin typeface="+mn-lt"/>
                <a:ea typeface="+mn-ea"/>
                <a:cs typeface="+mn-cs"/>
              </a:rPr>
              <a:t> service in the eyes of the OA? Understanding these questions is the first step in providing meaningful and quality service with a cheerful heart. Participants will walk away from this topic with a deeper understanding of the driving force behind service and how to inspire service within their lodge. </a:t>
            </a:r>
            <a:r>
              <a:rPr lang="en-US" sz="1200" b="1" i="0" u="sng" kern="1200" dirty="0">
                <a:solidFill>
                  <a:schemeClr val="tx1"/>
                </a:solidFill>
                <a:effectLst/>
                <a:latin typeface="+mn-lt"/>
                <a:ea typeface="+mn-ea"/>
                <a:cs typeface="+mn-cs"/>
              </a:rPr>
              <a:t>Unlike other cardiac conditions, a cheerful heart is contagious.</a:t>
            </a:r>
            <a:r>
              <a:rPr lang="en-US" sz="1200" b="0" i="0" kern="1200" dirty="0">
                <a:solidFill>
                  <a:schemeClr val="tx1"/>
                </a:solidFill>
                <a:effectLst/>
                <a:latin typeface="+mn-lt"/>
                <a:ea typeface="+mn-ea"/>
                <a:cs typeface="+mn-cs"/>
              </a:rPr>
              <a:t> Others will see you giving gladly in selfless service and will join in wanting to do the same. </a:t>
            </a:r>
            <a:endParaRPr lang="en-US" dirty="0"/>
          </a:p>
        </p:txBody>
      </p:sp>
      <p:sp>
        <p:nvSpPr>
          <p:cNvPr id="4" name="Slide Number Placeholder 3"/>
          <p:cNvSpPr>
            <a:spLocks noGrp="1"/>
          </p:cNvSpPr>
          <p:nvPr>
            <p:ph type="sldNum" sz="quarter" idx="10"/>
          </p:nvPr>
        </p:nvSpPr>
        <p:spPr/>
        <p:txBody>
          <a:bodyPr/>
          <a:lstStyle/>
          <a:p>
            <a:fld id="{F627C443-7911-41F6-BBE8-6E4AA21EC06C}" type="slidenum">
              <a:rPr lang="en-US" smtClean="0"/>
              <a:t>4</a:t>
            </a:fld>
            <a:endParaRPr lang="en-US"/>
          </a:p>
        </p:txBody>
      </p:sp>
    </p:spTree>
    <p:extLst>
      <p:ext uri="{BB962C8B-B14F-4D97-AF65-F5344CB8AC3E}">
        <p14:creationId xmlns:p14="http://schemas.microsoft.com/office/powerpoint/2010/main" val="243928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sng" kern="1200" dirty="0">
                <a:solidFill>
                  <a:schemeClr val="tx1"/>
                </a:solidFill>
                <a:effectLst/>
                <a:latin typeface="+mn-lt"/>
                <a:ea typeface="+mn-ea"/>
                <a:cs typeface="+mn-cs"/>
              </a:rPr>
              <a:t>IMMDIATELY</a:t>
            </a:r>
            <a:r>
              <a:rPr lang="en-US" sz="1200" b="1" i="1" u="sng" kern="1200" baseline="0" dirty="0">
                <a:solidFill>
                  <a:schemeClr val="tx1"/>
                </a:solidFill>
                <a:effectLst/>
                <a:latin typeface="+mn-lt"/>
                <a:ea typeface="+mn-ea"/>
                <a:cs typeface="+mn-cs"/>
              </a:rPr>
              <a:t> FOLLOWING CLIP</a:t>
            </a:r>
          </a:p>
          <a:p>
            <a:r>
              <a:rPr lang="en-US" sz="1200" b="0" i="0" kern="1200" dirty="0">
                <a:solidFill>
                  <a:schemeClr val="tx1"/>
                </a:solidFill>
                <a:effectLst/>
                <a:latin typeface="+mn-lt"/>
                <a:ea typeface="+mn-ea"/>
                <a:cs typeface="+mn-cs"/>
              </a:rPr>
              <a:t>What did the customer have troubles with? What happened on the other end to make service difficult? What pain points do we see with service in the contemporary society that LeaderX can see in his lodge/section?</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this discussion winds down, without stopping the discussion, have another trainer or one of the crew guides enter from the side of the room and begin to try to raise a backpack onto his back. The backpack should be one you might see at </a:t>
            </a:r>
            <a:r>
              <a:rPr lang="en-US" sz="1200" kern="1200" dirty="0" err="1">
                <a:solidFill>
                  <a:schemeClr val="tx1"/>
                </a:solidFill>
                <a:effectLst/>
                <a:latin typeface="+mn-lt"/>
                <a:ea typeface="+mn-ea"/>
                <a:cs typeface="+mn-cs"/>
              </a:rPr>
              <a:t>Philmont</a:t>
            </a:r>
            <a:r>
              <a:rPr lang="en-US" sz="1200" kern="1200" dirty="0">
                <a:solidFill>
                  <a:schemeClr val="tx1"/>
                </a:solidFill>
                <a:effectLst/>
                <a:latin typeface="+mn-lt"/>
                <a:ea typeface="+mn-ea"/>
                <a:cs typeface="+mn-cs"/>
              </a:rPr>
              <a:t>, and should be stuffed with light material. The crew guide struggles a great deal with the pack while the trainer glances over uncomfortably but continues to keep training, eventually becoming so distracted that he cannot continue to lead the discussion. At this time, the other crew guide prompts a member of his crew to go help with the backpack.</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627C443-7911-41F6-BBE8-6E4AA21EC06C}" type="slidenum">
              <a:rPr lang="en-US" smtClean="0"/>
              <a:t>5</a:t>
            </a:fld>
            <a:endParaRPr lang="en-US"/>
          </a:p>
        </p:txBody>
      </p:sp>
    </p:spTree>
    <p:extLst>
      <p:ext uri="{BB962C8B-B14F-4D97-AF65-F5344CB8AC3E}">
        <p14:creationId xmlns:p14="http://schemas.microsoft.com/office/powerpoint/2010/main" val="398190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the crew member the reasoning behind his actions and direct your questions to describe the motivation for the service. Continue to elaborate on the time limitations of serving others with the apple metaphor.</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bag of apples as metaphor.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a:t>
            </a:r>
            <a:r>
              <a:rPr lang="en-US" sz="1200" kern="1200" baseline="0" dirty="0">
                <a:solidFill>
                  <a:schemeClr val="tx1"/>
                </a:solidFill>
                <a:effectLst/>
                <a:latin typeface="+mn-lt"/>
                <a:ea typeface="+mn-ea"/>
                <a:cs typeface="+mn-cs"/>
              </a:rPr>
              <a:t> commitment you make is a bite in the apple;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long all that is left of this last apple is the core; gross, unwanted, and unusable. The time and energy that we give to others is at the very end and even then it lacks quality and sustenance. Simply put, the time we give to others is the time we would otherwise throw away. If guided by the Obligation (and Scout Oath/Law), the service apple would be one of the first out of the bag. I am not suggesting that everyone quit their job to volunteer for the Salvation Army 24/7, 365 but I am encouraging that each of us spends some time in careful consideration on how to spend our “non-essential time” outside of what is required each 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point of this is to create a spark on inspiration and desire to want to do more to serve.</a:t>
            </a:r>
            <a:r>
              <a:rPr lang="en-US" sz="1200" kern="1200" baseline="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There is a spark, fan it now so that it is a flame. </a:t>
            </a:r>
            <a:r>
              <a:rPr lang="en-US" sz="1200" kern="1200" dirty="0">
                <a:solidFill>
                  <a:schemeClr val="tx1"/>
                </a:solidFill>
                <a:effectLst/>
                <a:latin typeface="+mn-lt"/>
                <a:ea typeface="+mn-ea"/>
                <a:cs typeface="+mn-cs"/>
              </a:rPr>
              <a:t>From here, segway into brainstorming and discussions in order to generate a thorough list of answers to the questions posed above. With these driving reasons in mind, discuss ways for each lodge to carry this message back home to inspire others to re-spark the flames of service. The purpose of this exercise is to build an in-depth understanding as to the importance of service to the OA and why it is a core principal.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627C443-7911-41F6-BBE8-6E4AA21EC06C}" type="slidenum">
              <a:rPr lang="en-US" smtClean="0"/>
              <a:t>6</a:t>
            </a:fld>
            <a:endParaRPr lang="en-US"/>
          </a:p>
        </p:txBody>
      </p:sp>
    </p:spTree>
    <p:extLst>
      <p:ext uri="{BB962C8B-B14F-4D97-AF65-F5344CB8AC3E}">
        <p14:creationId xmlns:p14="http://schemas.microsoft.com/office/powerpoint/2010/main" val="193226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follow through with this idea of service? First, to any project there is a pre-plan (see Action Plan</a:t>
            </a:r>
            <a:r>
              <a:rPr lang="en-US" baseline="0" dirty="0"/>
              <a:t> Development during Fellowship Festival</a:t>
            </a:r>
            <a:r>
              <a:rPr lang="en-US" dirty="0"/>
              <a:t>). This will help with the preliminary planning steps. Keep in mind that service goes beyond traditional rock, stick, and</a:t>
            </a:r>
            <a:r>
              <a:rPr lang="en-US" baseline="0" dirty="0"/>
              <a:t> </a:t>
            </a:r>
            <a:r>
              <a:rPr lang="en-US" dirty="0"/>
              <a:t>stump, trail building, and garbage pickup. There are many unique ways we can serve others. </a:t>
            </a:r>
          </a:p>
          <a:p>
            <a:endParaRPr lang="en-US" dirty="0"/>
          </a:p>
          <a:p>
            <a:r>
              <a:rPr lang="en-US" dirty="0"/>
              <a:t>Lodges around the nation are performing some really great service but no one knows about it. Use this to define </a:t>
            </a:r>
            <a:r>
              <a:rPr lang="en-US" dirty="0" err="1"/>
              <a:t>LeaderX</a:t>
            </a:r>
            <a:r>
              <a:rPr lang="en-US" dirty="0"/>
              <a:t> based on levels of service projects. Equip him with some Best Practices to guide him. What are lodges doing well? How are they doing it? Throughout the discussion, keep in mind the central question. Where is it that we can serve and how do we work with camps, councils, communities and government organizations to carry out a project? Has anyone encountered problems or resistance from one of these groups? There is a lot of information in the room during this time, use it to help </a:t>
            </a:r>
            <a:r>
              <a:rPr lang="en-US" dirty="0" err="1"/>
              <a:t>LeaderX</a:t>
            </a:r>
            <a:r>
              <a:rPr lang="en-US" dirty="0"/>
              <a:t> form a stronger service plan. Participants should walk away with a general list projects and best practices to possibly be done back at their lodge. More</a:t>
            </a:r>
            <a:r>
              <a:rPr lang="en-US" baseline="0" dirty="0"/>
              <a:t> detailed information that can elaborate on this will take place during the Fellowship Festival. </a:t>
            </a:r>
            <a:r>
              <a:rPr lang="en-US" dirty="0"/>
              <a:t> </a:t>
            </a:r>
          </a:p>
        </p:txBody>
      </p:sp>
      <p:sp>
        <p:nvSpPr>
          <p:cNvPr id="4" name="Slide Number Placeholder 3"/>
          <p:cNvSpPr>
            <a:spLocks noGrp="1"/>
          </p:cNvSpPr>
          <p:nvPr>
            <p:ph type="sldNum" sz="quarter" idx="10"/>
          </p:nvPr>
        </p:nvSpPr>
        <p:spPr/>
        <p:txBody>
          <a:bodyPr/>
          <a:lstStyle/>
          <a:p>
            <a:fld id="{F627C443-7911-41F6-BBE8-6E4AA21EC06C}" type="slidenum">
              <a:rPr lang="en-US" smtClean="0"/>
              <a:t>9</a:t>
            </a:fld>
            <a:endParaRPr lang="en-US"/>
          </a:p>
        </p:txBody>
      </p:sp>
    </p:spTree>
    <p:extLst>
      <p:ext uri="{BB962C8B-B14F-4D97-AF65-F5344CB8AC3E}">
        <p14:creationId xmlns:p14="http://schemas.microsoft.com/office/powerpoint/2010/main" val="50172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Balance exists, HOW? </a:t>
            </a:r>
          </a:p>
        </p:txBody>
      </p:sp>
      <p:sp>
        <p:nvSpPr>
          <p:cNvPr id="4" name="Slide Number Placeholder 3"/>
          <p:cNvSpPr>
            <a:spLocks noGrp="1"/>
          </p:cNvSpPr>
          <p:nvPr>
            <p:ph type="sldNum" sz="quarter" idx="10"/>
          </p:nvPr>
        </p:nvSpPr>
        <p:spPr/>
        <p:txBody>
          <a:bodyPr/>
          <a:lstStyle/>
          <a:p>
            <a:fld id="{F627C443-7911-41F6-BBE8-6E4AA21EC06C}" type="slidenum">
              <a:rPr lang="en-US" smtClean="0"/>
              <a:t>10</a:t>
            </a:fld>
            <a:endParaRPr lang="en-US"/>
          </a:p>
        </p:txBody>
      </p:sp>
    </p:spTree>
    <p:extLst>
      <p:ext uri="{BB962C8B-B14F-4D97-AF65-F5344CB8AC3E}">
        <p14:creationId xmlns:p14="http://schemas.microsoft.com/office/powerpoint/2010/main" val="192485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7C443-7911-41F6-BBE8-6E4AA21EC06C}" type="slidenum">
              <a:rPr lang="en-US" smtClean="0"/>
              <a:t>12</a:t>
            </a:fld>
            <a:endParaRPr lang="en-US"/>
          </a:p>
        </p:txBody>
      </p:sp>
    </p:spTree>
    <p:extLst>
      <p:ext uri="{BB962C8B-B14F-4D97-AF65-F5344CB8AC3E}">
        <p14:creationId xmlns:p14="http://schemas.microsoft.com/office/powerpoint/2010/main" val="132448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Forms available during Fellowship</a:t>
            </a:r>
            <a:r>
              <a:rPr lang="en-US" baseline="0" dirty="0"/>
              <a:t> Festival</a:t>
            </a:r>
            <a:br>
              <a:rPr lang="en-US" baseline="0" dirty="0"/>
            </a:br>
            <a:endParaRPr lang="en-US" dirty="0"/>
          </a:p>
        </p:txBody>
      </p:sp>
      <p:sp>
        <p:nvSpPr>
          <p:cNvPr id="4" name="Slide Number Placeholder 3"/>
          <p:cNvSpPr>
            <a:spLocks noGrp="1"/>
          </p:cNvSpPr>
          <p:nvPr>
            <p:ph type="sldNum" sz="quarter" idx="10"/>
          </p:nvPr>
        </p:nvSpPr>
        <p:spPr/>
        <p:txBody>
          <a:bodyPr/>
          <a:lstStyle/>
          <a:p>
            <a:fld id="{F627C443-7911-41F6-BBE8-6E4AA21EC06C}" type="slidenum">
              <a:rPr lang="en-US" smtClean="0"/>
              <a:t>13</a:t>
            </a:fld>
            <a:endParaRPr lang="en-US"/>
          </a:p>
        </p:txBody>
      </p:sp>
    </p:spTree>
    <p:extLst>
      <p:ext uri="{BB962C8B-B14F-4D97-AF65-F5344CB8AC3E}">
        <p14:creationId xmlns:p14="http://schemas.microsoft.com/office/powerpoint/2010/main" val="146954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service were an iceberg, WHAT would merely be the tip above the surface. The WHY and HOW provide the real structure to the iceberg but notice how these elements are unseen. The basic service element, the project itself, is really the only service component ever recognized. </a:t>
            </a:r>
          </a:p>
          <a:p>
            <a:endParaRPr lang="en-US" dirty="0"/>
          </a:p>
          <a:p>
            <a:r>
              <a:rPr lang="en-US" sz="1200" kern="1200" dirty="0">
                <a:solidFill>
                  <a:schemeClr val="tx1"/>
                </a:solidFill>
                <a:effectLst/>
                <a:latin typeface="+mn-lt"/>
                <a:ea typeface="+mn-ea"/>
                <a:cs typeface="+mn-cs"/>
              </a:rPr>
              <a:t>This is time for each lodge to combine what they have learned to chisel away and shape the iceberg tip (service) into specific action-items. Crew guides are there to help facilitate discussion but most of this time should be spent in lodge planning. Be sure to share the plans with the group! A lodge may be able to add an idea or two from reviewing these plans. In essence, each Arrowman will walk away with a set of plans specific to his lodge which were put together with the help, input, and ideas of Arrowmen from across the country. Imagine that your whole NLS table aided you in drafting your NLS contract based off of weak areas you identified. </a:t>
            </a:r>
            <a:endParaRPr lang="en-US" dirty="0"/>
          </a:p>
        </p:txBody>
      </p:sp>
      <p:sp>
        <p:nvSpPr>
          <p:cNvPr id="4" name="Slide Number Placeholder 3"/>
          <p:cNvSpPr>
            <a:spLocks noGrp="1"/>
          </p:cNvSpPr>
          <p:nvPr>
            <p:ph type="sldNum" sz="quarter" idx="10"/>
          </p:nvPr>
        </p:nvSpPr>
        <p:spPr/>
        <p:txBody>
          <a:bodyPr/>
          <a:lstStyle/>
          <a:p>
            <a:fld id="{F627C443-7911-41F6-BBE8-6E4AA21EC06C}" type="slidenum">
              <a:rPr lang="en-US" smtClean="0"/>
              <a:t>17</a:t>
            </a:fld>
            <a:endParaRPr lang="en-US"/>
          </a:p>
        </p:txBody>
      </p:sp>
    </p:spTree>
    <p:extLst>
      <p:ext uri="{BB962C8B-B14F-4D97-AF65-F5344CB8AC3E}">
        <p14:creationId xmlns:p14="http://schemas.microsoft.com/office/powerpoint/2010/main" val="1655022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39780" y="2865437"/>
            <a:ext cx="5518420" cy="1470025"/>
          </a:xfrm>
        </p:spPr>
        <p:txBody>
          <a:bodyPr/>
          <a:lstStyle>
            <a:lvl1pPr algn="r">
              <a:defRPr b="0" i="0">
                <a:latin typeface="Museo Slab 700"/>
                <a:cs typeface="Museo Slab 700"/>
              </a:defRPr>
            </a:lvl1pPr>
          </a:lstStyle>
          <a:p>
            <a:r>
              <a:rPr lang="en-US"/>
              <a:t>Click to edit Master title style</a:t>
            </a:r>
            <a:endParaRPr lang="en-US" dirty="0"/>
          </a:p>
        </p:txBody>
      </p:sp>
      <p:sp>
        <p:nvSpPr>
          <p:cNvPr id="3" name="Subtitle 2"/>
          <p:cNvSpPr>
            <a:spLocks noGrp="1"/>
          </p:cNvSpPr>
          <p:nvPr>
            <p:ph type="subTitle" idx="1"/>
          </p:nvPr>
        </p:nvSpPr>
        <p:spPr>
          <a:xfrm>
            <a:off x="2057400" y="4628183"/>
            <a:ext cx="6400800" cy="1752600"/>
          </a:xfrm>
        </p:spPr>
        <p:txBody>
          <a:bodyPr/>
          <a:lstStyle>
            <a:lvl1pPr marL="0" indent="0" algn="r">
              <a:buNone/>
              <a:defRPr b="0" i="0">
                <a:solidFill>
                  <a:schemeClr val="tx1">
                    <a:tint val="75000"/>
                  </a:schemeClr>
                </a:solidFill>
                <a:latin typeface="Museo Slab 300"/>
                <a:cs typeface="Museo Slab 3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647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0" i="1">
                <a:latin typeface="Rockwell" panose="02060603020205020403" pitchFamily="18" charset="0"/>
                <a:cs typeface="Rockwell" panose="020606030202050204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Gill Sans MT" panose="020B0502020104020203" pitchFamily="34" charset="0"/>
                <a:cs typeface="Gill Sans MT" panose="020B0502020104020203" pitchFamily="34" charset="0"/>
              </a:defRPr>
            </a:lvl1pPr>
            <a:lvl2pPr>
              <a:defRPr b="0" i="0">
                <a:latin typeface="Gill Sans MT" panose="020B0502020104020203" pitchFamily="34" charset="0"/>
                <a:cs typeface="Gill Sans MT" panose="020B0502020104020203" pitchFamily="34" charset="0"/>
              </a:defRPr>
            </a:lvl2pPr>
            <a:lvl3pPr>
              <a:defRPr b="0" i="0">
                <a:latin typeface="Gill Sans MT" panose="020B0502020104020203" pitchFamily="34" charset="0"/>
                <a:cs typeface="Gill Sans MT" panose="020B0502020104020203" pitchFamily="34" charset="0"/>
              </a:defRPr>
            </a:lvl3pPr>
            <a:lvl4pPr>
              <a:defRPr b="0" i="0">
                <a:latin typeface="Gill Sans MT" panose="020B0502020104020203" pitchFamily="34" charset="0"/>
                <a:cs typeface="Gill Sans MT" panose="020B0502020104020203" pitchFamily="34" charset="0"/>
              </a:defRPr>
            </a:lvl4pPr>
            <a:lvl5pPr>
              <a:defRPr b="0" i="0">
                <a:latin typeface="Gill Sans MT" panose="020B0502020104020203" pitchFamily="34" charset="0"/>
                <a:cs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612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3846" y="274638"/>
            <a:ext cx="6902953" cy="1143000"/>
          </a:xfrm>
        </p:spPr>
        <p:txBody>
          <a:bodyPr>
            <a:normAutofit/>
          </a:bodyPr>
          <a:lstStyle>
            <a:lvl1pPr algn="l">
              <a:defRPr sz="3600" b="0" i="0">
                <a:latin typeface="Museo Slab 700"/>
                <a:cs typeface="Museo Slab 70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0" i="0">
                <a:latin typeface="Museo Sans 300"/>
                <a:cs typeface="Museo Sans 300"/>
              </a:defRPr>
            </a:lvl1pPr>
            <a:lvl2pPr>
              <a:defRPr b="0" i="0">
                <a:latin typeface="Museo Sans 300"/>
                <a:cs typeface="Museo Sans 300"/>
              </a:defRPr>
            </a:lvl2pPr>
            <a:lvl3pPr>
              <a:defRPr b="0" i="0">
                <a:latin typeface="Museo Sans 300"/>
                <a:cs typeface="Museo Sans 300"/>
              </a:defRPr>
            </a:lvl3pPr>
            <a:lvl4pPr>
              <a:defRPr b="0" i="0">
                <a:latin typeface="Museo Sans 300"/>
                <a:cs typeface="Museo Sans 300"/>
              </a:defRPr>
            </a:lvl4pPr>
            <a:lvl5pPr>
              <a:defRPr b="0" i="0">
                <a:latin typeface="Museo Sans 300"/>
                <a:cs typeface="Museo Sans 3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2506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4526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457200" rtl="0" eaLnBrk="1" latinLnBrk="0" hangingPunct="1">
        <a:spcBef>
          <a:spcPct val="0"/>
        </a:spcBef>
        <a:buNone/>
        <a:defRPr sz="3600" b="0" i="0" kern="1200">
          <a:solidFill>
            <a:schemeClr val="tx1"/>
          </a:solidFill>
          <a:latin typeface="Rockwell" panose="02060603020205020403" pitchFamily="18" charset="0"/>
          <a:ea typeface="+mj-ea"/>
          <a:cs typeface="Rockwell" panose="02060603020205020403" pitchFamily="18"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Gill Sans MT" panose="020B0502020104020203" pitchFamily="34" charset="0"/>
          <a:ea typeface="+mn-ea"/>
          <a:cs typeface="Gill Sans MT" panose="020B050202010402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Gill Sans MT" panose="020B0502020104020203" pitchFamily="34" charset="0"/>
          <a:ea typeface="+mn-ea"/>
          <a:cs typeface="Gill Sans MT" panose="020B050202010402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Gill Sans MT" panose="020B0502020104020203" pitchFamily="34" charset="0"/>
          <a:ea typeface="+mn-ea"/>
          <a:cs typeface="Gill Sans MT" panose="020B050202010402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Gill Sans MT" panose="020B0502020104020203" pitchFamily="34" charset="0"/>
          <a:ea typeface="+mn-ea"/>
          <a:cs typeface="Gill Sans MT" panose="020B050202010402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Gill Sans MT" panose="020B0502020104020203" pitchFamily="34" charset="0"/>
          <a:ea typeface="+mn-ea"/>
          <a:cs typeface="Gill Sans MT" panose="020B05020201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a:latin typeface="Rockwell" panose="02060603020205020403" pitchFamily="18" charset="0"/>
              </a:rPr>
              <a:t>Strengthening Our Bonds:</a:t>
            </a:r>
            <a:br>
              <a:rPr lang="en-US" i="1" dirty="0">
                <a:latin typeface="Rockwell" panose="02060603020205020403" pitchFamily="18" charset="0"/>
              </a:rPr>
            </a:br>
            <a:r>
              <a:rPr lang="en-US" sz="3200" dirty="0">
                <a:latin typeface="Rockwell" panose="02060603020205020403" pitchFamily="18" charset="0"/>
              </a:rPr>
              <a:t>Putting Serve Back Into Service</a:t>
            </a:r>
            <a:endParaRPr lang="en-US" sz="3200" i="1" dirty="0">
              <a:latin typeface="Rockwell" panose="02060603020205020403" pitchFamily="18" charset="0"/>
            </a:endParaRPr>
          </a:p>
        </p:txBody>
      </p:sp>
      <p:sp>
        <p:nvSpPr>
          <p:cNvPr id="3" name="Subtitle 2"/>
          <p:cNvSpPr>
            <a:spLocks noGrp="1"/>
          </p:cNvSpPr>
          <p:nvPr>
            <p:ph type="subTitle" idx="1"/>
          </p:nvPr>
        </p:nvSpPr>
        <p:spPr/>
        <p:txBody>
          <a:bodyPr/>
          <a:lstStyle/>
          <a:p>
            <a:r>
              <a:rPr lang="en-US" dirty="0">
                <a:latin typeface="Gill Sans MT" panose="020B0502020104020203" pitchFamily="34" charset="0"/>
              </a:rPr>
              <a:t>NEXT: A New Century</a:t>
            </a:r>
          </a:p>
        </p:txBody>
      </p:sp>
    </p:spTree>
    <p:extLst>
      <p:ext uri="{BB962C8B-B14F-4D97-AF65-F5344CB8AC3E}">
        <p14:creationId xmlns:p14="http://schemas.microsoft.com/office/powerpoint/2010/main" val="175862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Finding A Balance Between Service and Fellowship</a:t>
            </a:r>
          </a:p>
        </p:txBody>
      </p:sp>
      <p:sp>
        <p:nvSpPr>
          <p:cNvPr id="3" name="Content Placeholder 2"/>
          <p:cNvSpPr>
            <a:spLocks noGrp="1"/>
          </p:cNvSpPr>
          <p:nvPr>
            <p:ph idx="1"/>
          </p:nvPr>
        </p:nvSpPr>
        <p:spPr>
          <a:xfrm>
            <a:off x="457200" y="1417638"/>
            <a:ext cx="8229600" cy="2262982"/>
          </a:xfrm>
        </p:spPr>
        <p:txBody>
          <a:bodyPr>
            <a:normAutofit lnSpcReduction="10000"/>
          </a:bodyPr>
          <a:lstStyle/>
          <a:p>
            <a:r>
              <a:rPr lang="en-US" dirty="0"/>
              <a:t>Non-traditional service projects</a:t>
            </a:r>
          </a:p>
          <a:p>
            <a:r>
              <a:rPr lang="en-US" dirty="0"/>
              <a:t>Motivation to finish the job</a:t>
            </a:r>
          </a:p>
          <a:p>
            <a:r>
              <a:rPr lang="en-US" dirty="0"/>
              <a:t>Recognizing others’ efforts</a:t>
            </a:r>
          </a:p>
          <a:p>
            <a:r>
              <a:rPr lang="en-US" dirty="0"/>
              <a:t>Prevent “burnout”</a:t>
            </a:r>
          </a:p>
        </p:txBody>
      </p:sp>
      <p:pic>
        <p:nvPicPr>
          <p:cNvPr id="4" name="Content Placeholder 3"/>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703" y="3861992"/>
            <a:ext cx="7646297" cy="1329531"/>
          </a:xfrm>
          <a:prstGeom prst="rect">
            <a:avLst/>
          </a:prstGeom>
          <a:noFill/>
        </p:spPr>
      </p:pic>
    </p:spTree>
    <p:extLst>
      <p:ext uri="{BB962C8B-B14F-4D97-AF65-F5344CB8AC3E}">
        <p14:creationId xmlns:p14="http://schemas.microsoft.com/office/powerpoint/2010/main" val="2437860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a:latin typeface="Rockwell" charset="0"/>
                <a:ea typeface="Rockwell" charset="0"/>
                <a:cs typeface="Rockwell" charset="0"/>
              </a:rPr>
              <a:t>Gain Insight</a:t>
            </a:r>
          </a:p>
        </p:txBody>
      </p:sp>
      <p:sp>
        <p:nvSpPr>
          <p:cNvPr id="4" name="Subtitle 3"/>
          <p:cNvSpPr>
            <a:spLocks noGrp="1"/>
          </p:cNvSpPr>
          <p:nvPr>
            <p:ph type="subTitle" idx="1"/>
          </p:nvPr>
        </p:nvSpPr>
        <p:spPr/>
        <p:txBody>
          <a:bodyPr/>
          <a:lstStyle/>
          <a:p>
            <a:r>
              <a:rPr lang="en-US" dirty="0">
                <a:latin typeface="Gill Sans MT" charset="0"/>
                <a:ea typeface="Gill Sans MT" charset="0"/>
                <a:cs typeface="Gill Sans MT" charset="0"/>
              </a:rPr>
              <a:t>Ask Unusual Questions to Create a Meta Persona</a:t>
            </a:r>
          </a:p>
        </p:txBody>
      </p:sp>
    </p:spTree>
    <p:extLst>
      <p:ext uri="{BB962C8B-B14F-4D97-AF65-F5344CB8AC3E}">
        <p14:creationId xmlns:p14="http://schemas.microsoft.com/office/powerpoint/2010/main" val="1266632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If You’re Not Having Fun, You’re Doing Something Wrong</a:t>
            </a:r>
          </a:p>
        </p:txBody>
      </p:sp>
      <p:sp>
        <p:nvSpPr>
          <p:cNvPr id="3" name="Content Placeholder 2"/>
          <p:cNvSpPr>
            <a:spLocks noGrp="1"/>
          </p:cNvSpPr>
          <p:nvPr>
            <p:ph idx="1"/>
          </p:nvPr>
        </p:nvSpPr>
        <p:spPr/>
        <p:txBody>
          <a:bodyPr/>
          <a:lstStyle/>
          <a:p>
            <a:r>
              <a:rPr lang="en-US" dirty="0"/>
              <a:t>More fellowship than service misses the important aspect of the Order</a:t>
            </a:r>
          </a:p>
          <a:p>
            <a:r>
              <a:rPr lang="en-US" dirty="0"/>
              <a:t>More service than fellowship burns out members and soon all service will end</a:t>
            </a:r>
          </a:p>
        </p:txBody>
      </p:sp>
    </p:spTree>
    <p:extLst>
      <p:ext uri="{BB962C8B-B14F-4D97-AF65-F5344CB8AC3E}">
        <p14:creationId xmlns:p14="http://schemas.microsoft.com/office/powerpoint/2010/main" val="91760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Opportunities for </a:t>
            </a:r>
            <a:br>
              <a:rPr lang="en-US" dirty="0"/>
            </a:br>
            <a:r>
              <a:rPr lang="en-US" dirty="0"/>
              <a:t>Service</a:t>
            </a:r>
          </a:p>
        </p:txBody>
      </p:sp>
      <p:sp>
        <p:nvSpPr>
          <p:cNvPr id="3" name="Content Placeholder 2"/>
          <p:cNvSpPr>
            <a:spLocks noGrp="1"/>
          </p:cNvSpPr>
          <p:nvPr>
            <p:ph idx="1"/>
          </p:nvPr>
        </p:nvSpPr>
        <p:spPr/>
        <p:txBody>
          <a:bodyPr/>
          <a:lstStyle/>
          <a:p>
            <a:r>
              <a:rPr lang="en-US" dirty="0"/>
              <a:t>National Service Grant</a:t>
            </a:r>
          </a:p>
          <a:p>
            <a:r>
              <a:rPr lang="en-US" dirty="0"/>
              <a:t>National Service Award</a:t>
            </a:r>
          </a:p>
        </p:txBody>
      </p:sp>
    </p:spTree>
    <p:extLst>
      <p:ext uri="{BB962C8B-B14F-4D97-AF65-F5344CB8AC3E}">
        <p14:creationId xmlns:p14="http://schemas.microsoft.com/office/powerpoint/2010/main" val="3153745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b="1" dirty="0">
                <a:solidFill>
                  <a:srgbClr val="FF0000"/>
                </a:solidFill>
                <a:latin typeface="Rockwell" panose="02060603020205020403" pitchFamily="18" charset="0"/>
              </a:rPr>
              <a:t>Discover</a:t>
            </a:r>
          </a:p>
        </p:txBody>
      </p:sp>
      <p:sp>
        <p:nvSpPr>
          <p:cNvPr id="3" name="Subtitle 2"/>
          <p:cNvSpPr>
            <a:spLocks noGrp="1"/>
          </p:cNvSpPr>
          <p:nvPr>
            <p:ph type="subTitle" idx="1"/>
          </p:nvPr>
        </p:nvSpPr>
        <p:spPr/>
        <p:txBody>
          <a:bodyPr/>
          <a:lstStyle/>
          <a:p>
            <a:r>
              <a:rPr lang="en-US" dirty="0">
                <a:latin typeface="Gill Sans MT" panose="020B0502020104020203" pitchFamily="34" charset="0"/>
              </a:rPr>
              <a:t>Who Among You Now Is Ready?</a:t>
            </a:r>
          </a:p>
        </p:txBody>
      </p:sp>
    </p:spTree>
    <p:extLst>
      <p:ext uri="{BB962C8B-B14F-4D97-AF65-F5344CB8AC3E}">
        <p14:creationId xmlns:p14="http://schemas.microsoft.com/office/powerpoint/2010/main" val="1495665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a:t>
            </a:r>
            <a:r>
              <a:rPr lang="en-US" dirty="0"/>
              <a:t> We Serve</a:t>
            </a:r>
            <a:endParaRPr lang="en-US" b="1" dirty="0"/>
          </a:p>
        </p:txBody>
      </p:sp>
      <p:sp>
        <p:nvSpPr>
          <p:cNvPr id="3" name="Content Placeholder 2"/>
          <p:cNvSpPr>
            <a:spLocks noGrp="1"/>
          </p:cNvSpPr>
          <p:nvPr>
            <p:ph idx="1"/>
          </p:nvPr>
        </p:nvSpPr>
        <p:spPr/>
        <p:txBody>
          <a:bodyPr/>
          <a:lstStyle/>
          <a:p>
            <a:pPr marL="0" indent="0">
              <a:buNone/>
            </a:pPr>
            <a:r>
              <a:rPr lang="en-US" dirty="0"/>
              <a:t>“If you are resolved to master every challenge faithfully, if you accept the full Ordeal, then firmly now take one step forward.”</a:t>
            </a:r>
          </a:p>
        </p:txBody>
      </p:sp>
    </p:spTree>
    <p:extLst>
      <p:ext uri="{BB962C8B-B14F-4D97-AF65-F5344CB8AC3E}">
        <p14:creationId xmlns:p14="http://schemas.microsoft.com/office/powerpoint/2010/main" val="3408649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t>
            </a:r>
            <a:r>
              <a:rPr lang="en-US" dirty="0"/>
              <a:t>We Serve</a:t>
            </a:r>
            <a:endParaRPr lang="en-US" b="1" dirty="0"/>
          </a:p>
        </p:txBody>
      </p:sp>
      <p:sp>
        <p:nvSpPr>
          <p:cNvPr id="3" name="Content Placeholder 2"/>
          <p:cNvSpPr>
            <a:spLocks noGrp="1"/>
          </p:cNvSpPr>
          <p:nvPr>
            <p:ph idx="1"/>
          </p:nvPr>
        </p:nvSpPr>
        <p:spPr>
          <a:xfrm>
            <a:off x="457200" y="2628900"/>
            <a:ext cx="8229600" cy="3497263"/>
          </a:xfrm>
        </p:spPr>
        <p:txBody>
          <a:bodyPr/>
          <a:lstStyle/>
          <a:p>
            <a:pPr marL="0" indent="0" algn="ctr">
              <a:buNone/>
            </a:pPr>
            <a:r>
              <a:rPr lang="en-US" dirty="0"/>
              <a:t>Combining WHY and HOW we serve gives us WHAT we serve</a:t>
            </a:r>
          </a:p>
        </p:txBody>
      </p:sp>
    </p:spTree>
    <p:extLst>
      <p:ext uri="{BB962C8B-B14F-4D97-AF65-F5344CB8AC3E}">
        <p14:creationId xmlns:p14="http://schemas.microsoft.com/office/powerpoint/2010/main" val="1798424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a:t>
            </a:r>
            <a:r>
              <a:rPr lang="en-US" dirty="0"/>
              <a:t> We Serve</a:t>
            </a:r>
            <a:endParaRPr lang="en-US" b="1" dirty="0"/>
          </a:p>
        </p:txBody>
      </p: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r="35538" b="9105"/>
          <a:stretch/>
        </p:blipFill>
        <p:spPr bwMode="auto">
          <a:xfrm>
            <a:off x="2602638" y="2027020"/>
            <a:ext cx="3938724" cy="3672322"/>
          </a:xfrm>
          <a:prstGeom prst="rect">
            <a:avLst/>
          </a:prstGeom>
          <a:noFill/>
          <a:ln>
            <a:noFill/>
          </a:ln>
          <a:extLst>
            <a:ext uri="{53640926-AAD7-44D8-BBD7-CCE9431645EC}">
              <a14:shadowObscured xmlns:a14="http://schemas.microsoft.com/office/drawing/2010/main"/>
            </a:ext>
          </a:extLst>
        </p:spPr>
      </p:pic>
      <p:sp>
        <p:nvSpPr>
          <p:cNvPr id="5" name="Text Box 4"/>
          <p:cNvSpPr txBox="1"/>
          <p:nvPr/>
        </p:nvSpPr>
        <p:spPr>
          <a:xfrm>
            <a:off x="4120198" y="2434273"/>
            <a:ext cx="903605" cy="46545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spcBef>
                <a:spcPts val="0"/>
              </a:spcBef>
              <a:spcAft>
                <a:spcPts val="0"/>
              </a:spcAft>
            </a:pPr>
            <a:r>
              <a:rPr lang="en-US" sz="220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WHAT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9"/>
          <p:cNvSpPr txBox="1"/>
          <p:nvPr/>
        </p:nvSpPr>
        <p:spPr>
          <a:xfrm>
            <a:off x="4176713" y="3196273"/>
            <a:ext cx="790575" cy="46545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spcBef>
                <a:spcPts val="0"/>
              </a:spcBef>
              <a:spcAft>
                <a:spcPts val="0"/>
              </a:spcAft>
            </a:pPr>
            <a:r>
              <a:rPr lang="en-US" sz="220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HOW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8"/>
          <p:cNvSpPr txBox="1"/>
          <p:nvPr/>
        </p:nvSpPr>
        <p:spPr>
          <a:xfrm>
            <a:off x="4120198" y="4586923"/>
            <a:ext cx="742315" cy="465455"/>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spcBef>
                <a:spcPts val="0"/>
              </a:spcBef>
              <a:spcAft>
                <a:spcPts val="0"/>
              </a:spcAft>
            </a:pPr>
            <a:r>
              <a:rPr lang="en-US" sz="220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WHY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5773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a:t>
            </a:r>
            <a:r>
              <a:rPr lang="en-US" dirty="0"/>
              <a:t> We Serve</a:t>
            </a:r>
            <a:endParaRPr lang="en-US" b="1" dirty="0"/>
          </a:p>
        </p:txBody>
      </p:sp>
      <p:sp>
        <p:nvSpPr>
          <p:cNvPr id="3" name="Content Placeholder 2"/>
          <p:cNvSpPr>
            <a:spLocks noGrp="1"/>
          </p:cNvSpPr>
          <p:nvPr>
            <p:ph idx="1"/>
          </p:nvPr>
        </p:nvSpPr>
        <p:spPr/>
        <p:txBody>
          <a:bodyPr/>
          <a:lstStyle/>
          <a:p>
            <a:r>
              <a:rPr lang="en-US" dirty="0"/>
              <a:t>What are the </a:t>
            </a:r>
            <a:r>
              <a:rPr lang="en-US" i="1" dirty="0"/>
              <a:t>actual</a:t>
            </a:r>
            <a:r>
              <a:rPr lang="en-US" dirty="0"/>
              <a:t> tasks we complete?</a:t>
            </a:r>
          </a:p>
        </p:txBody>
      </p:sp>
    </p:spTree>
    <p:extLst>
      <p:ext uri="{BB962C8B-B14F-4D97-AF65-F5344CB8AC3E}">
        <p14:creationId xmlns:p14="http://schemas.microsoft.com/office/powerpoint/2010/main" val="343411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Rockwell" panose="02060603020205020403" pitchFamily="18" charset="0"/>
              </a:rPr>
              <a:t>Draw Conclusions</a:t>
            </a:r>
          </a:p>
        </p:txBody>
      </p:sp>
      <p:sp>
        <p:nvSpPr>
          <p:cNvPr id="3" name="Subtitle 2"/>
          <p:cNvSpPr>
            <a:spLocks noGrp="1"/>
          </p:cNvSpPr>
          <p:nvPr>
            <p:ph type="subTitle" idx="1"/>
          </p:nvPr>
        </p:nvSpPr>
        <p:spPr/>
        <p:txBody>
          <a:bodyPr/>
          <a:lstStyle/>
          <a:p>
            <a:r>
              <a:rPr lang="en-US" dirty="0">
                <a:latin typeface="Gill Sans MT" panose="020B0502020104020203" pitchFamily="34" charset="0"/>
              </a:rPr>
              <a:t>Formulate a Stance</a:t>
            </a:r>
          </a:p>
        </p:txBody>
      </p:sp>
    </p:spTree>
    <p:extLst>
      <p:ext uri="{BB962C8B-B14F-4D97-AF65-F5344CB8AC3E}">
        <p14:creationId xmlns:p14="http://schemas.microsoft.com/office/powerpoint/2010/main" val="491552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 Information</a:t>
            </a:r>
          </a:p>
        </p:txBody>
      </p:sp>
      <p:sp>
        <p:nvSpPr>
          <p:cNvPr id="3" name="Content Placeholder 2"/>
          <p:cNvSpPr>
            <a:spLocks noGrp="1"/>
          </p:cNvSpPr>
          <p:nvPr>
            <p:ph idx="1"/>
          </p:nvPr>
        </p:nvSpPr>
        <p:spPr>
          <a:xfrm>
            <a:off x="457200" y="1600201"/>
            <a:ext cx="3143250" cy="1885950"/>
          </a:xfrm>
        </p:spPr>
        <p:txBody>
          <a:bodyPr/>
          <a:lstStyle/>
          <a:p>
            <a:pPr marL="0" indent="0">
              <a:buNone/>
            </a:pPr>
            <a:r>
              <a:rPr lang="en-US" dirty="0"/>
              <a:t>Name</a:t>
            </a:r>
          </a:p>
          <a:p>
            <a:pPr marL="0" indent="0">
              <a:buNone/>
            </a:pPr>
            <a:r>
              <a:rPr lang="en-US" dirty="0"/>
              <a:t>Phone Number</a:t>
            </a:r>
          </a:p>
          <a:p>
            <a:pPr marL="0" indent="0">
              <a:buNone/>
            </a:pPr>
            <a:r>
              <a:rPr lang="en-US" dirty="0"/>
              <a:t>Email</a:t>
            </a:r>
          </a:p>
        </p:txBody>
      </p:sp>
      <p:sp>
        <p:nvSpPr>
          <p:cNvPr id="4" name="Content Placeholder 2"/>
          <p:cNvSpPr txBox="1">
            <a:spLocks/>
          </p:cNvSpPr>
          <p:nvPr/>
        </p:nvSpPr>
        <p:spPr>
          <a:xfrm>
            <a:off x="3600450" y="1600202"/>
            <a:ext cx="5086350" cy="18859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Raleway" panose="020B0503030101060003" pitchFamily="34" charset="0"/>
                <a:ea typeface="+mn-ea"/>
                <a:cs typeface="Raleway" panose="020B05030301010600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Raleway" panose="020B0503030101060003" pitchFamily="34" charset="0"/>
                <a:ea typeface="+mn-ea"/>
                <a:cs typeface="Raleway" panose="020B05030301010600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Raleway" panose="020B0503030101060003" pitchFamily="34" charset="0"/>
                <a:ea typeface="+mn-ea"/>
                <a:cs typeface="Raleway" panose="020B05030301010600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Raleway" panose="020B0503030101060003" pitchFamily="34" charset="0"/>
                <a:ea typeface="+mn-ea"/>
                <a:cs typeface="Raleway" panose="020B05030301010600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Raleway" panose="020B0503030101060003" pitchFamily="34" charset="0"/>
                <a:ea typeface="+mn-ea"/>
                <a:cs typeface="Raleway" panose="020B05030301010600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latin typeface="Gill Sans MT" panose="020B0502020104020203" pitchFamily="34" charset="0"/>
              </a:rPr>
              <a:t>&lt;Name&gt;</a:t>
            </a:r>
          </a:p>
          <a:p>
            <a:pPr marL="0" indent="0">
              <a:buFont typeface="Arial"/>
              <a:buNone/>
            </a:pPr>
            <a:r>
              <a:rPr lang="en-US" dirty="0">
                <a:latin typeface="Gill Sans MT" panose="020B0502020104020203" pitchFamily="34" charset="0"/>
              </a:rPr>
              <a:t>&lt;Phone Number&gt;</a:t>
            </a:r>
          </a:p>
          <a:p>
            <a:pPr marL="0" indent="0">
              <a:buFont typeface="Arial"/>
              <a:buNone/>
            </a:pPr>
            <a:r>
              <a:rPr lang="en-US" dirty="0">
                <a:latin typeface="Gill Sans MT" panose="020B0502020104020203" pitchFamily="34" charset="0"/>
              </a:rPr>
              <a:t>&lt;Email&gt;</a:t>
            </a:r>
          </a:p>
        </p:txBody>
      </p:sp>
    </p:spTree>
    <p:extLst>
      <p:ext uri="{BB962C8B-B14F-4D97-AF65-F5344CB8AC3E}">
        <p14:creationId xmlns:p14="http://schemas.microsoft.com/office/powerpoint/2010/main" val="2171021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a:t>
            </a:r>
          </a:p>
        </p:txBody>
      </p:sp>
      <p:sp>
        <p:nvSpPr>
          <p:cNvPr id="3" name="Content Placeholder 2"/>
          <p:cNvSpPr>
            <a:spLocks noGrp="1"/>
          </p:cNvSpPr>
          <p:nvPr>
            <p:ph idx="1"/>
          </p:nvPr>
        </p:nvSpPr>
        <p:spPr>
          <a:xfrm>
            <a:off x="457200" y="1600201"/>
            <a:ext cx="8229600" cy="2305050"/>
          </a:xfrm>
        </p:spPr>
        <p:txBody>
          <a:bodyPr/>
          <a:lstStyle/>
          <a:p>
            <a:r>
              <a:rPr lang="en-US" dirty="0"/>
              <a:t>Why do you serve?</a:t>
            </a:r>
          </a:p>
          <a:p>
            <a:r>
              <a:rPr lang="en-US" dirty="0"/>
              <a:t>Why do you </a:t>
            </a:r>
            <a:r>
              <a:rPr lang="en-US" i="1" dirty="0"/>
              <a:t>continue</a:t>
            </a:r>
            <a:r>
              <a:rPr lang="en-US" dirty="0"/>
              <a:t> to serve?</a:t>
            </a:r>
          </a:p>
          <a:p>
            <a:r>
              <a:rPr lang="en-US" dirty="0"/>
              <a:t>How can we bring more people into our projects?</a:t>
            </a:r>
          </a:p>
        </p:txBody>
      </p:sp>
    </p:spTree>
    <p:extLst>
      <p:ext uri="{BB962C8B-B14F-4D97-AF65-F5344CB8AC3E}">
        <p14:creationId xmlns:p14="http://schemas.microsoft.com/office/powerpoint/2010/main" val="2456437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a:t>
            </a:r>
          </a:p>
        </p:txBody>
      </p:sp>
      <p:sp>
        <p:nvSpPr>
          <p:cNvPr id="4" name="Content Placeholder 3"/>
          <p:cNvSpPr>
            <a:spLocks noGrp="1"/>
          </p:cNvSpPr>
          <p:nvPr>
            <p:ph idx="1"/>
          </p:nvPr>
        </p:nvSpPr>
        <p:spPr>
          <a:xfrm>
            <a:off x="457200" y="1600200"/>
            <a:ext cx="8229600" cy="1766637"/>
          </a:xfrm>
          <a:prstGeom prst="rect">
            <a:avLst/>
          </a:prstGeom>
        </p:spPr>
        <p:txBody>
          <a:bodyPr wrap="square">
            <a:spAutoFit/>
          </a:bodyPr>
          <a:lstStyle/>
          <a:p>
            <a:pPr marL="457200" indent="-457200">
              <a:buFont typeface="Arial" panose="020B0604020202020204" pitchFamily="34" charset="0"/>
              <a:buChar char="•"/>
            </a:pPr>
            <a:r>
              <a:rPr lang="en-US" sz="3200" dirty="0">
                <a:cs typeface="Raleway" panose="020B0503030101060003" pitchFamily="34" charset="0"/>
              </a:rPr>
              <a:t>How can we balance service and fellowship?</a:t>
            </a:r>
          </a:p>
          <a:p>
            <a:pPr marL="457200" indent="-457200">
              <a:buFont typeface="Arial" panose="020B0604020202020204" pitchFamily="34" charset="0"/>
              <a:buChar char="•"/>
            </a:pPr>
            <a:r>
              <a:rPr lang="en-US" sz="3200" dirty="0">
                <a:cs typeface="Raleway" panose="020B0503030101060003" pitchFamily="34" charset="0"/>
              </a:rPr>
              <a:t>What will you do now?</a:t>
            </a:r>
          </a:p>
          <a:p>
            <a:pPr marL="457200" indent="-457200">
              <a:buFont typeface="Arial" panose="020B0604020202020204" pitchFamily="34" charset="0"/>
              <a:buChar char="•"/>
            </a:pPr>
            <a:r>
              <a:rPr lang="en-US" sz="3200" dirty="0">
                <a:cs typeface="Raleway" panose="020B0503030101060003" pitchFamily="34" charset="0"/>
              </a:rPr>
              <a:t>How can we create a lasting impact?</a:t>
            </a:r>
          </a:p>
        </p:txBody>
      </p:sp>
    </p:spTree>
    <p:extLst>
      <p:ext uri="{BB962C8B-B14F-4D97-AF65-F5344CB8AC3E}">
        <p14:creationId xmlns:p14="http://schemas.microsoft.com/office/powerpoint/2010/main" val="338110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a:latin typeface="Rockwell" panose="02060603020205020403" pitchFamily="18" charset="0"/>
              </a:rPr>
              <a:t>Strengthening Our Bonds:</a:t>
            </a:r>
            <a:br>
              <a:rPr lang="en-US" i="1" dirty="0">
                <a:latin typeface="Rockwell" panose="02060603020205020403" pitchFamily="18" charset="0"/>
              </a:rPr>
            </a:br>
            <a:r>
              <a:rPr lang="en-US" sz="3200" dirty="0">
                <a:latin typeface="Rockwell" panose="02060603020205020403" pitchFamily="18" charset="0"/>
              </a:rPr>
              <a:t>Putting Serve Back Into Service</a:t>
            </a:r>
            <a:endParaRPr lang="en-US" sz="3200" i="1" dirty="0">
              <a:latin typeface="Rockwell" panose="02060603020205020403" pitchFamily="18" charset="0"/>
            </a:endParaRPr>
          </a:p>
        </p:txBody>
      </p:sp>
      <p:sp>
        <p:nvSpPr>
          <p:cNvPr id="3" name="Subtitle 2"/>
          <p:cNvSpPr>
            <a:spLocks noGrp="1"/>
          </p:cNvSpPr>
          <p:nvPr>
            <p:ph type="subTitle" idx="1"/>
          </p:nvPr>
        </p:nvSpPr>
        <p:spPr/>
        <p:txBody>
          <a:bodyPr/>
          <a:lstStyle/>
          <a:p>
            <a:r>
              <a:rPr lang="en-US" dirty="0">
                <a:latin typeface="Gill Sans MT" panose="020B0502020104020203" pitchFamily="34" charset="0"/>
              </a:rPr>
              <a:t>NEXT: A New Century</a:t>
            </a:r>
          </a:p>
        </p:txBody>
      </p:sp>
    </p:spTree>
    <p:extLst>
      <p:ext uri="{BB962C8B-B14F-4D97-AF65-F5344CB8AC3E}">
        <p14:creationId xmlns:p14="http://schemas.microsoft.com/office/powerpoint/2010/main" val="2031392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b="1" dirty="0">
                <a:solidFill>
                  <a:srgbClr val="FF0000"/>
                </a:solidFill>
                <a:latin typeface="Rockwell" panose="02060603020205020403" pitchFamily="18" charset="0"/>
              </a:rPr>
              <a:t>Explore</a:t>
            </a:r>
          </a:p>
        </p:txBody>
      </p:sp>
      <p:sp>
        <p:nvSpPr>
          <p:cNvPr id="5" name="Subtitle 4"/>
          <p:cNvSpPr>
            <a:spLocks noGrp="1"/>
          </p:cNvSpPr>
          <p:nvPr>
            <p:ph type="subTitle" idx="1"/>
          </p:nvPr>
        </p:nvSpPr>
        <p:spPr/>
        <p:txBody>
          <a:bodyPr/>
          <a:lstStyle/>
          <a:p>
            <a:r>
              <a:rPr lang="en-US" dirty="0">
                <a:latin typeface="Gill Sans MT" panose="020B0502020104020203" pitchFamily="34" charset="0"/>
              </a:rPr>
              <a:t>“To the Spirit’s Higher Purpose”</a:t>
            </a:r>
          </a:p>
        </p:txBody>
      </p:sp>
    </p:spTree>
    <p:extLst>
      <p:ext uri="{BB962C8B-B14F-4D97-AF65-F5344CB8AC3E}">
        <p14:creationId xmlns:p14="http://schemas.microsoft.com/office/powerpoint/2010/main" val="40056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a:t>
            </a:r>
            <a:r>
              <a:rPr lang="en-US" dirty="0"/>
              <a:t> We Serve</a:t>
            </a:r>
          </a:p>
        </p:txBody>
      </p:sp>
      <p:sp>
        <p:nvSpPr>
          <p:cNvPr id="3" name="Content Placeholder 2"/>
          <p:cNvSpPr>
            <a:spLocks noGrp="1"/>
          </p:cNvSpPr>
          <p:nvPr>
            <p:ph idx="1"/>
          </p:nvPr>
        </p:nvSpPr>
        <p:spPr>
          <a:xfrm>
            <a:off x="457200" y="1600201"/>
            <a:ext cx="8229600" cy="1200150"/>
          </a:xfrm>
        </p:spPr>
        <p:txBody>
          <a:bodyPr/>
          <a:lstStyle/>
          <a:p>
            <a:pPr marL="0" indent="0" algn="ctr">
              <a:buNone/>
            </a:pPr>
            <a:r>
              <a:rPr lang="en-US" dirty="0"/>
              <a:t>The key to any endeavor is to first understand </a:t>
            </a:r>
            <a:r>
              <a:rPr lang="en-US" b="1" i="1" dirty="0"/>
              <a:t>why</a:t>
            </a:r>
            <a:r>
              <a:rPr lang="en-US" dirty="0"/>
              <a:t> you are doing it</a:t>
            </a:r>
          </a:p>
          <a:p>
            <a:pPr marL="0" indent="0" algn="ctr">
              <a:buNone/>
            </a:pPr>
            <a:endParaRPr lang="en-US" dirty="0"/>
          </a:p>
          <a:p>
            <a:pPr marL="0" indent="0" algn="ctr">
              <a:buNone/>
            </a:pPr>
            <a:endParaRPr lang="en-US" dirty="0"/>
          </a:p>
        </p:txBody>
      </p:sp>
      <p:sp>
        <p:nvSpPr>
          <p:cNvPr id="4" name="Content Placeholder 2"/>
          <p:cNvSpPr txBox="1">
            <a:spLocks/>
          </p:cNvSpPr>
          <p:nvPr/>
        </p:nvSpPr>
        <p:spPr>
          <a:xfrm>
            <a:off x="457200" y="3448050"/>
            <a:ext cx="8229600" cy="16764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Raleway" panose="020B0503030101060003" pitchFamily="34" charset="0"/>
                <a:ea typeface="+mn-ea"/>
                <a:cs typeface="Raleway" panose="020B05030301010600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Raleway" panose="020B0503030101060003" pitchFamily="34" charset="0"/>
                <a:ea typeface="+mn-ea"/>
                <a:cs typeface="Raleway" panose="020B05030301010600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Raleway" panose="020B0503030101060003" pitchFamily="34" charset="0"/>
                <a:ea typeface="+mn-ea"/>
                <a:cs typeface="Raleway" panose="020B05030301010600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Raleway" panose="020B0503030101060003" pitchFamily="34" charset="0"/>
                <a:ea typeface="+mn-ea"/>
                <a:cs typeface="Raleway" panose="020B05030301010600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Raleway" panose="020B0503030101060003" pitchFamily="34" charset="0"/>
                <a:ea typeface="+mn-ea"/>
                <a:cs typeface="Raleway" panose="020B05030301010600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latin typeface="Gill Sans MT" panose="020B0502020104020203" pitchFamily="34" charset="0"/>
              </a:rPr>
              <a:t>A motif in and of itself, </a:t>
            </a:r>
            <a:r>
              <a:rPr lang="en-US" b="1" dirty="0">
                <a:latin typeface="Gill Sans MT" panose="020B0502020104020203" pitchFamily="34" charset="0"/>
              </a:rPr>
              <a:t>service</a:t>
            </a:r>
            <a:r>
              <a:rPr lang="en-US" dirty="0">
                <a:latin typeface="Gill Sans MT" panose="020B0502020104020203" pitchFamily="34" charset="0"/>
              </a:rPr>
              <a:t>, when implemented properly, defines us as an organization</a:t>
            </a:r>
          </a:p>
          <a:p>
            <a:pPr marL="0" indent="0" algn="ctr">
              <a:buFont typeface="Arial"/>
              <a:buNone/>
            </a:pPr>
            <a:endParaRPr lang="en-US" dirty="0"/>
          </a:p>
          <a:p>
            <a:pPr marL="0" indent="0" algn="ctr">
              <a:buFont typeface="Arial"/>
              <a:buNone/>
            </a:pPr>
            <a:endParaRPr lang="en-US" dirty="0"/>
          </a:p>
        </p:txBody>
      </p:sp>
    </p:spTree>
    <p:extLst>
      <p:ext uri="{BB962C8B-B14F-4D97-AF65-F5344CB8AC3E}">
        <p14:creationId xmlns:p14="http://schemas.microsoft.com/office/powerpoint/2010/main" val="301270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a:t>
            </a:r>
          </a:p>
        </p:txBody>
      </p:sp>
      <p:pic>
        <p:nvPicPr>
          <p:cNvPr id="5" name="Medi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72853" y="1417638"/>
            <a:ext cx="5398294" cy="4049076"/>
          </a:xfrm>
        </p:spPr>
      </p:pic>
    </p:spTree>
    <p:extLst>
      <p:ext uri="{BB962C8B-B14F-4D97-AF65-F5344CB8AC3E}">
        <p14:creationId xmlns:p14="http://schemas.microsoft.com/office/powerpoint/2010/main" val="1279222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5094">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a:t>
            </a:r>
            <a:r>
              <a:rPr lang="en-US" dirty="0"/>
              <a:t> We Serve</a:t>
            </a:r>
          </a:p>
        </p:txBody>
      </p:sp>
      <p:sp>
        <p:nvSpPr>
          <p:cNvPr id="3" name="Content Placeholder 2"/>
          <p:cNvSpPr>
            <a:spLocks noGrp="1"/>
          </p:cNvSpPr>
          <p:nvPr>
            <p:ph idx="1"/>
          </p:nvPr>
        </p:nvSpPr>
        <p:spPr>
          <a:xfrm>
            <a:off x="457200" y="1284288"/>
            <a:ext cx="8229600" cy="4525963"/>
          </a:xfrm>
        </p:spPr>
        <p:txBody>
          <a:bodyPr/>
          <a:lstStyle/>
          <a:p>
            <a:pPr marL="0" indent="0">
              <a:buNone/>
            </a:pPr>
            <a:r>
              <a:rPr lang="en-US" dirty="0"/>
              <a:t>Bag of apples represents all the time and energy you have in a day to give to your obligations and each individual apple represents a specific area where you spend your time:</a:t>
            </a:r>
          </a:p>
          <a:p>
            <a:pPr lvl="1"/>
            <a:r>
              <a:rPr lang="en-US" dirty="0"/>
              <a:t>School</a:t>
            </a:r>
          </a:p>
          <a:p>
            <a:pPr lvl="1"/>
            <a:r>
              <a:rPr lang="en-US" dirty="0"/>
              <a:t>Work</a:t>
            </a:r>
          </a:p>
          <a:p>
            <a:pPr lvl="1"/>
            <a:r>
              <a:rPr lang="en-US" dirty="0"/>
              <a:t>Scouts</a:t>
            </a:r>
          </a:p>
          <a:p>
            <a:pPr lvl="1"/>
            <a:r>
              <a:rPr lang="en-US" dirty="0"/>
              <a:t>Family</a:t>
            </a:r>
          </a:p>
        </p:txBody>
      </p:sp>
    </p:spTree>
    <p:extLst>
      <p:ext uri="{BB962C8B-B14F-4D97-AF65-F5344CB8AC3E}">
        <p14:creationId xmlns:p14="http://schemas.microsoft.com/office/powerpoint/2010/main" val="278701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Rockwell" panose="02060603020205020403" pitchFamily="18" charset="0"/>
              </a:rPr>
              <a:t>Understand Those </a:t>
            </a:r>
            <a:br>
              <a:rPr lang="en-US" dirty="0">
                <a:latin typeface="Rockwell" panose="02060603020205020403" pitchFamily="18" charset="0"/>
              </a:rPr>
            </a:br>
            <a:r>
              <a:rPr lang="en-US" dirty="0">
                <a:latin typeface="Rockwell" panose="02060603020205020403" pitchFamily="18" charset="0"/>
              </a:rPr>
              <a:t>You Serve</a:t>
            </a:r>
          </a:p>
        </p:txBody>
      </p:sp>
      <p:sp>
        <p:nvSpPr>
          <p:cNvPr id="4" name="Subtitle 3"/>
          <p:cNvSpPr>
            <a:spLocks noGrp="1"/>
          </p:cNvSpPr>
          <p:nvPr>
            <p:ph type="subTitle" idx="1"/>
          </p:nvPr>
        </p:nvSpPr>
        <p:spPr/>
        <p:txBody>
          <a:bodyPr/>
          <a:lstStyle/>
          <a:p>
            <a:r>
              <a:rPr lang="en-US" dirty="0">
                <a:latin typeface="Gill Sans MT" panose="020B0502020104020203" pitchFamily="34" charset="0"/>
              </a:rPr>
              <a:t>What do they </a:t>
            </a:r>
          </a:p>
          <a:p>
            <a:r>
              <a:rPr lang="en-US" dirty="0">
                <a:latin typeface="Gill Sans MT" panose="020B0502020104020203" pitchFamily="34" charset="0"/>
              </a:rPr>
              <a:t>Do? Say? Think? Feel?</a:t>
            </a:r>
          </a:p>
        </p:txBody>
      </p:sp>
    </p:spTree>
    <p:extLst>
      <p:ext uri="{BB962C8B-B14F-4D97-AF65-F5344CB8AC3E}">
        <p14:creationId xmlns:p14="http://schemas.microsoft.com/office/powerpoint/2010/main" val="4258244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4800" b="1" dirty="0">
                <a:solidFill>
                  <a:srgbClr val="FF0000"/>
                </a:solidFill>
                <a:latin typeface="Rockwell" panose="02060603020205020403" pitchFamily="18" charset="0"/>
              </a:rPr>
              <a:t>Dream</a:t>
            </a:r>
          </a:p>
        </p:txBody>
      </p:sp>
      <p:sp>
        <p:nvSpPr>
          <p:cNvPr id="7" name="Subtitle 6"/>
          <p:cNvSpPr>
            <a:spLocks noGrp="1"/>
          </p:cNvSpPr>
          <p:nvPr>
            <p:ph type="subTitle" idx="1"/>
          </p:nvPr>
        </p:nvSpPr>
        <p:spPr/>
        <p:txBody>
          <a:bodyPr/>
          <a:lstStyle/>
          <a:p>
            <a:r>
              <a:rPr lang="en-US" dirty="0">
                <a:latin typeface="Gill Sans MT" panose="020B0502020104020203" pitchFamily="34" charset="0"/>
              </a:rPr>
              <a:t>Working Gladly…Seek to Serve</a:t>
            </a:r>
          </a:p>
        </p:txBody>
      </p:sp>
    </p:spTree>
    <p:extLst>
      <p:ext uri="{BB962C8B-B14F-4D97-AF65-F5344CB8AC3E}">
        <p14:creationId xmlns:p14="http://schemas.microsoft.com/office/powerpoint/2010/main" val="3538965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a:t>
            </a:r>
            <a:r>
              <a:rPr lang="en-US" dirty="0"/>
              <a:t> We Serve</a:t>
            </a:r>
            <a:endParaRPr lang="en-US" b="1" dirty="0"/>
          </a:p>
        </p:txBody>
      </p:sp>
      <p:pic>
        <p:nvPicPr>
          <p:cNvPr id="4" name="Media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06500" y="1417638"/>
            <a:ext cx="6731000" cy="3783534"/>
          </a:xfrm>
        </p:spPr>
      </p:pic>
    </p:spTree>
    <p:extLst>
      <p:ext uri="{BB962C8B-B14F-4D97-AF65-F5344CB8AC3E}">
        <p14:creationId xmlns:p14="http://schemas.microsoft.com/office/powerpoint/2010/main" val="3953020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NEXT_PPT_Template (1)</Template>
  <TotalTime>395</TotalTime>
  <Words>1256</Words>
  <Application>Microsoft Office PowerPoint</Application>
  <PresentationFormat>On-screen Show (4:3)</PresentationFormat>
  <Paragraphs>102</Paragraphs>
  <Slides>22</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Gill Sans MT</vt:lpstr>
      <vt:lpstr>Museo Sans 300</vt:lpstr>
      <vt:lpstr>Museo Slab 300</vt:lpstr>
      <vt:lpstr>Museo Slab 700</vt:lpstr>
      <vt:lpstr>Raleway</vt:lpstr>
      <vt:lpstr>Rockwell</vt:lpstr>
      <vt:lpstr>Times New Roman</vt:lpstr>
      <vt:lpstr>Office Theme</vt:lpstr>
      <vt:lpstr>Strengthening Our Bonds: Putting Serve Back Into Service</vt:lpstr>
      <vt:lpstr>Presenter Information</vt:lpstr>
      <vt:lpstr>Explore</vt:lpstr>
      <vt:lpstr>Why We Serve</vt:lpstr>
      <vt:lpstr>Service</vt:lpstr>
      <vt:lpstr>Why We Serve</vt:lpstr>
      <vt:lpstr>Understand Those  You Serve</vt:lpstr>
      <vt:lpstr>Dream</vt:lpstr>
      <vt:lpstr>How We Serve</vt:lpstr>
      <vt:lpstr>Finding A Balance Between Service and Fellowship</vt:lpstr>
      <vt:lpstr>Gain Insight</vt:lpstr>
      <vt:lpstr>If You’re Not Having Fun, You’re Doing Something Wrong</vt:lpstr>
      <vt:lpstr>National Opportunities for  Service</vt:lpstr>
      <vt:lpstr>Discover</vt:lpstr>
      <vt:lpstr>What We Serve</vt:lpstr>
      <vt:lpstr>What We Serve</vt:lpstr>
      <vt:lpstr>What We Serve</vt:lpstr>
      <vt:lpstr>What We Serve</vt:lpstr>
      <vt:lpstr>Draw Conclusions</vt:lpstr>
      <vt:lpstr>Final Thoughts</vt:lpstr>
      <vt:lpstr>Final Thoughts</vt:lpstr>
      <vt:lpstr>Strengthening Our Bonds: Putting Serve Back Into Service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Our Bonds</dc:title>
  <dc:creator>Preston Podolske</dc:creator>
  <cp:lastModifiedBy>wsstephens</cp:lastModifiedBy>
  <cp:revision>30</cp:revision>
  <dcterms:created xsi:type="dcterms:W3CDTF">2016-07-29T00:48:29Z</dcterms:created>
  <dcterms:modified xsi:type="dcterms:W3CDTF">2016-09-08T23:35:40Z</dcterms:modified>
</cp:coreProperties>
</file>