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metadata" ContentType="application/binary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1.9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custDataLst>
    <p:tags r:id="rId17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9" roundtripDataSignature="AMtx7mgv39xYLq2FWMQJDcEB6pDGlEBpJQ==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tags" Target="tags/tag1.xml" /><Relationship Id="rId18" Type="http://schemas.openxmlformats.org/officeDocument/2006/relationships/presProps" Target="presProps.xml" /><Relationship Id="rId19" Type="http://customschemas.google.com/relationships/presentationmetadata" Target="metadata" /><Relationship Id="rId2" Type="http://schemas.openxmlformats.org/officeDocument/2006/relationships/notesMaster" Target="notesMasters/notesMaster1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</a:xfrm>
      </p:grpSpPr>
      <p:sp>
        <p:nvSpPr>
          <p:cNvPr id="127" name="Google Shape;12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28" name="Google Shape;12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</a:xfrm>
      </p:grpSpPr>
      <p:sp>
        <p:nvSpPr>
          <p:cNvPr id="132" name="Google Shape;13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33" name="Google Shape;1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</a:xfrm>
      </p:grpSpPr>
      <p:sp>
        <p:nvSpPr>
          <p:cNvPr id="138" name="Google Shape;13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39" name="Google Shape;1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</a:xfrm>
      </p:grpSpPr>
      <p:sp>
        <p:nvSpPr>
          <p:cNvPr id="144" name="Google Shape;14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45" name="Google Shape;14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</a:xfrm>
      </p:grpSpPr>
      <p:sp>
        <p:nvSpPr>
          <p:cNvPr id="150" name="Google Shape;15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51" name="Google Shape;15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</a:xfrm>
      </p:grpSpPr>
      <p:sp>
        <p:nvSpPr>
          <p:cNvPr id="97" name="Google Shape;9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9" name="Google Shape;9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</a:xfrm>
      </p:grpSpPr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06" name="Google Shape;1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</a:xfrm>
      </p:grpSpPr>
      <p:sp>
        <p:nvSpPr>
          <p:cNvPr id="110" name="Google Shape;11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11" name="Google Shape;1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</a:xfrm>
      </p:grpSpPr>
      <p:sp>
        <p:nvSpPr>
          <p:cNvPr id="116" name="Google Shape;11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</a:xfrm>
      </p:grpSpPr>
      <p:sp>
        <p:nvSpPr>
          <p:cNvPr id="121" name="Google Shape;12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22" name="Google Shape;12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</a:xfrm>
      </p:grpSpPr>
      <p:sp>
        <p:nvSpPr>
          <p:cNvPr id="14" name="Google Shape;14;p16"/>
          <p:cNvSpPr txBox="1">
            <a:spLocks noGrp="1"/>
          </p:cNvSpPr>
          <p:nvPr>
            <p:ph type="ctrTitle"/>
          </p:nvPr>
        </p:nvSpPr>
        <p:spPr>
          <a:xfrm>
            <a:off x="914400" y="12541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 sz="4800"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subTitle" idx="1"/>
          </p:nvPr>
        </p:nvSpPr>
        <p:spPr>
          <a:xfrm>
            <a:off x="1828800" y="30099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ct val="0"/>
              </a:spcAft>
              <a:buClr>
                <a:srgbClr val="C00000"/>
              </a:buClr>
              <a:buSzPts val="3600"/>
              <a:buNone/>
              <a:defRPr sz="3600" b="0" i="0">
                <a:solidFill>
                  <a:srgbClr val="C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ct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ct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</a:xfrm>
      </p:grpSpPr>
      <p:sp>
        <p:nvSpPr>
          <p:cNvPr id="60" name="Google Shape;60;p25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 sz="2000" b="1"/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ct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ct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</a:xfrm>
      </p:grpSpPr>
      <p:sp>
        <p:nvSpPr>
          <p:cNvPr id="67" name="Google Shape;67;p26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 sz="2000" b="1"/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6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ct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ct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ct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ct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</a:xfrm>
      </p:grpSpPr>
      <p:sp>
        <p:nvSpPr>
          <p:cNvPr id="17" name="Google Shape;17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  <a:defRPr b="0" i="0"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marL="914400" lvl="1" indent="-406400" algn="l"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</a:xfrm>
      </p:grpSpPr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 b="1" i="0">
                <a:latin typeface="Museo Slab 700" panose="02000000000000000000" pitchFamily="2" charset="77"/>
              </a:defRPr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1_Custom Layout">
  <p:cSld name="1_Custom Layout">
    <p:spTree>
      <p:nvGrpSpPr>
        <p:cNvPr id="1" name="Shape 27"/>
        <p:cNvGrpSpPr/>
        <p:nvPr/>
      </p:nvGrpSpPr>
      <p:grpSpPr>
        <a:xfrm>
          <a:off x="0" y="0"/>
          <a:ext cx="0" cy="0"/>
        </a:xfrm>
      </p:grpSpPr>
      <p:sp>
        <p:nvSpPr>
          <p:cNvPr id="28" name="Google Shape;28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9E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19" descr="A close up of a sign&#10;&#10;Description automatically generated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2438400" y="1143000"/>
            <a:ext cx="7315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Custom Layout">
  <p:cSld name="Custom Layout">
    <p:spTree>
      <p:nvGrpSpPr>
        <p:cNvPr id="1" name="Shape 30"/>
        <p:cNvGrpSpPr/>
        <p:nvPr/>
      </p:nvGrpSpPr>
      <p:grpSpPr>
        <a:xfrm>
          <a:off x="0" y="0"/>
          <a:ext cx="0" cy="0"/>
        </a:xfrm>
      </p:grpSpPr>
      <p:sp>
        <p:nvSpPr>
          <p:cNvPr id="31" name="Google Shape;31;p20"/>
          <p:cNvSpPr txBox="1">
            <a:spLocks noGrp="1"/>
          </p:cNvSpPr>
          <p:nvPr>
            <p:ph type="ctrTitle"/>
          </p:nvPr>
        </p:nvSpPr>
        <p:spPr>
          <a:xfrm>
            <a:off x="914400" y="113160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 b="1" i="0">
                <a:solidFill>
                  <a:schemeClr val="dk1"/>
                </a:solidFill>
                <a:latin typeface="Museo Slab 700" panose="02000000000000000000" pitchFamily="2" charset="77"/>
              </a:defRPr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ubTitle" idx="1"/>
          </p:nvPr>
        </p:nvSpPr>
        <p:spPr>
          <a:xfrm>
            <a:off x="1828800" y="2887376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ts val="3200"/>
              <a:buNone/>
              <a:defRPr b="0" i="0">
                <a:solidFill>
                  <a:srgbClr val="0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ct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ct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</a:xfrm>
      </p:grpSpPr>
      <p:sp>
        <p:nvSpPr>
          <p:cNvPr id="34" name="Google Shape;34;p21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ct val="0"/>
              </a:spcBef>
              <a:spcAft>
                <a:spcPct val="0"/>
              </a:spcAft>
              <a:buSzPts val="1400"/>
              <a:buNone/>
              <a:defRPr sz="4000" b="1" cap="none"/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ct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ct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ct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ct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ct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ct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ct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ct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ct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</a:xfrm>
      </p:grpSpPr>
      <p:sp>
        <p:nvSpPr>
          <p:cNvPr id="47" name="Google Shape;47;p2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1pPr>
            <a:lvl2pPr lvl="1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algn="ctr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ct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ct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</a:xfrm>
      </p:grpSpPr>
      <p:sp>
        <p:nvSpPr>
          <p:cNvPr id="56" name="Google Shape;56;p2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ct val="0"/>
              </a:spcBef>
              <a:spcAft>
                <a:spcPct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ct val="0"/>
              </a:spcBef>
              <a:spcAft>
                <a:spcPct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2.pn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</a:xfrm>
      </p:grpSpPr>
      <p:pic>
        <p:nvPicPr>
          <p:cNvPr id="10" name="Google Shape;10;p15" descr="A picture containing game&#10;&#10;Description automatically generated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ct val="0"/>
              </a:spcBef>
              <a:spcAft>
                <a:spcPct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ct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14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3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</a:xfrm>
      </p:grpSpPr>
      <p:sp>
        <p:nvSpPr>
          <p:cNvPr id="77" name="Google Shape;77;p1"/>
          <p:cNvSpPr txBox="1">
            <a:spLocks noGrp="1"/>
          </p:cNvSpPr>
          <p:nvPr>
            <p:ph type="ctrTitle"/>
          </p:nvPr>
        </p:nvSpPr>
        <p:spPr>
          <a:xfrm>
            <a:off x="914400" y="196664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7200" b="1"/>
              <a:t>Fostering Relationships</a:t>
            </a:r>
            <a:endParaRPr/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1828800" y="3722419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Pts val="3600"/>
              <a:buNone/>
            </a:pPr>
            <a:r>
              <a:rPr lang="en-US" i="1"/>
              <a:t>Session 2</a:t>
            </a:r>
            <a:endParaRPr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</a:xfrm>
      </p:grpSpPr>
      <p:sp>
        <p:nvSpPr>
          <p:cNvPr id="130" name="Google Shape;130;p10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5400" b="1">
                <a:solidFill>
                  <a:srgbClr val="C00000"/>
                </a:solidFill>
              </a:rPr>
              <a:t>Candy Guess Experience</a:t>
            </a:r>
            <a:endParaRPr sz="720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</a:xfrm>
      </p:grpSpPr>
      <p:sp>
        <p:nvSpPr>
          <p:cNvPr id="135" name="Google Shape;135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5400">
                <a:solidFill>
                  <a:srgbClr val="C00000"/>
                </a:solidFill>
              </a:rPr>
              <a:t>Collective Wisdom Experience</a:t>
            </a:r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Need collective wisdom of all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Individual responses are wildly off, but collectively nearly perfect</a:t>
            </a:r>
            <a:endParaRPr/>
          </a:p>
          <a:p>
            <a:pPr marL="742950" lvl="0" indent="0" algn="l" rtl="0">
              <a:spcBef>
                <a:spcPts val="560"/>
              </a:spcBef>
              <a:spcAft>
                <a:spcPct val="0"/>
              </a:spcAft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Good leaders capitalize on collective wisdom</a:t>
            </a:r>
            <a:endParaRPr/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</a:xfrm>
      </p:grpSpPr>
      <p:sp>
        <p:nvSpPr>
          <p:cNvPr id="141" name="Google Shape;141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/>
              <a:t>Culture of Trust</a:t>
            </a:r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body" idx="1"/>
          </p:nvPr>
        </p:nvSpPr>
        <p:spPr>
          <a:xfrm>
            <a:off x="1257300" y="1600201"/>
            <a:ext cx="103251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Ask questions first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Listen not for pauses, but for content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“Help me understand…”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“So what I hear you saying is…”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“What do you want me to take away from this conversation?”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Use “I” statements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Be open to the possibility I am wrong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</a:xfrm>
      </p:grpSpPr>
      <p:sp>
        <p:nvSpPr>
          <p:cNvPr id="147" name="Google Shape;147;p13"/>
          <p:cNvSpPr/>
          <p:nvPr/>
        </p:nvSpPr>
        <p:spPr>
          <a:xfrm>
            <a:off x="671500" y="1481151"/>
            <a:ext cx="10868100" cy="3327900"/>
          </a:xfrm>
          <a:prstGeom prst="rect">
            <a:avLst/>
          </a:prstGeom>
          <a:solidFill>
            <a:srgbClr val="CCCCCC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3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000">
                <a:solidFill>
                  <a:srgbClr val="C00000"/>
                </a:solidFill>
              </a:rPr>
              <a:t>If you want people to trust you, </a:t>
            </a:r>
            <a:br>
              <a:rPr lang="en-US" sz="4000">
                <a:solidFill>
                  <a:srgbClr val="C00000"/>
                </a:solidFill>
              </a:rPr>
            </a:br>
            <a:r>
              <a:rPr lang="en-US" sz="4000">
                <a:solidFill>
                  <a:srgbClr val="C00000"/>
                </a:solidFill>
              </a:rPr>
              <a:t>you must earn that trust.  </a:t>
            </a:r>
            <a:br>
              <a:rPr lang="en-US" sz="4000">
                <a:solidFill>
                  <a:srgbClr val="C00000"/>
                </a:solidFill>
              </a:rPr>
            </a:br>
            <a:br>
              <a:rPr lang="en-US" sz="2400">
                <a:solidFill>
                  <a:srgbClr val="C00000"/>
                </a:solidFill>
              </a:rPr>
            </a:br>
            <a:r>
              <a:rPr lang="en-US" sz="4000">
                <a:solidFill>
                  <a:srgbClr val="C00000"/>
                </a:solidFill>
              </a:rPr>
              <a:t>If you want them to value you, </a:t>
            </a:r>
            <a:br>
              <a:rPr lang="en-US" sz="4000">
                <a:solidFill>
                  <a:srgbClr val="C00000"/>
                </a:solidFill>
              </a:rPr>
            </a:br>
            <a:r>
              <a:rPr lang="en-US" sz="4000">
                <a:solidFill>
                  <a:srgbClr val="C00000"/>
                </a:solidFill>
              </a:rPr>
              <a:t>you must value them.</a:t>
            </a:r>
            <a:endParaRPr sz="400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</a:xfrm>
      </p:grpSpPr>
      <p:sp>
        <p:nvSpPr>
          <p:cNvPr id="83" name="Google Shape;83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/>
              <a:t>Learning Outcomes</a:t>
            </a:r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Understand how to build relationships with your team.</a:t>
            </a:r>
            <a:endParaRPr/>
          </a:p>
          <a:p>
            <a:pPr marL="34290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Learn how to effectively utilize the advisers in our organization.</a:t>
            </a:r>
            <a:endParaRPr/>
          </a:p>
          <a:p>
            <a:pPr marL="342900" lvl="0" indent="0" algn="l" rtl="0">
              <a:spcBef>
                <a:spcPts val="640"/>
              </a:spcBef>
              <a:spcAft>
                <a:spcPct val="0"/>
              </a:spcAft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Develop as a team.</a:t>
            </a:r>
            <a:br>
              <a:rPr lang="en-US"/>
            </a:br>
            <a:br>
              <a:rPr lang="en-US"/>
            </a:br>
            <a:endParaRPr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</a:xfrm>
      </p:grpSpPr>
      <p:sp>
        <p:nvSpPr>
          <p:cNvPr id="89" name="Google Shape;89;p3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5400" b="1">
                <a:solidFill>
                  <a:srgbClr val="C00000"/>
                </a:solidFill>
              </a:rPr>
              <a:t>Candy Guess Experience</a:t>
            </a:r>
            <a:endParaRPr sz="72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</a:xfrm>
      </p:grpSpPr>
      <p:sp>
        <p:nvSpPr>
          <p:cNvPr id="94" name="Google Shape;94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/>
              <a:t>Why Relationship Building?</a:t>
            </a:r>
            <a:endParaRPr/>
          </a:p>
        </p:txBody>
      </p:sp>
      <p:sp>
        <p:nvSpPr>
          <p:cNvPr id="95" name="Google Shape;95;p4"/>
          <p:cNvSpPr txBox="1">
            <a:spLocks noGrp="1"/>
          </p:cNvSpPr>
          <p:nvPr>
            <p:ph type="body" idx="1"/>
          </p:nvPr>
        </p:nvSpPr>
        <p:spPr>
          <a:xfrm>
            <a:off x="609600" y="154305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" lvl="0" indent="0" algn="ctr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Most important resource within the OA: </a:t>
            </a:r>
            <a:r>
              <a:rPr lang="en-US" sz="4400" b="1"/>
              <a:t>YOU!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None/>
            </a:pPr>
            <a:br>
              <a:rPr lang="en-US" sz="2400"/>
            </a:br>
            <a:r>
              <a:rPr lang="en-US" sz="2400" i="1"/>
              <a:t>There is nothing more in the OA besides our Arrowmen!  </a:t>
            </a:r>
            <a:br>
              <a:rPr lang="en-US" sz="2400" i="1"/>
            </a:br>
            <a:endParaRPr sz="1200" i="1"/>
          </a:p>
          <a:p>
            <a:pPr marL="0" lvl="0" indent="0" algn="ctr" rtl="0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None/>
            </a:pPr>
            <a:r>
              <a:rPr lang="en-US" sz="2400" i="1"/>
              <a:t>That’s it. </a:t>
            </a:r>
            <a:br>
              <a:rPr lang="en-US" sz="2400" i="1"/>
            </a:br>
            <a:endParaRPr sz="1200" i="1"/>
          </a:p>
          <a:p>
            <a:pPr marL="0" lvl="0" indent="0" algn="ctr" rtl="0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None/>
            </a:pPr>
            <a:r>
              <a:rPr lang="en-US" sz="2400" i="1"/>
              <a:t>Fundamentally what we are is a group of people with shared beliefs and goals.  </a:t>
            </a:r>
            <a:br>
              <a:rPr lang="en-US" sz="2400" i="1"/>
            </a:br>
            <a:endParaRPr sz="1200" i="1"/>
          </a:p>
          <a:p>
            <a:pPr marL="0" lvl="0" indent="0" algn="ctr" rtl="0">
              <a:spcBef>
                <a:spcPts val="480"/>
              </a:spcBef>
              <a:spcAft>
                <a:spcPct val="0"/>
              </a:spcAft>
              <a:buClr>
                <a:schemeClr val="dk1"/>
              </a:buClr>
              <a:buSzPts val="2400"/>
              <a:buNone/>
            </a:pPr>
            <a:r>
              <a:rPr lang="en-US" sz="2400" i="1"/>
              <a:t>We are our membership, nothing less, and nothing more.</a:t>
            </a:r>
            <a:endParaRPr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</a:xfrm>
      </p:grpSpPr>
      <p:sp>
        <p:nvSpPr>
          <p:cNvPr id="101" name="Google Shape;101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/>
              <a:t>Why Relationship Building?</a:t>
            </a:r>
            <a:endParaRPr/>
          </a:p>
        </p:txBody>
      </p:sp>
      <p:sp>
        <p:nvSpPr>
          <p:cNvPr id="102" name="Google Shape;102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organization Thrives when our members Thrive</a:t>
            </a:r>
            <a:endParaRPr/>
          </a:p>
          <a:p>
            <a:pPr marL="342900" lvl="0" indent="0" algn="l" rtl="0">
              <a:spcBef>
                <a:spcPts val="640"/>
              </a:spcBef>
              <a:spcAft>
                <a:spcPct val="0"/>
              </a:spcAft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To Thrive, we must have strong relationships</a:t>
            </a:r>
            <a:endParaRPr/>
          </a:p>
        </p:txBody>
      </p:sp>
      <p:pic>
        <p:nvPicPr>
          <p:cNvPr id="103" name="Google Shape;103;p5" descr="A picture containing food&#10;&#10;Description automatically generat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3160" y="4532805"/>
            <a:ext cx="6256247" cy="1808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</a:xfrm>
      </p:grpSpPr>
      <p:sp>
        <p:nvSpPr>
          <p:cNvPr id="108" name="Google Shape;108;p6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7200">
                <a:solidFill>
                  <a:srgbClr val="C00000"/>
                </a:solidFill>
              </a:rPr>
              <a:t>Relationship Building Experience</a:t>
            </a:r>
            <a:endParaRPr/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</a:xfrm>
      </p:grpSpPr>
      <p:sp>
        <p:nvSpPr>
          <p:cNvPr id="113" name="Google Shape;113;p7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CCCCCC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7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200">
                <a:solidFill>
                  <a:srgbClr val="C00000"/>
                </a:solidFill>
              </a:rPr>
              <a:t>“If you do not intentionally, deliberately and proactively include, you will unintentionally exclude.”</a:t>
            </a:r>
            <a:r>
              <a:rPr lang="en-US" sz="4200">
                <a:solidFill>
                  <a:srgbClr val="E8E9E9"/>
                </a:solidFill>
              </a:rPr>
              <a:t> </a:t>
            </a:r>
            <a:br>
              <a:rPr lang="en-US">
                <a:solidFill>
                  <a:srgbClr val="C00000"/>
                </a:solidFill>
              </a:rPr>
            </a:br>
            <a:endParaRPr sz="1400">
              <a:solidFill>
                <a:srgbClr val="C00000"/>
              </a:solidFill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i="1">
                <a:solidFill>
                  <a:srgbClr val="000000"/>
                </a:solidFill>
              </a:rPr>
              <a:t>-Joe Gerstandt</a:t>
            </a:r>
            <a:endParaRPr sz="7200" b="1" i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</a:xfrm>
      </p:grpSpPr>
      <p:sp>
        <p:nvSpPr>
          <p:cNvPr id="119" name="Google Shape;119;p8"/>
          <p:cNvSpPr txBox="1">
            <a:spLocks noGrp="1"/>
          </p:cNvSpPr>
          <p:nvPr>
            <p:ph type="body" idx="1"/>
          </p:nvPr>
        </p:nvSpPr>
        <p:spPr>
          <a:xfrm>
            <a:off x="609600" y="1971676"/>
            <a:ext cx="10972800" cy="454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800"/>
              <a:buNone/>
            </a:pPr>
            <a:r>
              <a:rPr lang="en-US" sz="4800" i="1"/>
              <a:t>“all are welcome”</a:t>
            </a:r>
            <a:endParaRPr/>
          </a:p>
          <a:p>
            <a:pPr marL="0" lvl="0" indent="0" algn="ctr" rtl="0">
              <a:spcBef>
                <a:spcPts val="56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</a:pPr>
            <a:r>
              <a:rPr lang="en-US" sz="2800" i="1"/>
              <a:t>vs </a:t>
            </a:r>
            <a:endParaRPr/>
          </a:p>
          <a:p>
            <a:pPr marL="0" lvl="0" indent="0" algn="ctr" rtl="0">
              <a:spcBef>
                <a:spcPts val="960"/>
              </a:spcBef>
              <a:spcAft>
                <a:spcPct val="0"/>
              </a:spcAft>
              <a:buClr>
                <a:schemeClr val="dk1"/>
              </a:buClr>
              <a:buSzPts val="4800"/>
              <a:buNone/>
            </a:pPr>
            <a:r>
              <a:rPr lang="en-US" sz="4800" i="1"/>
              <a:t>“I designed this with you in mind.”</a:t>
            </a:r>
            <a:endParaRPr/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</a:xfrm>
      </p:grpSpPr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/>
              <a:t>Common Barriers to Attendance</a:t>
            </a:r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Cost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Location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Structural Accessibility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Religious/Dietary Accommodations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ct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Timing</a:t>
            </a:r>
            <a:endParaRPr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5.0.5"/>
  <p:tag name="AS_OS" val="Microsoft Windows NT 10.0.17763.0"/>
  <p:tag name="AS_RELEASE_DATE" val="2021.09.14"/>
  <p:tag name="AS_TITLE" val="Aspose.Slides for .NET Standard 2.0"/>
  <p:tag name="AS_VERSION" val="21.9"/>
</p:tagLst>
</file>

<file path=ppt/theme/theme1.xml><?xml version="1.0" encoding="utf-8"?>
<a:theme xmlns:r="http://schemas.openxmlformats.org/officeDocument/2006/relationships" xmlns:a="http://schemas.openxmlformats.org/drawingml/2006/main" name="AC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42</Paragraphs>
  <Slides>14</Slides>
  <Notes>14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19">
      <vt:lpstr>Arial</vt:lpstr>
      <vt:lpstr>Calibri</vt:lpstr>
      <vt:lpstr>Museo Slab 700</vt:lpstr>
      <vt:lpstr>Museo Sans 300</vt:lpstr>
      <vt:lpstr>ACT</vt:lpstr>
      <vt:lpstr>Fostering Relationships</vt:lpstr>
      <vt:lpstr>Learning Outcomes</vt:lpstr>
      <vt:lpstr>Candy Guess Experience</vt:lpstr>
      <vt:lpstr>Why Relationship Building?</vt:lpstr>
      <vt:lpstr>Why Relationship Building?</vt:lpstr>
      <vt:lpstr>Relationship Building Experience</vt:lpstr>
      <vt:lpstr>“If you do not intentionally, deliberately and proactively include, you will unintentionally exclude.” 
-Joe Gerstandt</vt:lpstr>
      <vt:lpstr>PowerPoint Presentation</vt:lpstr>
      <vt:lpstr>Common Barriers to Attendance</vt:lpstr>
      <vt:lpstr>Candy Guess Experience</vt:lpstr>
      <vt:lpstr>Collective Wisdom Experience</vt:lpstr>
      <vt:lpstr>Culture of Trust</vt:lpstr>
      <vt:lpstr>If you want people to trust you, you must earn that trust.  If you want them to value you, you must value them.</vt:lpstr>
      <vt:lpstr>PowerPoint Presentation</vt:lpstr>
    </vt:vector>
  </TitlesOfParts>
  <LinksUpToDate>0</LinksUpToDate>
  <SharedDoc>0</SharedDoc>
  <HyperlinksChanged>0</HyperlinksChanged>
  <Application>Aspose.Slides for .NET</Application>
  <AppVersion>21.0900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Fostering Relationships</dc:title>
  <dc:creator>Bryson Schroeder</dc:creator>
  <cp:lastModifiedBy>Gavin Cho</cp:lastModifiedBy>
  <cp:revision>3</cp:revision>
  <dcterms:created xsi:type="dcterms:W3CDTF">2019-10-30T02:34:04Z</dcterms:created>
  <dcterms:modified xsi:type="dcterms:W3CDTF">2021-10-19T17:36:24Z</dcterms:modified>
</cp:coreProperties>
</file>