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70" r:id="rId5"/>
    <p:sldId id="279" r:id="rId6"/>
    <p:sldId id="262" r:id="rId7"/>
    <p:sldId id="272" r:id="rId8"/>
    <p:sldId id="274" r:id="rId9"/>
    <p:sldId id="273" r:id="rId10"/>
    <p:sldId id="275" r:id="rId11"/>
    <p:sldId id="276" r:id="rId12"/>
    <p:sldId id="277" r:id="rId13"/>
    <p:sldId id="278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useo Sans 300" panose="02000000000000000000" pitchFamily="50" charset="0"/>
      <p:regular r:id="rId21"/>
      <p:italic r:id="rId22"/>
    </p:embeddedFont>
    <p:embeddedFont>
      <p:font typeface="Museo Sans 700" panose="02000000000000000000" pitchFamily="50" charset="0"/>
      <p:bold r:id="rId23"/>
    </p:embeddedFont>
    <p:embeddedFont>
      <p:font typeface="Museo Slab 700" panose="02000000000000000000" pitchFamily="50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Is1tydQaNhKFJgnGcICzJh6E9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74" d="100"/>
          <a:sy n="74" d="100"/>
        </p:scale>
        <p:origin x="34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43" Type="http://customschemas.google.com/relationships/presentationmetadata" Target="meta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mtri\Documents\OA\National\ACT\National%20Membership%20Trends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36454F"/>
                </a:solidFill>
                <a:latin typeface="Museo Sans 300" panose="02000000000000000000" pitchFamily="50" charset="0"/>
              </a:rPr>
              <a:t>National Membership Trends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01041975016281"/>
          <c:y val="0.12225913621262458"/>
          <c:w val="0.84193444240522564"/>
          <c:h val="0.6563721976613388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5596"/>
              </a:solidFill>
              <a:round/>
            </a:ln>
            <a:effectLst/>
          </c:spPr>
          <c:marker>
            <c:symbol val="star"/>
            <c:size val="5"/>
            <c:spPr>
              <a:solidFill>
                <a:srgbClr val="005596"/>
              </a:solidFill>
              <a:ln w="9525">
                <a:solidFill>
                  <a:srgbClr val="005596">
                    <a:alpha val="99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161289</c:v>
                </c:pt>
                <c:pt idx="1">
                  <c:v>153580</c:v>
                </c:pt>
                <c:pt idx="2">
                  <c:v>148278</c:v>
                </c:pt>
                <c:pt idx="3">
                  <c:v>136927</c:v>
                </c:pt>
                <c:pt idx="4">
                  <c:v>128209</c:v>
                </c:pt>
                <c:pt idx="5">
                  <c:v>104351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1-43C1-9FE4-E4582CAE8C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Youth</c:v>
                </c:pt>
              </c:strCache>
            </c:strRef>
          </c:tx>
          <c:spPr>
            <a:ln w="28575" cap="rnd">
              <a:solidFill>
                <a:srgbClr val="3645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6454F"/>
              </a:solidFill>
              <a:ln w="9525">
                <a:solidFill>
                  <a:srgbClr val="36454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92537</c:v>
                </c:pt>
                <c:pt idx="1">
                  <c:v>87570</c:v>
                </c:pt>
                <c:pt idx="2">
                  <c:v>84528</c:v>
                </c:pt>
                <c:pt idx="3">
                  <c:v>76117</c:v>
                </c:pt>
                <c:pt idx="4">
                  <c:v>70084</c:v>
                </c:pt>
                <c:pt idx="5">
                  <c:v>54466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1-43C1-9FE4-E4582CAE8C2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Adult</c:v>
                </c:pt>
              </c:strCache>
            </c:strRef>
          </c:tx>
          <c:spPr>
            <a:ln w="28575" cap="rnd">
              <a:solidFill>
                <a:srgbClr val="E31837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E31837"/>
              </a:solidFill>
              <a:ln w="9525">
                <a:solidFill>
                  <a:srgbClr val="E31837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666666666666707E-2"/>
                  <c:y val="4.5182724252491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21-43C1-9FE4-E4582CAE8C21}"/>
                </c:ext>
              </c:extLst>
            </c:dLbl>
            <c:dLbl>
              <c:idx val="1"/>
              <c:layout>
                <c:manualLayout>
                  <c:x val="-4.3263118425986229E-2"/>
                  <c:y val="4.5182724252491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21-43C1-9FE4-E4582CAE8C21}"/>
                </c:ext>
              </c:extLst>
            </c:dLbl>
            <c:dLbl>
              <c:idx val="2"/>
              <c:layout>
                <c:manualLayout>
                  <c:x val="-4.2847117794486217E-2"/>
                  <c:y val="4.850498338870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21-43C1-9FE4-E4582CAE8C21}"/>
                </c:ext>
              </c:extLst>
            </c:dLbl>
            <c:dLbl>
              <c:idx val="3"/>
              <c:layout>
                <c:manualLayout>
                  <c:x val="-4.3328320802005015E-2"/>
                  <c:y val="4.5182724252491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21-43C1-9FE4-E4582CAE8C21}"/>
                </c:ext>
              </c:extLst>
            </c:dLbl>
            <c:dLbl>
              <c:idx val="4"/>
              <c:layout>
                <c:manualLayout>
                  <c:x val="-4.1844611528822052E-2"/>
                  <c:y val="4.5182724252491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21-43C1-9FE4-E4582CAE8C21}"/>
                </c:ext>
              </c:extLst>
            </c:dLbl>
            <c:dLbl>
              <c:idx val="5"/>
              <c:layout>
                <c:manualLayout>
                  <c:x val="-4.3689223057644257E-2"/>
                  <c:y val="4.5182724252491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21-43C1-9FE4-E4582CAE8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68752</c:v>
                </c:pt>
                <c:pt idx="1">
                  <c:v>66010</c:v>
                </c:pt>
                <c:pt idx="2">
                  <c:v>63750</c:v>
                </c:pt>
                <c:pt idx="3">
                  <c:v>60810</c:v>
                </c:pt>
                <c:pt idx="4">
                  <c:v>58125</c:v>
                </c:pt>
                <c:pt idx="5">
                  <c:v>49885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D21-43C1-9FE4-E4582CAE8C2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4213295"/>
        <c:axId val="993251807"/>
      </c:lineChart>
      <c:catAx>
        <c:axId val="9842132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r>
                  <a:rPr lang="en-US" sz="1200">
                    <a:latin typeface="Museo Sans 300" panose="02000000000000000000" pitchFamily="50" charset="0"/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Sans 300" panose="020000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993251807"/>
        <c:crosses val="autoZero"/>
        <c:auto val="1"/>
        <c:lblAlgn val="ctr"/>
        <c:lblOffset val="100"/>
        <c:noMultiLvlLbl val="0"/>
      </c:catAx>
      <c:valAx>
        <c:axId val="99325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latin typeface="Museo Sans 300" panose="02000000000000000000" pitchFamily="50" charset="0"/>
                  </a:rPr>
                  <a:t>Number of Arrowman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98421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914400" y="12541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 sz="4800" b="1" i="0">
                <a:solidFill>
                  <a:srgbClr val="C00000"/>
                </a:solidFill>
                <a:latin typeface="Museo Slab 700" panose="02000000000000000000" pitchFamily="2" charset="77"/>
                <a:ea typeface="Museo Slab 700" panose="02000000000000000000" pitchFamily="2" charset="77"/>
                <a:cs typeface="Arial"/>
                <a:sym typeface="Arial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1828800" y="30099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720"/>
              </a:spcBef>
              <a:spcAft>
                <a:spcPct val="0"/>
              </a:spcAft>
              <a:buClr>
                <a:srgbClr val="C00000"/>
              </a:buClr>
              <a:buSzPts val="3600"/>
              <a:buNone/>
              <a:defRPr sz="3600" b="0" i="0">
                <a:solidFill>
                  <a:srgbClr val="C00000"/>
                </a:solidFill>
                <a:latin typeface="Museo Sans 300" panose="02000000000000000000" pitchFamily="2" charset="77"/>
                <a:ea typeface="Museo Sans 300" panose="02000000000000000000" pitchFamily="2" charset="77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ct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ct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000" b="1"/>
            </a:lvl1pPr>
            <a:lvl2pPr lvl="1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 b="1" i="0">
                <a:solidFill>
                  <a:srgbClr val="C00000"/>
                </a:solidFill>
                <a:latin typeface="Museo Slab 700" panose="02000000000000000000" pitchFamily="2" charset="77"/>
                <a:ea typeface="Museo Slab 700" panose="02000000000000000000" pitchFamily="2" charset="77"/>
                <a:cs typeface="Arial"/>
                <a:sym typeface="Arial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Char char="•"/>
              <a:defRPr b="0" i="0">
                <a:latin typeface="Museo Sans 300" panose="02000000000000000000" pitchFamily="2" charset="77"/>
                <a:ea typeface="Museo Sans 300" panose="02000000000000000000" pitchFamily="2" charset="77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ct val="0"/>
              </a:spcBef>
              <a:spcAft>
                <a:spcPct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ct val="0"/>
              </a:spcBef>
              <a:spcAft>
                <a:spcPct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ct val="0"/>
              </a:spcBef>
              <a:spcAft>
                <a:spcPct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ct val="0"/>
              </a:spcBef>
              <a:spcAft>
                <a:spcPct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ct val="0"/>
              </a:spcBef>
              <a:spcAft>
                <a:spcPct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ct val="0"/>
              </a:spcBef>
              <a:spcAft>
                <a:spcPct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ct val="0"/>
              </a:spcBef>
              <a:spcAft>
                <a:spcPct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ct val="0"/>
              </a:spcBef>
              <a:spcAft>
                <a:spcPct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ct val="0"/>
              </a:spcBef>
              <a:spcAft>
                <a:spcPct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 b="1" i="0">
                <a:latin typeface="Museo Slab 700" panose="02000000000000000000" pitchFamily="2" charset="77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9E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9" descr="A close up of a sign  Description automatically generat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38400" y="1143000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ctrTitle"/>
          </p:nvPr>
        </p:nvSpPr>
        <p:spPr>
          <a:xfrm>
            <a:off x="914400" y="113160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 b="1" i="0">
                <a:solidFill>
                  <a:schemeClr val="dk1"/>
                </a:solidFill>
                <a:latin typeface="Museo Slab 700" panose="02000000000000000000" pitchFamily="2" charset="77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ubTitle" idx="1"/>
          </p:nvPr>
        </p:nvSpPr>
        <p:spPr>
          <a:xfrm>
            <a:off x="1828800" y="288737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ts val="3200"/>
              <a:buNone/>
              <a:defRPr b="0" i="0">
                <a:solidFill>
                  <a:srgbClr val="000000"/>
                </a:solidFill>
                <a:latin typeface="Museo Sans 300" panose="02000000000000000000" pitchFamily="2" charset="77"/>
                <a:ea typeface="Museo Sans 300" panose="02000000000000000000" pitchFamily="2" charset="77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ct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ct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4000" b="1" i="0" cap="none">
                <a:latin typeface="Museo Slab 700" panose="02000000000000000000" pitchFamily="2" charset="77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 sz="2000" b="0" i="0">
                <a:solidFill>
                  <a:srgbClr val="888888"/>
                </a:solidFill>
                <a:latin typeface="Museo Sans 300" panose="02000000000000000000" pitchFamily="2" charset="77"/>
              </a:defRPr>
            </a:lvl1pPr>
            <a:lvl2pPr marL="914400" lvl="1" indent="-228600" algn="l">
              <a:spcBef>
                <a:spcPts val="360"/>
              </a:spcBef>
              <a:spcAft>
                <a:spcPct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ct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 b="1" i="0">
                <a:latin typeface="Museo Slab 700" panose="02000000000000000000" pitchFamily="2" charset="77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Museo Sans 300" panose="02000000000000000000" pitchFamily="2" charset="77"/>
              </a:defRPr>
            </a:lvl1pPr>
            <a:lvl2pPr marL="914400" lvl="1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Museo Sans 300" panose="02000000000000000000" pitchFamily="2" charset="77"/>
              </a:defRPr>
            </a:lvl1pPr>
            <a:lvl2pPr marL="914400" lvl="1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Museo Sans 300" panose="02000000000000000000" pitchFamily="2" charset="77"/>
                <a:ea typeface="Museo Sans 300" panose="02000000000000000000" pitchFamily="2" charset="77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>
              <a:latin typeface="Museo Sans 300" panose="02000000000000000000" pitchFamily="2" charset="77"/>
            </a:endParaRPr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Museo Sans 300" panose="02000000000000000000" pitchFamily="2" charset="77"/>
                <a:ea typeface="Museo Sans 300" panose="02000000000000000000" pitchFamily="2" charset="77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>
              <a:latin typeface="Museo Sans 300" panose="02000000000000000000" pitchFamily="2" charset="77"/>
            </a:endParaRPr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ct val="0"/>
              </a:spcBef>
              <a:spcAft>
                <a:spcPct val="0"/>
              </a:spcAft>
              <a:buNone/>
              <a:defRPr sz="1800" b="0" i="0">
                <a:solidFill>
                  <a:schemeClr val="dk1"/>
                </a:solidFill>
                <a:latin typeface="Museo Sans 300" panose="02000000000000000000" pitchFamily="2" charset="77"/>
                <a:ea typeface="Museo Sans 300" panose="02000000000000000000" pitchFamily="2" charset="77"/>
                <a:cs typeface="Calibri"/>
                <a:sym typeface="Calibri"/>
              </a:defRPr>
            </a:lvl1pPr>
            <a:lvl2pPr marL="0" marR="0" lvl="1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>
              <a:latin typeface="Museo Sans 300" panose="02000000000000000000" pitchFamily="2" charset="77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 b="1" i="0">
                <a:latin typeface="Museo Slab 700" panose="02000000000000000000" pitchFamily="2" charset="77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000" b="1"/>
            </a:lvl1pPr>
            <a:lvl2pPr lvl="1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ct val="0"/>
              </a:spcBef>
              <a:spcAft>
                <a:spcPct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A picture containing game  Description automatically generated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914400" y="196664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7200" b="1" dirty="0"/>
              <a:t>Embracing and Facilitating Change</a:t>
            </a:r>
            <a:endParaRPr dirty="0"/>
          </a:p>
        </p:txBody>
      </p:sp>
      <p:sp>
        <p:nvSpPr>
          <p:cNvPr id="78" name="Google Shape;78;p1"/>
          <p:cNvSpPr txBox="1">
            <a:spLocks noGrp="1"/>
          </p:cNvSpPr>
          <p:nvPr>
            <p:ph type="subTitle" idx="1"/>
          </p:nvPr>
        </p:nvSpPr>
        <p:spPr>
          <a:xfrm>
            <a:off x="1828800" y="372241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3600"/>
              <a:buNone/>
            </a:pPr>
            <a:r>
              <a:rPr lang="en-US" i="1" dirty="0"/>
              <a:t>Session 4</a:t>
            </a:r>
            <a:endParaRPr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41F079-338C-4726-83DC-A016047B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for Leading and Communicating Change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F6665-F277-4A0A-9227-C1ED7F232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resources are needed for change?</a:t>
            </a:r>
          </a:p>
          <a:p>
            <a:pPr>
              <a:lnSpc>
                <a:spcPct val="200000"/>
              </a:lnSpc>
            </a:pPr>
            <a:r>
              <a:rPr lang="en-US" dirty="0"/>
              <a:t>Provide training to help leaders prepare</a:t>
            </a:r>
          </a:p>
          <a:p>
            <a:r>
              <a:rPr lang="en-US" dirty="0"/>
              <a:t>You already have the tools - make sure you leverage them!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922DAF-A92F-4F5B-B21D-A491D493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66" y="4380815"/>
            <a:ext cx="8718998" cy="17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40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41F079-338C-4726-83DC-A016047B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F6665-F277-4A0A-9227-C1ED7F232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Time to begin enacting our change</a:t>
            </a:r>
          </a:p>
          <a:p>
            <a:pPr>
              <a:lnSpc>
                <a:spcPct val="150000"/>
              </a:lnSpc>
            </a:pPr>
            <a:r>
              <a:rPr lang="en-US" dirty="0"/>
              <a:t>Allow for practice, give feedback</a:t>
            </a:r>
          </a:p>
          <a:p>
            <a:pPr>
              <a:lnSpc>
                <a:spcPct val="150000"/>
              </a:lnSpc>
            </a:pPr>
            <a:r>
              <a:rPr lang="en-US" dirty="0"/>
              <a:t>This </a:t>
            </a:r>
            <a:r>
              <a:rPr lang="en-US" dirty="0">
                <a:solidFill>
                  <a:srgbClr val="C00000"/>
                </a:solidFill>
                <a:latin typeface="Museo Sans 700" panose="02000000000000000000" pitchFamily="50" charset="0"/>
              </a:rPr>
              <a:t>must</a:t>
            </a:r>
            <a:r>
              <a:rPr lang="en-US" dirty="0"/>
              <a:t> be cyclical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2EBF68-DEEA-4AF4-B099-D27B4015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66" y="4385124"/>
            <a:ext cx="8718998" cy="17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77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41F079-338C-4726-83DC-A016047B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F6665-F277-4A0A-9227-C1ED7F232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Sustain the change</a:t>
            </a:r>
          </a:p>
          <a:p>
            <a:pPr>
              <a:lnSpc>
                <a:spcPct val="150000"/>
              </a:lnSpc>
            </a:pPr>
            <a:r>
              <a:rPr lang="en-US" dirty="0"/>
              <a:t>Don’t move on until your change is established</a:t>
            </a:r>
          </a:p>
          <a:p>
            <a:pPr>
              <a:lnSpc>
                <a:spcPct val="150000"/>
              </a:lnSpc>
            </a:pPr>
            <a:r>
              <a:rPr lang="en-US" dirty="0"/>
              <a:t>Highlight your successes for the next change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14CDBE8-F8B7-4BA5-93B1-AFF31C2BA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66" y="4385124"/>
            <a:ext cx="8718998" cy="17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460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1FAE-8EB0-4577-A1D2-C430AF28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1324-9504-49B8-B552-8ADBE30E1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Each group will receive a scenario that requires you to implement a change</a:t>
            </a: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Read the scenario and think about how you would address the situation and answer each of the questions</a:t>
            </a: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Select one person who will give a 1-minute explanation of your how your group dealt with your change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340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Recognize the need for change in the Order of the Arrow and our role as leaders in Scouting of change</a:t>
            </a:r>
          </a:p>
          <a:p>
            <a:pPr marL="342900" lvl="0" indent="-3429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Be able to facilitate change as leaders and address resistance to changes</a:t>
            </a:r>
          </a:p>
          <a:p>
            <a:pPr marL="342900" lvl="0" indent="-3429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Understand how to plan for and communicate changes that we as leaders want to implement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FAEE-03C4-4363-930C-A46BCD5D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 Need For Change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E81959-85AC-48E1-BB45-B7ECAB52F3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511588"/>
              </p:ext>
            </p:extLst>
          </p:nvPr>
        </p:nvGraphicFramePr>
        <p:xfrm>
          <a:off x="1616299" y="1250213"/>
          <a:ext cx="8959402" cy="479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6467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250B-40DF-41EA-8AC6-13666AA5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Change??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DF88F-BB17-481D-B50F-B0C35FCFE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dirty="0"/>
              <a:t>Activate leadership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/>
              <a:t>Put members first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/>
              <a:t>Make change compelling and exciting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/>
              <a:t>Pay attention to high and low points in momentum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/>
              <a:t>Don’t ignore resistance</a:t>
            </a:r>
          </a:p>
          <a:p>
            <a:pPr marL="539750" indent="-514350">
              <a:buFont typeface="+mj-lt"/>
              <a:buAutoNum type="arabicPeriod"/>
            </a:pPr>
            <a:r>
              <a:rPr lang="en-US" dirty="0"/>
              <a:t>Empower members through communication</a:t>
            </a:r>
          </a:p>
          <a:p>
            <a:pPr marL="5397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233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C138-D190-4EC2-A05D-A2B57D7B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Breakdown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7C5CD-ACBC-4880-9A84-F31FF1BA3647}"/>
              </a:ext>
            </a:extLst>
          </p:cNvPr>
          <p:cNvSpPr txBox="1"/>
          <p:nvPr/>
        </p:nvSpPr>
        <p:spPr>
          <a:xfrm rot="20168771">
            <a:off x="225969" y="2478305"/>
            <a:ext cx="783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Museo Sans 700" panose="02000000000000000000" pitchFamily="50" charset="0"/>
              </a:rPr>
              <a:t>COMMUNICATION</a:t>
            </a:r>
            <a:endParaRPr lang="en-US" sz="6600" b="1" dirty="0">
              <a:solidFill>
                <a:srgbClr val="C00000"/>
              </a:solidFill>
              <a:latin typeface="Museo Sans 700" panose="020000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963C1-416F-4E34-BD3C-D9F538D8E5F2}"/>
              </a:ext>
            </a:extLst>
          </p:cNvPr>
          <p:cNvSpPr txBox="1"/>
          <p:nvPr/>
        </p:nvSpPr>
        <p:spPr>
          <a:xfrm>
            <a:off x="5735392" y="3971225"/>
            <a:ext cx="1369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Museo Sans 700" panose="02000000000000000000" pitchFamily="50" charset="0"/>
              </a:rPr>
              <a:t>is</a:t>
            </a:r>
            <a:endParaRPr lang="en-US" sz="6600" b="1" dirty="0">
              <a:solidFill>
                <a:srgbClr val="C00000"/>
              </a:solidFill>
              <a:latin typeface="Museo Sans 700" panose="02000000000000000000" pitchFamily="50" charset="0"/>
            </a:endParaRP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EF2FB2D-5074-44BC-BFCB-9E8F8D4DF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700" y="1188450"/>
            <a:ext cx="4105302" cy="410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195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661987" y="1313976"/>
            <a:ext cx="10868025" cy="3588779"/>
          </a:xfrm>
          <a:prstGeom prst="rect">
            <a:avLst/>
          </a:prstGeom>
          <a:solidFill>
            <a:srgbClr val="D8D8D8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09600" y="253686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400" dirty="0">
                <a:solidFill>
                  <a:srgbClr val="C00000"/>
                </a:solidFill>
              </a:rPr>
              <a:t>“To improve is to change; to be perfect is to change often.”</a:t>
            </a:r>
            <a:br>
              <a:rPr lang="en-US" sz="5400" dirty="0">
                <a:solidFill>
                  <a:srgbClr val="C00000"/>
                </a:solidFill>
              </a:rPr>
            </a:b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5400" dirty="0">
                <a:solidFill>
                  <a:srgbClr val="C00000"/>
                </a:solidFill>
              </a:rPr>
              <a:t>Winston Churchill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41F079-338C-4726-83DC-A016047B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for Leading and Communicating Change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F6665-F277-4A0A-9227-C1ED7F232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Use the ADKAR Method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useo Sans 300" panose="02000000000000000000" pitchFamily="50" charset="0"/>
              </a:rPr>
              <a:t>Start with the Enablement Zone (ADK)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Museo Sans 300" panose="02000000000000000000" pitchFamily="50" charset="0"/>
              </a:rPr>
              <a:t>End with the Engagement Zone (AR)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7D420AE-40D1-4DC3-A513-45100BEA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66" y="4385124"/>
            <a:ext cx="8718998" cy="17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554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41F079-338C-4726-83DC-A016047B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F6665-F277-4A0A-9227-C1ED7F232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Recognize the need for change as leaders</a:t>
            </a:r>
          </a:p>
          <a:p>
            <a:pPr>
              <a:lnSpc>
                <a:spcPct val="150000"/>
              </a:lnSpc>
            </a:pPr>
            <a:r>
              <a:rPr lang="en-US" dirty="0"/>
              <a:t>Be the link between ACT and your lodge</a:t>
            </a:r>
          </a:p>
          <a:p>
            <a:pPr>
              <a:lnSpc>
                <a:spcPct val="150000"/>
              </a:lnSpc>
            </a:pPr>
            <a:r>
              <a:rPr lang="en-US" dirty="0"/>
              <a:t>Teach what you learn here to your members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360FED7-B07A-4D27-BE1B-869914F58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65" y="4385124"/>
            <a:ext cx="8697473" cy="17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18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41F079-338C-4726-83DC-A016047B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F6665-F277-4A0A-9227-C1ED7F232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Be able to answer “what’s in it for me?”</a:t>
            </a:r>
          </a:p>
          <a:p>
            <a:pPr>
              <a:lnSpc>
                <a:spcPct val="150000"/>
              </a:lnSpc>
            </a:pPr>
            <a:r>
              <a:rPr lang="en-US" dirty="0"/>
              <a:t>Show why we need to change</a:t>
            </a:r>
          </a:p>
          <a:p>
            <a:pPr>
              <a:lnSpc>
                <a:spcPct val="150000"/>
              </a:lnSpc>
            </a:pPr>
            <a:r>
              <a:rPr lang="en-US" dirty="0"/>
              <a:t>Develop trust to encourage involvement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F7DCCDE-7744-48F0-826A-0F218648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66" y="4385124"/>
            <a:ext cx="8718998" cy="17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6430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5"/>
  <p:tag name="AS_OS" val="Microsoft Windows NT 10.0.17763.0"/>
  <p:tag name="AS_RELEASE_DATE" val="2021.09.14"/>
  <p:tag name="AS_TITLE" val="Aspose.Slides for .NET Standard 2.0"/>
  <p:tag name="AS_VERSION" val="21.9"/>
</p:tagLst>
</file>

<file path=ppt/theme/theme1.xml><?xml version="1.0" encoding="utf-8"?>
<a:theme xmlns:a="http://schemas.openxmlformats.org/drawingml/2006/main" name="A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312</Words>
  <Application>Microsoft Office PowerPoint</Application>
  <PresentationFormat>Widescreen</PresentationFormat>
  <Paragraphs>49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Museo Sans 700</vt:lpstr>
      <vt:lpstr>Arial</vt:lpstr>
      <vt:lpstr>Calibri</vt:lpstr>
      <vt:lpstr>Museo Slab 700</vt:lpstr>
      <vt:lpstr>Museo Sans 300</vt:lpstr>
      <vt:lpstr>ACT</vt:lpstr>
      <vt:lpstr>Embracing and Facilitating Change</vt:lpstr>
      <vt:lpstr>Learning Outcomes</vt:lpstr>
      <vt:lpstr>A Need For Change</vt:lpstr>
      <vt:lpstr>How Do We Change??</vt:lpstr>
      <vt:lpstr>The Breakdown</vt:lpstr>
      <vt:lpstr>“To improve is to change; to be perfect is to change often.”  Winston Churchill</vt:lpstr>
      <vt:lpstr>A Model for Leading and Communicating Change</vt:lpstr>
      <vt:lpstr>Awareness</vt:lpstr>
      <vt:lpstr>Desire</vt:lpstr>
      <vt:lpstr>A Model for Leading and Communicating Change</vt:lpstr>
      <vt:lpstr>Ability</vt:lpstr>
      <vt:lpstr>Reinforcement</vt:lpstr>
      <vt:lpstr>Breakout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Catalyzing Your Vision</dc:title>
  <dc:creator>Bryson Schroeder</dc:creator>
  <cp:lastModifiedBy>Tribble, Charlie M.</cp:lastModifiedBy>
  <cp:revision>16</cp:revision>
  <dcterms:created xsi:type="dcterms:W3CDTF">2019-10-30T02:34:04Z</dcterms:created>
  <dcterms:modified xsi:type="dcterms:W3CDTF">2022-01-03T22:13:32Z</dcterms:modified>
</cp:coreProperties>
</file>