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h5d20zYQPFmhJ/9OZeVC+ZsUR9v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4"/>
  </p:normalViewPr>
  <p:slideViewPr>
    <p:cSldViewPr snapToGrid="0">
      <p:cViewPr varScale="1">
        <p:scale>
          <a:sx n="106" d="100"/>
          <a:sy n="106" d="100"/>
        </p:scale>
        <p:origin x="7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" name="Google Shape;93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0" name="Google Shape;100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8" name="Google Shape;118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1"/>
          <p:cNvSpPr txBox="1">
            <a:spLocks noGrp="1"/>
          </p:cNvSpPr>
          <p:nvPr>
            <p:ph type="ctrTitle"/>
          </p:nvPr>
        </p:nvSpPr>
        <p:spPr>
          <a:xfrm>
            <a:off x="914400" y="12541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>
                <a:solidFill>
                  <a:srgbClr val="C00000"/>
                </a:solidFill>
                <a:latin typeface="Museo Slab 700" panose="02000000000000000000" pitchFamily="2" charset="77"/>
                <a:ea typeface="Museo Slab 700" panose="02000000000000000000" pitchFamily="2" charset="77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5" name="Google Shape;15;p11"/>
          <p:cNvSpPr txBox="1">
            <a:spLocks noGrp="1"/>
          </p:cNvSpPr>
          <p:nvPr>
            <p:ph type="subTitle" idx="1"/>
          </p:nvPr>
        </p:nvSpPr>
        <p:spPr>
          <a:xfrm>
            <a:off x="1828800" y="30099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720"/>
              </a:spcBef>
              <a:spcAft>
                <a:spcPts val="0"/>
              </a:spcAft>
              <a:buClr>
                <a:srgbClr val="C00000"/>
              </a:buClr>
              <a:buSzPts val="3600"/>
              <a:buNone/>
              <a:defRPr sz="3600" b="0" i="0">
                <a:solidFill>
                  <a:srgbClr val="C00000"/>
                </a:solidFill>
                <a:latin typeface="Museo Sans 300" panose="02000000000000000000" pitchFamily="2" charset="77"/>
                <a:ea typeface="Museo Sans 300" panose="02000000000000000000" pitchFamily="2" charset="77"/>
                <a:cs typeface="Arial"/>
                <a:sym typeface="Arial"/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0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0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2" name="Google Shape;62;p20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3" name="Google Shape;63;p20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20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2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1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1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21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0" name="Google Shape;70;p2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2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2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>
                <a:solidFill>
                  <a:srgbClr val="C00000"/>
                </a:solidFill>
                <a:latin typeface="Museo Slab 700" panose="02000000000000000000" pitchFamily="2" charset="77"/>
                <a:ea typeface="Museo Slab 700" panose="02000000000000000000" pitchFamily="2" charset="77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8" name="Google Shape;18;p12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b="0" i="0">
                <a:latin typeface="Museo Sans 300" panose="02000000000000000000" pitchFamily="2" charset="77"/>
                <a:ea typeface="Museo Sans 300" panose="02000000000000000000" pitchFamily="2" charset="77"/>
                <a:cs typeface="Arial"/>
                <a:sym typeface="Arial"/>
              </a:defRPr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>
                <a:latin typeface="Arial"/>
                <a:ea typeface="Arial"/>
                <a:cs typeface="Arial"/>
                <a:sym typeface="Arial"/>
              </a:defRPr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>
                <a:latin typeface="Arial"/>
                <a:ea typeface="Arial"/>
                <a:cs typeface="Arial"/>
                <a:sym typeface="Arial"/>
              </a:defRPr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9" name="Google Shape;19;p1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1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1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1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4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8" name="Google Shape;28;p1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14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1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">
  <p:cSld name="1_Custom Layou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9E9"/>
          </a:soli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3" name="Google Shape;33;p15" descr="A close up of a sig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38400" y="1143000"/>
            <a:ext cx="7315200" cy="457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6"/>
          <p:cNvSpPr txBox="1">
            <a:spLocks noGrp="1"/>
          </p:cNvSpPr>
          <p:nvPr>
            <p:ph type="ctrTitle"/>
          </p:nvPr>
        </p:nvSpPr>
        <p:spPr>
          <a:xfrm>
            <a:off x="914400" y="1131602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>
                <a:solidFill>
                  <a:schemeClr val="dk1"/>
                </a:solidFill>
                <a:latin typeface="Museo Slab 700" panose="02000000000000000000" pitchFamily="2" charset="77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6" name="Google Shape;36;p16"/>
          <p:cNvSpPr txBox="1">
            <a:spLocks noGrp="1"/>
          </p:cNvSpPr>
          <p:nvPr>
            <p:ph type="subTitle" idx="1"/>
          </p:nvPr>
        </p:nvSpPr>
        <p:spPr>
          <a:xfrm>
            <a:off x="1828800" y="2887376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None/>
              <a:defRPr b="0" i="0">
                <a:solidFill>
                  <a:srgbClr val="000000"/>
                </a:solidFill>
                <a:latin typeface="Museo Sans 300" panose="02000000000000000000" pitchFamily="2" charset="77"/>
                <a:ea typeface="Museo Sans 300" panose="02000000000000000000" pitchFamily="2" charset="77"/>
                <a:cs typeface="Arial"/>
                <a:sym typeface="Arial"/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7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7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8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8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6" name="Google Shape;46;p18"/>
          <p:cNvSpPr txBox="1">
            <a:spLocks noGrp="1"/>
          </p:cNvSpPr>
          <p:nvPr>
            <p:ph type="body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7" name="Google Shape;47;p18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18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18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9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9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19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4" name="Google Shape;54;p19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19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6" name="Google Shape;56;p19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19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19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0" descr="A picture containing game&#10;&#10;Description automatically generated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0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0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"/>
          <p:cNvSpPr txBox="1">
            <a:spLocks noGrp="1"/>
          </p:cNvSpPr>
          <p:nvPr>
            <p:ph type="ctrTitle"/>
          </p:nvPr>
        </p:nvSpPr>
        <p:spPr>
          <a:xfrm>
            <a:off x="914400" y="1966645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 dirty="0"/>
              <a:t>Recognizing Tomorrow’s Leaders</a:t>
            </a:r>
            <a:endParaRPr dirty="0"/>
          </a:p>
        </p:txBody>
      </p:sp>
      <p:sp>
        <p:nvSpPr>
          <p:cNvPr id="78" name="Google Shape;78;p1"/>
          <p:cNvSpPr txBox="1">
            <a:spLocks noGrp="1"/>
          </p:cNvSpPr>
          <p:nvPr>
            <p:ph type="subTitle" idx="1"/>
          </p:nvPr>
        </p:nvSpPr>
        <p:spPr>
          <a:xfrm>
            <a:off x="1828800" y="3722419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600"/>
              <a:buNone/>
            </a:pPr>
            <a:r>
              <a:rPr lang="en-US" i="1" dirty="0"/>
              <a:t>Session 5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Learning Outcomes</a:t>
            </a:r>
            <a:endParaRPr/>
          </a:p>
        </p:txBody>
      </p:sp>
      <p:sp>
        <p:nvSpPr>
          <p:cNvPr id="84" name="Google Shape;84;p2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Explain the basics of an Order of the Arrow unit visitation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Develop an effective structure to oversee the unit visitation process</a:t>
            </a:r>
            <a:endParaRPr/>
          </a:p>
          <a:p>
            <a:pPr marL="3429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Create a plan to innovate and improve lodge unit election rates.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3" descr="A screenshot of a cell phon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97994" y="312090"/>
            <a:ext cx="6196012" cy="6103187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3"/>
          <p:cNvSpPr/>
          <p:nvPr/>
        </p:nvSpPr>
        <p:spPr>
          <a:xfrm>
            <a:off x="3001108" y="2625969"/>
            <a:ext cx="6178061" cy="3774831"/>
          </a:xfrm>
          <a:prstGeom prst="rect">
            <a:avLst/>
          </a:prstGeom>
          <a:solidFill>
            <a:schemeClr val="dk1">
              <a:alpha val="76862"/>
            </a:schemeClr>
          </a:soli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4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Declaration To Thrive</a:t>
            </a:r>
            <a:endParaRPr/>
          </a:p>
        </p:txBody>
      </p:sp>
      <p:pic>
        <p:nvPicPr>
          <p:cNvPr id="97" name="Google Shape;97;p4" descr="A screenshot of a cell phon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103506" y="1303338"/>
            <a:ext cx="3984987" cy="5165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5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Why Should We Care?</a:t>
            </a:r>
            <a:endParaRPr/>
          </a:p>
        </p:txBody>
      </p:sp>
      <p:sp>
        <p:nvSpPr>
          <p:cNvPr id="104" name="Google Shape;104;p5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dirty="0"/>
              <a:t>How do Unit Visitations help us grow our membership?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dirty="0"/>
              <a:t>How can we make Unit Visits impactful?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dirty="0"/>
              <a:t>What are the biggest obstacles we face to achieving a 90% unit election rate?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"/>
          <p:cNvSpPr/>
          <p:nvPr/>
        </p:nvSpPr>
        <p:spPr>
          <a:xfrm>
            <a:off x="671511" y="1557338"/>
            <a:ext cx="10868025" cy="3100387"/>
          </a:xfrm>
          <a:prstGeom prst="rect">
            <a:avLst/>
          </a:prstGeom>
          <a:solidFill>
            <a:srgbClr val="D8D8D8"/>
          </a:solidFill>
          <a:ln w="38100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6"/>
          <p:cNvSpPr txBox="1">
            <a:spLocks noGrp="1"/>
          </p:cNvSpPr>
          <p:nvPr>
            <p:ph type="title"/>
          </p:nvPr>
        </p:nvSpPr>
        <p:spPr>
          <a:xfrm>
            <a:off x="609600" y="2536866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C00000"/>
                </a:solidFill>
                <a:latin typeface="Museo Slab 700" panose="02000000000000000000" pitchFamily="2" charset="77"/>
              </a:rPr>
              <a:t>The Breakdown: </a:t>
            </a:r>
            <a:br>
              <a:rPr lang="en-US" b="1" dirty="0">
                <a:solidFill>
                  <a:srgbClr val="C00000"/>
                </a:solidFill>
                <a:latin typeface="Museo Slab 700" panose="02000000000000000000" pitchFamily="2" charset="77"/>
              </a:rPr>
            </a:br>
            <a:r>
              <a:rPr lang="en-US" b="1" dirty="0">
                <a:solidFill>
                  <a:srgbClr val="C00000"/>
                </a:solidFill>
                <a:latin typeface="Museo Slab 700" panose="02000000000000000000" pitchFamily="2" charset="77"/>
              </a:rPr>
              <a:t>How to Conduct a Unit Visitation</a:t>
            </a:r>
            <a:endParaRPr sz="7200" b="1" dirty="0">
              <a:solidFill>
                <a:srgbClr val="C00000"/>
              </a:solidFill>
              <a:latin typeface="Museo Slab 700" panose="02000000000000000000" pitchFamily="2" charset="7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7"/>
          <p:cNvSpPr txBox="1">
            <a:spLocks noGrp="1"/>
          </p:cNvSpPr>
          <p:nvPr>
            <p:ph type="title"/>
          </p:nvPr>
        </p:nvSpPr>
        <p:spPr>
          <a:xfrm>
            <a:off x="609600" y="2536866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 dirty="0">
                <a:solidFill>
                  <a:srgbClr val="C00000"/>
                </a:solidFill>
                <a:latin typeface="Museo Slab 700" panose="02000000000000000000" pitchFamily="2" charset="77"/>
              </a:rPr>
              <a:t>Unit Visitation Challenges</a:t>
            </a:r>
            <a:br>
              <a:rPr lang="en-US" sz="6000" b="1" dirty="0">
                <a:solidFill>
                  <a:srgbClr val="C00000"/>
                </a:solidFill>
                <a:latin typeface="Museo Slab 700" panose="02000000000000000000" pitchFamily="2" charset="77"/>
              </a:rPr>
            </a:br>
            <a:r>
              <a:rPr lang="en-US" sz="6000" b="1" dirty="0">
                <a:solidFill>
                  <a:srgbClr val="C00000"/>
                </a:solidFill>
                <a:latin typeface="Museo Slab 700" panose="02000000000000000000" pitchFamily="2" charset="77"/>
              </a:rPr>
              <a:t>Experience</a:t>
            </a:r>
            <a:endParaRPr sz="9600" b="1" dirty="0">
              <a:solidFill>
                <a:srgbClr val="C00000"/>
              </a:solidFill>
              <a:latin typeface="Museo Slab 700" panose="02000000000000000000" pitchFamily="2" charset="77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8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ACTion</a:t>
            </a:r>
            <a:r>
              <a:rPr lang="en-US" dirty="0"/>
              <a:t> Ideas</a:t>
            </a:r>
            <a:endParaRPr dirty="0"/>
          </a:p>
        </p:txBody>
      </p:sp>
      <p:sp>
        <p:nvSpPr>
          <p:cNvPr id="122" name="Google Shape;122;p8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r>
              <a:rPr lang="en-US" sz="6000" b="1" dirty="0"/>
              <a:t>How can your lodge hit the next benchmark to achieving a High Performing unit election rate?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ACT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119</Words>
  <Application>Microsoft Macintosh PowerPoint</Application>
  <PresentationFormat>Widescreen</PresentationFormat>
  <Paragraphs>18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Museo Sans 300</vt:lpstr>
      <vt:lpstr>Museo Slab 700</vt:lpstr>
      <vt:lpstr>ACT</vt:lpstr>
      <vt:lpstr>Recognizing Tomorrow’s Leaders</vt:lpstr>
      <vt:lpstr>Learning Outcomes</vt:lpstr>
      <vt:lpstr>PowerPoint Presentation</vt:lpstr>
      <vt:lpstr>Declaration To Thrive</vt:lpstr>
      <vt:lpstr>Why Should We Care?</vt:lpstr>
      <vt:lpstr>The Breakdown:  How to Conduct a Unit Visitation</vt:lpstr>
      <vt:lpstr>Unit Visitation Challenges Experience</vt:lpstr>
      <vt:lpstr>ACTion Ideas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Recognizing Tomorrow’s Leaders</dc:title>
  <dc:creator>Bryson Schroeder</dc:creator>
  <cp:lastModifiedBy>Anthony Roman</cp:lastModifiedBy>
  <cp:revision>3</cp:revision>
  <dcterms:created xsi:type="dcterms:W3CDTF">2019-10-30T02:34:04Z</dcterms:created>
  <dcterms:modified xsi:type="dcterms:W3CDTF">2021-12-23T01:41:10Z</dcterms:modified>
</cp:coreProperties>
</file>