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4" roundtripDataSignature="AMtx7mhqS8+5vBoF5BxakBJSsGTkQzQ8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4"/>
  </p:normalViewPr>
  <p:slideViewPr>
    <p:cSldViewPr snapToGrid="0" snapToObjects="1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1285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>
            <a:spLocks noGrp="1"/>
          </p:cNvSpPr>
          <p:nvPr>
            <p:ph type="ctrTitle"/>
          </p:nvPr>
        </p:nvSpPr>
        <p:spPr>
          <a:xfrm>
            <a:off x="914400" y="12541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>
                <a:solidFill>
                  <a:srgbClr val="C00000"/>
                </a:solidFill>
                <a:latin typeface="Museo Slab 700" panose="02000000000000000000" pitchFamily="2" charset="77"/>
                <a:ea typeface="Museo Slab 7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5" name="Google Shape;15;p11"/>
          <p:cNvSpPr txBox="1">
            <a:spLocks noGrp="1"/>
          </p:cNvSpPr>
          <p:nvPr>
            <p:ph type="subTitle" idx="1"/>
          </p:nvPr>
        </p:nvSpPr>
        <p:spPr>
          <a:xfrm>
            <a:off x="1828800" y="30099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72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  <a:defRPr sz="3600" b="0" i="0">
                <a:solidFill>
                  <a:srgbClr val="C00000"/>
                </a:solidFill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0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1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>
                <a:solidFill>
                  <a:srgbClr val="C00000"/>
                </a:solidFill>
                <a:latin typeface="Museo Slab 700" panose="02000000000000000000" pitchFamily="2" charset="77"/>
                <a:ea typeface="Museo Slab 7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b="0" i="0"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9" name="Google Shape;19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9E9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15" descr="A close up of a sig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38400" y="1143000"/>
            <a:ext cx="73152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6"/>
          <p:cNvSpPr txBox="1">
            <a:spLocks noGrp="1"/>
          </p:cNvSpPr>
          <p:nvPr>
            <p:ph type="ctrTitle"/>
          </p:nvPr>
        </p:nvSpPr>
        <p:spPr>
          <a:xfrm>
            <a:off x="914400" y="1131602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subTitle" idx="1"/>
          </p:nvPr>
        </p:nvSpPr>
        <p:spPr>
          <a:xfrm>
            <a:off x="1828800" y="2887376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0" descr="A picture containing game&#10;&#10;Description automatically generated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"/>
          <p:cNvSpPr txBox="1">
            <a:spLocks noGrp="1"/>
          </p:cNvSpPr>
          <p:nvPr>
            <p:ph type="ctrTitle"/>
          </p:nvPr>
        </p:nvSpPr>
        <p:spPr>
          <a:xfrm>
            <a:off x="914400" y="1966645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dirty="0"/>
              <a:t>T</a:t>
            </a:r>
            <a:r>
              <a:rPr lang="en-US" sz="7200" b="1" dirty="0"/>
              <a:t>he Next Generation</a:t>
            </a:r>
            <a:endParaRPr dirty="0"/>
          </a:p>
        </p:txBody>
      </p:sp>
      <p:sp>
        <p:nvSpPr>
          <p:cNvPr id="78" name="Google Shape;78;p1"/>
          <p:cNvSpPr txBox="1">
            <a:spLocks noGrp="1"/>
          </p:cNvSpPr>
          <p:nvPr>
            <p:ph type="subTitle" idx="1"/>
          </p:nvPr>
        </p:nvSpPr>
        <p:spPr>
          <a:xfrm>
            <a:off x="1828800" y="3722419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</a:pPr>
            <a:r>
              <a:rPr lang="en-US" i="1"/>
              <a:t>Session 6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Learning Outcomes</a:t>
            </a:r>
            <a:endParaRPr/>
          </a:p>
        </p:txBody>
      </p:sp>
      <p:sp>
        <p:nvSpPr>
          <p:cNvPr id="84" name="Google Shape;84;p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Explain the basics of the induction process.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Explain the significance and importance of communicating with and making an impact on newly elected candidates.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Create a plan to innovate and improve lodge induction rates.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3" descr="A screenshot of a cell phon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97994" y="312090"/>
            <a:ext cx="6196012" cy="610318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3"/>
          <p:cNvSpPr/>
          <p:nvPr/>
        </p:nvSpPr>
        <p:spPr>
          <a:xfrm>
            <a:off x="3001108" y="4513006"/>
            <a:ext cx="6178061" cy="1887794"/>
          </a:xfrm>
          <a:prstGeom prst="rect">
            <a:avLst/>
          </a:prstGeom>
          <a:solidFill>
            <a:schemeClr val="dk1">
              <a:alpha val="76862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D8D8D8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4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 dirty="0">
                <a:solidFill>
                  <a:srgbClr val="C00000"/>
                </a:solidFill>
                <a:latin typeface="Museo Slab 700" panose="02000000000000000000" pitchFamily="2" charset="77"/>
              </a:rPr>
              <a:t>Induction Barriers Experience</a:t>
            </a:r>
            <a:endParaRPr sz="5500" b="1" dirty="0">
              <a:solidFill>
                <a:srgbClr val="C00000"/>
              </a:solidFill>
              <a:latin typeface="Museo Slab 700" panose="02000000000000000000" pitchFamily="2" charset="7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Induction Barriers</a:t>
            </a:r>
            <a:endParaRPr/>
          </a:p>
        </p:txBody>
      </p:sp>
      <p:sp>
        <p:nvSpPr>
          <p:cNvPr id="103" name="Google Shape;103;p5"/>
          <p:cNvSpPr txBox="1">
            <a:spLocks noGrp="1"/>
          </p:cNvSpPr>
          <p:nvPr>
            <p:ph type="body" idx="1"/>
          </p:nvPr>
        </p:nvSpPr>
        <p:spPr>
          <a:xfrm>
            <a:off x="609600" y="1417638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candidate does not have a ride to the Ordeal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candidate does not know anyone in the OA or any other candidates planning to attend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candidate’s parents are not comfortable with sending them to the Ordeal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Money is an issue in registering for the Ordeal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candidate wants to attend sports or other activities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Induction Rate Resources</a:t>
            </a:r>
            <a:endParaRPr/>
          </a:p>
        </p:txBody>
      </p:sp>
      <p:sp>
        <p:nvSpPr>
          <p:cNvPr id="110" name="Google Shape;110;p6"/>
          <p:cNvSpPr txBox="1">
            <a:spLocks noGrp="1"/>
          </p:cNvSpPr>
          <p:nvPr>
            <p:ph type="body" idx="1"/>
          </p:nvPr>
        </p:nvSpPr>
        <p:spPr>
          <a:xfrm>
            <a:off x="609600" y="1417638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OA Welcome Session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 dirty="0">
                <a:latin typeface="Museo Sans 300" panose="02000000000000000000" pitchFamily="2" charset="77"/>
              </a:rPr>
              <a:t>Provides information to Parents and Candidates after being called out but before the Induction</a:t>
            </a:r>
            <a:endParaRPr dirty="0">
              <a:latin typeface="Museo Sans 300" panose="02000000000000000000" pitchFamily="2" charset="77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Email, Phone, Video, and Letter templates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 dirty="0">
                <a:latin typeface="Museo Sans 300" panose="02000000000000000000" pitchFamily="2" charset="77"/>
              </a:rPr>
              <a:t>Helping to communicate with Candidates between the Election and Induction</a:t>
            </a:r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endParaRPr lang="en-US" dirty="0">
              <a:latin typeface="Museo Sans 300" panose="02000000000000000000" pitchFamily="2" charset="77"/>
            </a:endParaRPr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>
                <a:latin typeface="Museo Sans 300" panose="02000000000000000000" pitchFamily="2" charset="77"/>
              </a:rPr>
              <a:t>	All resources can be found at </a:t>
            </a:r>
            <a:r>
              <a:rPr lang="en-US" dirty="0" err="1">
                <a:latin typeface="Museo Sans 300" panose="02000000000000000000" pitchFamily="2" charset="77"/>
              </a:rPr>
              <a:t>oa-bsa.org</a:t>
            </a:r>
            <a:r>
              <a:rPr lang="en-US" dirty="0">
                <a:latin typeface="Museo Sans 300" panose="02000000000000000000" pitchFamily="2" charset="77"/>
              </a:rPr>
              <a:t>/thrive.</a:t>
            </a:r>
            <a:endParaRPr dirty="0">
              <a:latin typeface="Museo Sans 300" panose="02000000000000000000" pitchFamily="2" charset="7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solidFill>
                  <a:srgbClr val="C00000"/>
                </a:solidFill>
                <a:latin typeface="Museo Slab 700" panose="02000000000000000000" pitchFamily="2" charset="77"/>
              </a:rPr>
              <a:t>Recruiting and Utilizing Elangomats</a:t>
            </a:r>
            <a:endParaRPr sz="9600" b="1" dirty="0">
              <a:solidFill>
                <a:srgbClr val="C00000"/>
              </a:solidFill>
              <a:latin typeface="Museo Slab 700" panose="02000000000000000000" pitchFamily="2" charset="7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solidFill>
                  <a:srgbClr val="C00000"/>
                </a:solidFill>
                <a:highlight>
                  <a:srgbClr val="FFFF00"/>
                </a:highlight>
                <a:latin typeface="Museo Slab 700" panose="02000000000000000000" pitchFamily="2" charset="77"/>
              </a:rPr>
              <a:t>ACT Timer (2 mins.)</a:t>
            </a:r>
            <a:endParaRPr sz="9600" b="1" dirty="0">
              <a:solidFill>
                <a:srgbClr val="C00000"/>
              </a:solidFill>
              <a:highlight>
                <a:srgbClr val="FFFF00"/>
              </a:highlight>
              <a:latin typeface="Museo Slab 700" panose="02000000000000000000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03098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ACTion Plan</a:t>
            </a:r>
            <a:endParaRPr/>
          </a:p>
        </p:txBody>
      </p:sp>
      <p:sp>
        <p:nvSpPr>
          <p:cNvPr id="122" name="Google Shape;122;p8"/>
          <p:cNvSpPr txBox="1">
            <a:spLocks noGrp="1"/>
          </p:cNvSpPr>
          <p:nvPr>
            <p:ph type="body" idx="1"/>
          </p:nvPr>
        </p:nvSpPr>
        <p:spPr>
          <a:xfrm>
            <a:off x="609600" y="1417638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US" sz="6000" b="1" dirty="0"/>
              <a:t>How can your lodge hit the next benchmark to becoming a High Performing Lodge </a:t>
            </a:r>
            <a:br>
              <a:rPr lang="en-US" sz="6000" b="1" dirty="0"/>
            </a:br>
            <a:r>
              <a:rPr lang="en-US" sz="6000" b="1" dirty="0"/>
              <a:t>in the category of </a:t>
            </a:r>
            <a:br>
              <a:rPr lang="en-US" sz="6000" b="1" dirty="0"/>
            </a:br>
            <a:r>
              <a:rPr lang="en-US" sz="6000" b="1" dirty="0"/>
              <a:t>Induction Rate?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195</Words>
  <Application>Microsoft Macintosh PowerPoint</Application>
  <PresentationFormat>Widescreen</PresentationFormat>
  <Paragraphs>27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Museo Sans 300</vt:lpstr>
      <vt:lpstr>Museo Slab 700</vt:lpstr>
      <vt:lpstr>ACT</vt:lpstr>
      <vt:lpstr>The Next Generation</vt:lpstr>
      <vt:lpstr>Learning Outcomes</vt:lpstr>
      <vt:lpstr>PowerPoint Presentation</vt:lpstr>
      <vt:lpstr>Induction Barriers Experience</vt:lpstr>
      <vt:lpstr>Induction Barriers</vt:lpstr>
      <vt:lpstr>Induction Rate Resources</vt:lpstr>
      <vt:lpstr>Recruiting and Utilizing Elangomats</vt:lpstr>
      <vt:lpstr>ACT Timer (2 mins.)</vt:lpstr>
      <vt:lpstr>ACTion Plan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Admonishing the Next Generation</dc:title>
  <dc:creator>Bryson Schroeder</dc:creator>
  <cp:lastModifiedBy>Anthony Roman</cp:lastModifiedBy>
  <cp:revision>8</cp:revision>
  <dcterms:created xsi:type="dcterms:W3CDTF">2019-10-30T02:34:04Z</dcterms:created>
  <dcterms:modified xsi:type="dcterms:W3CDTF">2021-12-23T01:42:01Z</dcterms:modified>
</cp:coreProperties>
</file>