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7" r:id="rId8"/>
    <p:sldId id="270" r:id="rId9"/>
    <p:sldId id="268" r:id="rId10"/>
    <p:sldId id="271" r:id="rId11"/>
    <p:sldId id="269" r:id="rId12"/>
    <p:sldId id="272" r:id="rId13"/>
    <p:sldId id="273" r:id="rId14"/>
    <p:sldId id="265" r:id="rId15"/>
    <p:sldId id="263" r:id="rId16"/>
    <p:sldId id="264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7" d="100"/>
          <a:sy n="117" d="100"/>
        </p:scale>
        <p:origin x="-618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87130"/>
            <a:ext cx="7772400" cy="773957"/>
          </a:xfrm>
        </p:spPr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87801"/>
            <a:ext cx="7772400" cy="660767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Museo Slab 300"/>
                <a:cs typeface="Museo Slab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6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useo Sans 300"/>
                <a:cs typeface="Museo Sans 300"/>
              </a:defRPr>
            </a:lvl1pPr>
            <a:lvl2pPr>
              <a:defRPr b="0" i="0">
                <a:latin typeface="Museo Sans 300"/>
                <a:cs typeface="Museo Sans 300"/>
              </a:defRPr>
            </a:lvl2pPr>
            <a:lvl3pPr>
              <a:defRPr b="0" i="0">
                <a:latin typeface="Museo Sans 300"/>
                <a:cs typeface="Museo Sans 300"/>
              </a:defRPr>
            </a:lvl3pPr>
            <a:lvl4pPr>
              <a:defRPr b="0" i="0">
                <a:latin typeface="Museo Sans 300"/>
                <a:cs typeface="Museo Sans 300"/>
              </a:defRPr>
            </a:lvl4pPr>
            <a:lvl5pPr>
              <a:defRPr b="0" i="0">
                <a:latin typeface="Museo Sans 300"/>
                <a:cs typeface="Museo Sans 30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3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 i="0">
                <a:latin typeface="Museo Sans 300"/>
                <a:cs typeface="Museo Sans 300"/>
              </a:defRPr>
            </a:lvl1pPr>
            <a:lvl2pPr>
              <a:defRPr sz="2400" b="0" i="0">
                <a:latin typeface="Museo Sans 300"/>
                <a:cs typeface="Museo Sans 300"/>
              </a:defRPr>
            </a:lvl2pPr>
            <a:lvl3pPr>
              <a:defRPr sz="2000" b="0" i="0">
                <a:latin typeface="Museo Sans 300"/>
                <a:cs typeface="Museo Sans 300"/>
              </a:defRPr>
            </a:lvl3pPr>
            <a:lvl4pPr>
              <a:defRPr sz="1800" b="0" i="0">
                <a:latin typeface="Museo Sans 300"/>
                <a:cs typeface="Museo Sans 300"/>
              </a:defRPr>
            </a:lvl4pPr>
            <a:lvl5pPr>
              <a:defRPr sz="1800" b="0" i="0">
                <a:latin typeface="Museo Sans 300"/>
                <a:cs typeface="Museo Sans 30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0" i="0">
                <a:latin typeface="Museo Sans 300"/>
                <a:cs typeface="Museo Sans 300"/>
              </a:defRPr>
            </a:lvl1pPr>
            <a:lvl2pPr>
              <a:defRPr sz="2400" b="0" i="0">
                <a:latin typeface="Museo Sans 300"/>
                <a:cs typeface="Museo Sans 300"/>
              </a:defRPr>
            </a:lvl2pPr>
            <a:lvl3pPr>
              <a:defRPr sz="2000" b="0" i="0">
                <a:latin typeface="Museo Sans 300"/>
                <a:cs typeface="Museo Sans 300"/>
              </a:defRPr>
            </a:lvl3pPr>
            <a:lvl4pPr>
              <a:defRPr sz="1800" b="0" i="0">
                <a:latin typeface="Museo Sans 300"/>
                <a:cs typeface="Museo Sans 300"/>
              </a:defRPr>
            </a:lvl4pPr>
            <a:lvl5pPr>
              <a:defRPr sz="1800" b="0" i="0">
                <a:latin typeface="Museo Sans 300"/>
                <a:cs typeface="Museo Sans 30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18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9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Museo Slab 700"/>
          <a:ea typeface="+mj-ea"/>
          <a:cs typeface="Museo Slab 70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useo Sans 300"/>
          <a:ea typeface="+mn-ea"/>
          <a:cs typeface="Museo Sans 30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useo Sans 300"/>
          <a:ea typeface="+mn-ea"/>
          <a:cs typeface="Museo Sans 30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useo Sans 300"/>
          <a:ea typeface="+mn-ea"/>
          <a:cs typeface="Museo Sans 30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useo Sans 300"/>
          <a:ea typeface="+mn-ea"/>
          <a:cs typeface="Museo Sans 30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useo Sans 300"/>
          <a:ea typeface="+mn-ea"/>
          <a:cs typeface="Museo Sans 3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mailto:antelope0509@yahoo.com" TargetMode="External"/><Relationship Id="rId4" Type="http://schemas.openxmlformats.org/officeDocument/2006/relationships/hyperlink" Target="mailto:Scoutmaster158@gmail.co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ctrTitle"/>
          </p:nvPr>
        </p:nvSpPr>
        <p:spPr>
          <a:xfrm>
            <a:off x="685800" y="4669971"/>
            <a:ext cx="7772400" cy="9111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Role of The Key 3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Fo-thiota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Presented by Chris Gilbert</a:t>
            </a:r>
            <a:endParaRPr lang="en-US" sz="2400" dirty="0"/>
          </a:p>
        </p:txBody>
      </p:sp>
      <p:pic>
        <p:nvPicPr>
          <p:cNvPr id="5" name="Intr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8075" y="6327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0">
        <p14:ripple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Lodge Advisor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Fly in responsibilities</a:t>
            </a:r>
          </a:p>
        </p:txBody>
      </p:sp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Staff Professional Advisor</a:t>
            </a:r>
            <a:endParaRPr lang="en-US" dirty="0"/>
          </a:p>
        </p:txBody>
      </p:sp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  <p:pic>
        <p:nvPicPr>
          <p:cNvPr id="2050" name="Picture 2" descr="Image result for gandalf the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2" y="2405856"/>
            <a:ext cx="2313213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Staff Professional Advisor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Fly in responsibilities</a:t>
            </a:r>
            <a:endParaRPr lang="en-US" dirty="0"/>
          </a:p>
        </p:txBody>
      </p:sp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The Key 3 responsibilities also on flip-chart work with attendees to draw parallels between each role</a:t>
            </a:r>
          </a:p>
          <a:p>
            <a:r>
              <a:rPr lang="en-US" dirty="0" smtClean="0"/>
              <a:t>Develop the parallels through class participation</a:t>
            </a:r>
          </a:p>
          <a:p>
            <a:r>
              <a:rPr lang="en-US" dirty="0" smtClean="0"/>
              <a:t>Brew the mixture down to effective communication being the most important skill</a:t>
            </a:r>
          </a:p>
          <a:p>
            <a:endParaRPr lang="en-US" dirty="0"/>
          </a:p>
        </p:txBody>
      </p:sp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3M flip charts with self-adhesive, graph paper pages that can be posted on the walls</a:t>
            </a:r>
          </a:p>
          <a:p>
            <a:r>
              <a:rPr lang="en-US" dirty="0" smtClean="0"/>
              <a:t>Flip chart pens, multiple colors</a:t>
            </a:r>
          </a:p>
          <a:p>
            <a:r>
              <a:rPr lang="en-US" dirty="0" smtClean="0"/>
              <a:t>Three floor-type easels that are sturdy</a:t>
            </a:r>
          </a:p>
          <a:p>
            <a:r>
              <a:rPr lang="en-US" dirty="0" smtClean="0"/>
              <a:t>2-sided adhesive tape, quick release type</a:t>
            </a:r>
          </a:p>
          <a:p>
            <a:r>
              <a:rPr lang="en-US" dirty="0" smtClean="0"/>
              <a:t>Projector for power point, I will bring my laptop [VGA and/or HDMI will work]</a:t>
            </a:r>
          </a:p>
        </p:txBody>
      </p:sp>
      <p:pic>
        <p:nvPicPr>
          <p:cNvPr id="4" name="Training Materia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8075" y="636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0">
        <p14:ripple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 Materials</a:t>
            </a:r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Representations </a:t>
            </a:r>
            <a:r>
              <a:rPr lang="en-US" dirty="0"/>
              <a:t>of visual aids</a:t>
            </a:r>
          </a:p>
          <a:p>
            <a:pPr lvl="1"/>
            <a:r>
              <a:rPr lang="en-US" dirty="0" smtClean="0"/>
              <a:t>PowerPoint slides</a:t>
            </a:r>
            <a:endParaRPr lang="en-US" dirty="0"/>
          </a:p>
          <a:p>
            <a:pPr lvl="1"/>
            <a:r>
              <a:rPr lang="en-US" dirty="0" smtClean="0"/>
              <a:t>Set displays (working on this)</a:t>
            </a:r>
            <a:endParaRPr lang="en-US" dirty="0"/>
          </a:p>
          <a:p>
            <a:pPr lvl="1"/>
            <a:r>
              <a:rPr lang="en-US" dirty="0"/>
              <a:t>Video or audio files (thumb-drive or cloud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I would like to use a few brief video files to demonstrate effective conflict resolution through effective communication…i.e. Remember the Titans, Avengers (first movie)</a:t>
            </a:r>
            <a:endParaRPr lang="en-US" dirty="0"/>
          </a:p>
          <a:p>
            <a:endParaRPr lang="en-US" dirty="0"/>
          </a:p>
        </p:txBody>
      </p:sp>
      <p:pic>
        <p:nvPicPr>
          <p:cNvPr id="5" name="Ancillary Materia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898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Comments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Instructor, Christopher Gilbert</a:t>
            </a:r>
            <a:br>
              <a:rPr lang="en-US" sz="2800" dirty="0" smtClean="0"/>
            </a:br>
            <a:r>
              <a:rPr lang="en-US" sz="2800" dirty="0" smtClean="0">
                <a:hlinkClick r:id="rId4"/>
              </a:rPr>
              <a:t>Scoutmaster158@gmail.com</a:t>
            </a:r>
            <a:endParaRPr lang="en-US" sz="2800" dirty="0" smtClean="0"/>
          </a:p>
          <a:p>
            <a:endParaRPr lang="en-US" dirty="0" smtClean="0"/>
          </a:p>
          <a:p>
            <a:r>
              <a:rPr lang="en-US" sz="2800" dirty="0" smtClean="0"/>
              <a:t>Skills for Advisors, Cell Lead, Carlos Lopez</a:t>
            </a:r>
            <a:br>
              <a:rPr lang="en-US" sz="2800" dirty="0" smtClean="0"/>
            </a:br>
            <a:r>
              <a:rPr lang="en-US" dirty="0" smtClean="0">
                <a:hlinkClick r:id="rId5"/>
              </a:rPr>
              <a:t>antelope0509@yahoo.com</a:t>
            </a:r>
            <a:endParaRPr lang="en-US" dirty="0" smtClean="0"/>
          </a:p>
        </p:txBody>
      </p:sp>
      <p:pic>
        <p:nvPicPr>
          <p:cNvPr id="4" name="Questions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89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Training Resources and More Information Visit: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http://training.oa-bsa.org/noac2015</a:t>
            </a:r>
          </a:p>
        </p:txBody>
      </p:sp>
    </p:spTree>
    <p:extLst>
      <p:ext uri="{BB962C8B-B14F-4D97-AF65-F5344CB8AC3E}">
        <p14:creationId xmlns:p14="http://schemas.microsoft.com/office/powerpoint/2010/main" val="427812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your name?</a:t>
            </a:r>
            <a:endParaRPr lang="gd-GB" dirty="0" smtClean="0"/>
          </a:p>
          <a:p>
            <a:r>
              <a:rPr lang="en-US" dirty="0" smtClean="0"/>
              <a:t>Where are you from</a:t>
            </a:r>
            <a:r>
              <a:rPr lang="gd-GB" dirty="0" smtClean="0"/>
              <a:t>?</a:t>
            </a:r>
            <a:endParaRPr lang="en-US" dirty="0" smtClean="0"/>
          </a:p>
          <a:p>
            <a:r>
              <a:rPr lang="en-US" dirty="0" smtClean="0"/>
              <a:t>What are your current roles in Scouting?</a:t>
            </a:r>
            <a:endParaRPr lang="en-US" dirty="0"/>
          </a:p>
          <a:p>
            <a:r>
              <a:rPr lang="en-US" dirty="0" smtClean="0"/>
              <a:t>Why did you decide to take this cell?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What's in a Syllabus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8089" y="592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9000">
        <p14:ripple/>
      </p:transition>
    </mc:Choice>
    <mc:Fallback xmlns="">
      <p:transition spd="slow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these folks Avengers?  Special Forces? EMS? </a:t>
            </a:r>
            <a:endParaRPr lang="en-US" dirty="0"/>
          </a:p>
          <a:p>
            <a:r>
              <a:rPr lang="en-US" dirty="0" smtClean="0"/>
              <a:t>Team</a:t>
            </a:r>
            <a:endParaRPr lang="en-US" dirty="0"/>
          </a:p>
          <a:p>
            <a:r>
              <a:rPr lang="en-US" dirty="0" smtClean="0"/>
              <a:t>Purpose of Excellence (before the journey can begin)</a:t>
            </a:r>
            <a:endParaRPr lang="en-US" dirty="0"/>
          </a:p>
          <a:p>
            <a:endParaRPr lang="en-US" dirty="0"/>
          </a:p>
        </p:txBody>
      </p:sp>
      <p:pic>
        <p:nvPicPr>
          <p:cNvPr id="4" name="Title of Ses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1718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000">
        <p14:ripple/>
      </p:transition>
    </mc:Choice>
    <mc:Fallback xmlns="">
      <p:transition spd="slow" advTm="7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the Session</a:t>
            </a:r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the roles of each member of The Key 3 so we can better understand how they relate and help each other.</a:t>
            </a:r>
            <a:endParaRPr lang="en-US" dirty="0"/>
          </a:p>
          <a:p>
            <a:r>
              <a:rPr lang="en-US" dirty="0" smtClean="0"/>
              <a:t>Who are The Key 3 really? </a:t>
            </a:r>
            <a:endParaRPr lang="en-US" dirty="0"/>
          </a:p>
          <a:p>
            <a:endParaRPr lang="en-US" dirty="0"/>
          </a:p>
        </p:txBody>
      </p:sp>
      <p:pic>
        <p:nvPicPr>
          <p:cNvPr id="4" name="Descripton of Ses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290" y="6204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500">
        <p14:ripple/>
      </p:transition>
    </mc:Choice>
    <mc:Fallback xmlns="">
      <p:transition spd="slow" advTm="2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goals of The Key 3?</a:t>
            </a:r>
            <a:endParaRPr lang="en-US" b="1" u="sng" dirty="0"/>
          </a:p>
          <a:p>
            <a:r>
              <a:rPr lang="en-US" dirty="0" smtClean="0"/>
              <a:t>What key skills do they need to be effective?</a:t>
            </a:r>
            <a:endParaRPr lang="en-US" dirty="0"/>
          </a:p>
          <a:p>
            <a:r>
              <a:rPr lang="en-US" dirty="0" smtClean="0"/>
              <a:t>How can they best serve your lodge, chapter, unit, council?</a:t>
            </a:r>
            <a:endParaRPr lang="gd-GB" dirty="0" smtClean="0"/>
          </a:p>
          <a:p>
            <a:endParaRPr lang="en-US" dirty="0"/>
          </a:p>
        </p:txBody>
      </p:sp>
      <p:pic>
        <p:nvPicPr>
          <p:cNvPr id="5" name="Learning Objectiv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6339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7000">
        <p14:ripple/>
      </p:transition>
    </mc:Choice>
    <mc:Fallback xmlns="">
      <p:transition spd="slow" advTm="9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Lodge Chief</a:t>
            </a:r>
          </a:p>
          <a:p>
            <a:r>
              <a:rPr lang="en-US" dirty="0" smtClean="0"/>
              <a:t>The Lodge Advisor</a:t>
            </a:r>
          </a:p>
          <a:p>
            <a:r>
              <a:rPr lang="en-US" dirty="0" smtClean="0"/>
              <a:t>The Staff Professional Advisor</a:t>
            </a:r>
            <a:endParaRPr lang="en-US" dirty="0"/>
          </a:p>
        </p:txBody>
      </p:sp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>
          <a:xfrm>
            <a:off x="591457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Lodge Chief</a:t>
            </a:r>
          </a:p>
        </p:txBody>
      </p:sp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  <p:sp>
        <p:nvSpPr>
          <p:cNvPr id="5" name="AutoShape 2" descr="Image result for gladia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gladiat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3396" r="13570"/>
          <a:stretch/>
        </p:blipFill>
        <p:spPr>
          <a:xfrm>
            <a:off x="3714749" y="2662237"/>
            <a:ext cx="3453493" cy="24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Lodge Chief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Fly in responsibilities</a:t>
            </a:r>
          </a:p>
        </p:txBody>
      </p:sp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3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Lodge Advisor</a:t>
            </a:r>
          </a:p>
        </p:txBody>
      </p:sp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938" y="1417638"/>
            <a:ext cx="2488424" cy="43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NOAC_Powerpoint_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NOAC Staff Train the Trainer 1" id="{D7DCCBE7-C45B-43DA-88BD-97C308FDB1B2}" vid="{8D815DAB-991E-4B80-9A9D-EA3E1DAB241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NOAC Staff Train the Trainer 1 (1)</Template>
  <TotalTime>67</TotalTime>
  <Words>327</Words>
  <Application>Microsoft Office PowerPoint</Application>
  <PresentationFormat>On-screen Show (4:3)</PresentationFormat>
  <Paragraphs>61</Paragraphs>
  <Slides>17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NOAC_Powerpoint_Red</vt:lpstr>
      <vt:lpstr>Role of The Key 3 </vt:lpstr>
      <vt:lpstr>Introductions</vt:lpstr>
      <vt:lpstr>Role of The Key 3</vt:lpstr>
      <vt:lpstr>Description of the Session</vt:lpstr>
      <vt:lpstr>Learning Objectives</vt:lpstr>
      <vt:lpstr>The Key 3</vt:lpstr>
      <vt:lpstr>The Key 3</vt:lpstr>
      <vt:lpstr>The Key 3</vt:lpstr>
      <vt:lpstr>The Key 3</vt:lpstr>
      <vt:lpstr>The Key 3</vt:lpstr>
      <vt:lpstr>The Key 3</vt:lpstr>
      <vt:lpstr>The Key 3</vt:lpstr>
      <vt:lpstr>The Key 3</vt:lpstr>
      <vt:lpstr>Training Materials</vt:lpstr>
      <vt:lpstr>Ancillary Materials</vt:lpstr>
      <vt:lpstr>Questions &amp; Comments</vt:lpstr>
      <vt:lpstr>For Training Resources and More Information Visit: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The Key 3</dc:title>
  <dc:creator>Chris Gilbert</dc:creator>
  <cp:lastModifiedBy>Jake Torpey</cp:lastModifiedBy>
  <cp:revision>10</cp:revision>
  <dcterms:created xsi:type="dcterms:W3CDTF">2015-06-06T00:24:16Z</dcterms:created>
  <dcterms:modified xsi:type="dcterms:W3CDTF">2015-07-13T15:48:12Z</dcterms:modified>
</cp:coreProperties>
</file>