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73" r:id="rId3"/>
    <p:sldId id="258" r:id="rId4"/>
    <p:sldId id="259" r:id="rId5"/>
    <p:sldId id="274" r:id="rId6"/>
    <p:sldId id="275" r:id="rId7"/>
    <p:sldId id="262" r:id="rId8"/>
    <p:sldId id="276" r:id="rId9"/>
    <p:sldId id="277" r:id="rId10"/>
    <p:sldId id="279" r:id="rId11"/>
    <p:sldId id="266" r:id="rId12"/>
    <p:sldId id="278" r:id="rId13"/>
    <p:sldId id="267" r:id="rId14"/>
    <p:sldId id="270" r:id="rId15"/>
    <p:sldId id="272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940" autoAdjust="0"/>
    <p:restoredTop sz="94660"/>
  </p:normalViewPr>
  <p:slideViewPr>
    <p:cSldViewPr snapToGrid="0" snapToObjects="1">
      <p:cViewPr varScale="1">
        <p:scale>
          <a:sx n="121" d="100"/>
          <a:sy n="121" d="100"/>
        </p:scale>
        <p:origin x="936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987130"/>
            <a:ext cx="7772400" cy="773957"/>
          </a:xfrm>
        </p:spPr>
        <p:txBody>
          <a:bodyPr>
            <a:normAutofit/>
          </a:bodyPr>
          <a:lstStyle>
            <a:lvl1pPr>
              <a:defRPr sz="4000" b="0" i="0">
                <a:latin typeface="Museo Slab 700"/>
                <a:cs typeface="Museo Slab 70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5087801"/>
            <a:ext cx="7772400" cy="660767"/>
          </a:xfrm>
        </p:spPr>
        <p:txBody>
          <a:bodyPr/>
          <a:lstStyle>
            <a:lvl1pPr marL="0" indent="0" algn="ctr">
              <a:buNone/>
              <a:defRPr b="0" i="0">
                <a:solidFill>
                  <a:schemeClr val="tx1">
                    <a:tint val="75000"/>
                  </a:schemeClr>
                </a:solidFill>
                <a:latin typeface="Museo Slab 300"/>
                <a:cs typeface="Museo Slab 30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43608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 b="0" i="0">
                <a:latin typeface="Museo Slab 700"/>
                <a:cs typeface="Museo Slab 70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="0" i="0">
                <a:latin typeface="Museo Sans 300"/>
                <a:cs typeface="Museo Sans 300"/>
              </a:defRPr>
            </a:lvl1pPr>
            <a:lvl2pPr>
              <a:defRPr b="0" i="0">
                <a:latin typeface="Museo Sans 300"/>
                <a:cs typeface="Museo Sans 300"/>
              </a:defRPr>
            </a:lvl2pPr>
            <a:lvl3pPr>
              <a:defRPr b="0" i="0">
                <a:latin typeface="Museo Sans 300"/>
                <a:cs typeface="Museo Sans 300"/>
              </a:defRPr>
            </a:lvl3pPr>
            <a:lvl4pPr>
              <a:defRPr b="0" i="0">
                <a:latin typeface="Museo Sans 300"/>
                <a:cs typeface="Museo Sans 300"/>
              </a:defRPr>
            </a:lvl4pPr>
            <a:lvl5pPr>
              <a:defRPr b="0" i="0">
                <a:latin typeface="Museo Sans 300"/>
                <a:cs typeface="Museo Sans 30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30384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 b="0" i="0">
                <a:latin typeface="Museo Slab 700"/>
                <a:cs typeface="Museo Slab 70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 b="0" i="0">
                <a:latin typeface="Museo Sans 300"/>
                <a:cs typeface="Museo Sans 300"/>
              </a:defRPr>
            </a:lvl1pPr>
            <a:lvl2pPr>
              <a:defRPr sz="2400" b="0" i="0">
                <a:latin typeface="Museo Sans 300"/>
                <a:cs typeface="Museo Sans 300"/>
              </a:defRPr>
            </a:lvl2pPr>
            <a:lvl3pPr>
              <a:defRPr sz="2000" b="0" i="0">
                <a:latin typeface="Museo Sans 300"/>
                <a:cs typeface="Museo Sans 300"/>
              </a:defRPr>
            </a:lvl3pPr>
            <a:lvl4pPr>
              <a:defRPr sz="1800" b="0" i="0">
                <a:latin typeface="Museo Sans 300"/>
                <a:cs typeface="Museo Sans 300"/>
              </a:defRPr>
            </a:lvl4pPr>
            <a:lvl5pPr>
              <a:defRPr sz="1800" b="0" i="0">
                <a:latin typeface="Museo Sans 300"/>
                <a:cs typeface="Museo Sans 30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 b="0" i="0">
                <a:latin typeface="Museo Sans 300"/>
                <a:cs typeface="Museo Sans 300"/>
              </a:defRPr>
            </a:lvl1pPr>
            <a:lvl2pPr>
              <a:defRPr sz="2400" b="0" i="0">
                <a:latin typeface="Museo Sans 300"/>
                <a:cs typeface="Museo Sans 300"/>
              </a:defRPr>
            </a:lvl2pPr>
            <a:lvl3pPr>
              <a:defRPr sz="2000" b="0" i="0">
                <a:latin typeface="Museo Sans 300"/>
                <a:cs typeface="Museo Sans 300"/>
              </a:defRPr>
            </a:lvl3pPr>
            <a:lvl4pPr>
              <a:defRPr sz="1800" b="0" i="0">
                <a:latin typeface="Museo Sans 300"/>
                <a:cs typeface="Museo Sans 300"/>
              </a:defRPr>
            </a:lvl4pPr>
            <a:lvl5pPr>
              <a:defRPr sz="1800" b="0" i="0">
                <a:latin typeface="Museo Sans 300"/>
                <a:cs typeface="Museo Sans 30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41836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 b="0" i="0">
                <a:latin typeface="Museo Slab 700"/>
                <a:cs typeface="Museo Slab 70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1457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6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66908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4" r:id="rId4"/>
  </p:sldLayoutIdLst>
  <p:txStyles>
    <p:titleStyle>
      <a:lvl1pPr algn="ctr" defTabSz="457200" rtl="0" eaLnBrk="1" latinLnBrk="0" hangingPunct="1">
        <a:spcBef>
          <a:spcPct val="0"/>
        </a:spcBef>
        <a:buNone/>
        <a:defRPr sz="4000" b="0" i="0" kern="1200">
          <a:solidFill>
            <a:schemeClr val="tx1"/>
          </a:solidFill>
          <a:latin typeface="Museo Slab 700"/>
          <a:ea typeface="+mj-ea"/>
          <a:cs typeface="Museo Slab 700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b="0" i="0" kern="1200">
          <a:solidFill>
            <a:schemeClr val="tx1"/>
          </a:solidFill>
          <a:latin typeface="Museo Sans 300"/>
          <a:ea typeface="+mn-ea"/>
          <a:cs typeface="Museo Sans 300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b="0" i="0" kern="1200">
          <a:solidFill>
            <a:schemeClr val="tx1"/>
          </a:solidFill>
          <a:latin typeface="Museo Sans 300"/>
          <a:ea typeface="+mn-ea"/>
          <a:cs typeface="Museo Sans 300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b="0" i="0" kern="1200">
          <a:solidFill>
            <a:schemeClr val="tx1"/>
          </a:solidFill>
          <a:latin typeface="Museo Sans 300"/>
          <a:ea typeface="+mn-ea"/>
          <a:cs typeface="Museo Sans 300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b="0" i="0" kern="1200">
          <a:solidFill>
            <a:schemeClr val="tx1"/>
          </a:solidFill>
          <a:latin typeface="Museo Sans 300"/>
          <a:ea typeface="+mn-ea"/>
          <a:cs typeface="Museo Sans 300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b="0" i="0" kern="1200">
          <a:solidFill>
            <a:schemeClr val="tx1"/>
          </a:solidFill>
          <a:latin typeface="Museo Sans 300"/>
          <a:ea typeface="+mn-ea"/>
          <a:cs typeface="Museo Sans 30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9328" y="3987074"/>
            <a:ext cx="82296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/>
              <a:t>The Youth to Adult Transition:</a:t>
            </a:r>
          </a:p>
          <a:p>
            <a:pPr algn="ctr"/>
            <a:r>
              <a:rPr lang="en-US" sz="4000" dirty="0"/>
              <a:t>How to Ensure the Successful Retention of Young Adult Members</a:t>
            </a:r>
          </a:p>
          <a:p>
            <a:pPr algn="ctr"/>
            <a:endParaRPr lang="en-US" sz="4000" b="1" dirty="0" smtClean="0"/>
          </a:p>
        </p:txBody>
      </p:sp>
    </p:spTree>
    <p:extLst>
      <p:ext uri="{BB962C8B-B14F-4D97-AF65-F5344CB8AC3E}">
        <p14:creationId xmlns:p14="http://schemas.microsoft.com/office/powerpoint/2010/main" val="3567513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E.</a:t>
            </a:r>
            <a:r>
              <a:rPr lang="en-US" dirty="0"/>
              <a:t> </a:t>
            </a:r>
            <a:r>
              <a:rPr lang="en-US" b="1" dirty="0"/>
              <a:t>D.</a:t>
            </a:r>
            <a:r>
              <a:rPr lang="en-US" b="1" dirty="0">
                <a:solidFill>
                  <a:srgbClr val="C00000"/>
                </a:solidFill>
              </a:rPr>
              <a:t> </a:t>
            </a:r>
            <a:r>
              <a:rPr lang="en-US" b="1" dirty="0" err="1">
                <a:solidFill>
                  <a:srgbClr val="C00000"/>
                </a:solidFill>
              </a:rPr>
              <a:t>G.</a:t>
            </a:r>
            <a:r>
              <a:rPr lang="en-US" dirty="0" err="1">
                <a:solidFill>
                  <a:srgbClr val="C00000"/>
                </a:solidFill>
              </a:rPr>
              <a:t>uide</a:t>
            </a:r>
            <a:r>
              <a:rPr lang="en-US" b="1" dirty="0"/>
              <a:t> E.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215900" y="1600200"/>
            <a:ext cx="8470900" cy="4525963"/>
          </a:xfrm>
        </p:spPr>
        <p:txBody>
          <a:bodyPr>
            <a:normAutofit/>
          </a:bodyPr>
          <a:lstStyle/>
          <a:p>
            <a:r>
              <a:rPr lang="en-US" dirty="0"/>
              <a:t>W</a:t>
            </a:r>
            <a:r>
              <a:rPr lang="en-US" dirty="0" smtClean="0"/>
              <a:t>ays </a:t>
            </a:r>
            <a:r>
              <a:rPr lang="en-US" dirty="0"/>
              <a:t>to ensure successful retention of young adult members.</a:t>
            </a:r>
            <a:endParaRPr lang="en-US" dirty="0"/>
          </a:p>
        </p:txBody>
      </p:sp>
      <p:pic>
        <p:nvPicPr>
          <p:cNvPr id="4" name="Picture 2" descr="http://www.oa-bsa.org/uploads/resources/logos/logo_250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9234" y="3358056"/>
            <a:ext cx="2381250" cy="2381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07881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E.</a:t>
            </a:r>
            <a:r>
              <a:rPr lang="en-US" dirty="0"/>
              <a:t> </a:t>
            </a:r>
            <a:r>
              <a:rPr lang="en-US" b="1" dirty="0"/>
              <a:t>D.</a:t>
            </a:r>
            <a:r>
              <a:rPr lang="en-US" b="1" dirty="0">
                <a:solidFill>
                  <a:srgbClr val="C00000"/>
                </a:solidFill>
              </a:rPr>
              <a:t> </a:t>
            </a:r>
            <a:r>
              <a:rPr lang="en-US" b="1" dirty="0" err="1">
                <a:solidFill>
                  <a:srgbClr val="C00000"/>
                </a:solidFill>
              </a:rPr>
              <a:t>G.</a:t>
            </a:r>
            <a:r>
              <a:rPr lang="en-US" dirty="0" err="1">
                <a:solidFill>
                  <a:srgbClr val="C00000"/>
                </a:solidFill>
              </a:rPr>
              <a:t>uide</a:t>
            </a:r>
            <a:r>
              <a:rPr lang="en-US" b="1" dirty="0"/>
              <a:t> E.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215900" y="1600200"/>
            <a:ext cx="84709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u="sng" dirty="0" smtClean="0"/>
              <a:t>Break Out #3</a:t>
            </a:r>
          </a:p>
          <a:p>
            <a:r>
              <a:rPr lang="en-US" b="1" dirty="0" smtClean="0"/>
              <a:t>Enable </a:t>
            </a:r>
            <a:r>
              <a:rPr lang="en-US" b="1" dirty="0"/>
              <a:t>and </a:t>
            </a:r>
            <a:r>
              <a:rPr lang="en-US" b="1" dirty="0" smtClean="0"/>
              <a:t>Inspire</a:t>
            </a:r>
            <a:endParaRPr lang="en-US" dirty="0"/>
          </a:p>
          <a:p>
            <a:pPr lvl="1"/>
            <a:r>
              <a:rPr lang="en-US" dirty="0"/>
              <a:t>Success! Your lodge’s young-adult retention is increasing.  How do you keep the enthusiasm and the trend up?  </a:t>
            </a:r>
            <a:endParaRPr lang="en-US" dirty="0" smtClean="0"/>
          </a:p>
          <a:p>
            <a:pPr lvl="1"/>
            <a:r>
              <a:rPr lang="en-US" dirty="0" smtClean="0"/>
              <a:t>How </a:t>
            </a:r>
            <a:r>
              <a:rPr lang="en-US" dirty="0"/>
              <a:t>do you enable and inspire this new generation of adult </a:t>
            </a:r>
            <a:r>
              <a:rPr lang="en-US" dirty="0" err="1"/>
              <a:t>arrowmen</a:t>
            </a:r>
            <a:r>
              <a:rPr lang="en-US" dirty="0"/>
              <a:t> to continue to stay involved and foster their leadership development?  </a:t>
            </a:r>
            <a:endParaRPr lang="en-US" dirty="0" smtClean="0"/>
          </a:p>
          <a:p>
            <a:pPr lvl="1"/>
            <a:r>
              <a:rPr lang="en-US" dirty="0" smtClean="0"/>
              <a:t>What </a:t>
            </a:r>
            <a:r>
              <a:rPr lang="en-US" dirty="0"/>
              <a:t>tools can your chapter, lodge, and section provide them?</a:t>
            </a:r>
            <a:r>
              <a:rPr lang="en-US" b="1" dirty="0"/>
              <a:t>	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2137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E.</a:t>
            </a:r>
            <a:r>
              <a:rPr lang="en-US" dirty="0"/>
              <a:t> </a:t>
            </a:r>
            <a:r>
              <a:rPr lang="en-US" b="1" dirty="0"/>
              <a:t>D.</a:t>
            </a:r>
            <a:r>
              <a:rPr lang="en-US" b="1" dirty="0">
                <a:solidFill>
                  <a:srgbClr val="C00000"/>
                </a:solidFill>
              </a:rPr>
              <a:t> </a:t>
            </a:r>
            <a:r>
              <a:rPr lang="en-US" b="1" dirty="0" err="1">
                <a:solidFill>
                  <a:srgbClr val="C00000"/>
                </a:solidFill>
              </a:rPr>
              <a:t>G.</a:t>
            </a:r>
            <a:r>
              <a:rPr lang="en-US" dirty="0" err="1">
                <a:solidFill>
                  <a:srgbClr val="C00000"/>
                </a:solidFill>
              </a:rPr>
              <a:t>uide</a:t>
            </a:r>
            <a:r>
              <a:rPr lang="en-US" b="1" dirty="0"/>
              <a:t> E.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215900" y="1600200"/>
            <a:ext cx="8470900" cy="4525963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b="1" u="sng" dirty="0"/>
              <a:t>Enable and </a:t>
            </a:r>
            <a:r>
              <a:rPr lang="en-US" b="1" u="sng" dirty="0" smtClean="0"/>
              <a:t>Inspire</a:t>
            </a:r>
            <a:endParaRPr lang="en-US" b="1" u="sng" dirty="0" smtClean="0"/>
          </a:p>
          <a:p>
            <a:pPr lvl="0"/>
            <a:r>
              <a:rPr lang="en-US" dirty="0" smtClean="0"/>
              <a:t>Stay </a:t>
            </a:r>
            <a:r>
              <a:rPr lang="en-US" dirty="0"/>
              <a:t>in contact.  Just like a merit badge councilor, reach out to them when you are running an LLD, Service Project, Vigil, and Conclave/NOAC contingent.  </a:t>
            </a:r>
            <a:endParaRPr lang="en-US" dirty="0" smtClean="0"/>
          </a:p>
          <a:p>
            <a:pPr marL="0" lvl="0" indent="0">
              <a:buNone/>
            </a:pPr>
            <a:endParaRPr lang="en-US" dirty="0"/>
          </a:p>
          <a:p>
            <a:pPr lvl="0"/>
            <a:r>
              <a:rPr lang="en-US" dirty="0"/>
              <a:t>If they are a ceremonialist, perhaps they could work with the next generation of ceremonialists to build regalia or learn their speaking role</a:t>
            </a:r>
            <a:r>
              <a:rPr lang="en-US" dirty="0" smtClean="0"/>
              <a:t>.</a:t>
            </a:r>
          </a:p>
          <a:p>
            <a:pPr marL="0" lvl="0" indent="0">
              <a:buNone/>
            </a:pPr>
            <a:endParaRPr lang="en-US" dirty="0"/>
          </a:p>
          <a:p>
            <a:pPr lvl="0"/>
            <a:r>
              <a:rPr lang="en-US" dirty="0"/>
              <a:t>As they provide service to the lodge, recognize them and encourage them to advance their own development (ex. NLATS</a:t>
            </a:r>
            <a:r>
              <a:rPr lang="en-US" dirty="0" smtClean="0"/>
              <a:t>).</a:t>
            </a:r>
          </a:p>
          <a:p>
            <a:pPr marL="0" lvl="0" indent="0">
              <a:buNone/>
            </a:pPr>
            <a:endParaRPr lang="en-US" dirty="0"/>
          </a:p>
          <a:p>
            <a:pPr lvl="0"/>
            <a:r>
              <a:rPr lang="en-US" dirty="0"/>
              <a:t>Develop a succession plan for all of our adult leadership roles.  A nomination committee could help identify or place young adults on leadership tracks</a:t>
            </a:r>
            <a:r>
              <a:rPr lang="en-US" dirty="0" smtClean="0"/>
              <a:t>.</a:t>
            </a:r>
          </a:p>
          <a:p>
            <a:pPr marL="0" lvl="0" indent="0">
              <a:buNone/>
            </a:pPr>
            <a:endParaRPr lang="en-US" dirty="0"/>
          </a:p>
          <a:p>
            <a:pPr lvl="0"/>
            <a:r>
              <a:rPr lang="en-US" dirty="0"/>
              <a:t>Partner young adults with older mentors</a:t>
            </a:r>
            <a:r>
              <a:rPr lang="en-US" dirty="0" smtClean="0"/>
              <a:t>.</a:t>
            </a:r>
          </a:p>
          <a:p>
            <a:pPr marL="0" lvl="0" indent="0">
              <a:buNone/>
            </a:pPr>
            <a:endParaRPr lang="en-US" dirty="0"/>
          </a:p>
          <a:p>
            <a:pPr lvl="0"/>
            <a:r>
              <a:rPr lang="en-US" dirty="0"/>
              <a:t>Solicit feedback.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3269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</a:t>
            </a:r>
            <a:r>
              <a:rPr lang="en-US" b="1" dirty="0" smtClean="0"/>
              <a:t>.</a:t>
            </a:r>
            <a:r>
              <a:rPr lang="en-US" dirty="0" smtClean="0"/>
              <a:t> </a:t>
            </a:r>
            <a:r>
              <a:rPr lang="en-US" b="1" dirty="0" smtClean="0"/>
              <a:t>D.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smtClean="0"/>
              <a:t>G. </a:t>
            </a:r>
            <a:r>
              <a:rPr lang="en-US" b="1" dirty="0" err="1" smtClean="0">
                <a:solidFill>
                  <a:srgbClr val="C00000"/>
                </a:solidFill>
              </a:rPr>
              <a:t>E.</a:t>
            </a:r>
            <a:r>
              <a:rPr lang="en-US" dirty="0" err="1" smtClean="0">
                <a:solidFill>
                  <a:srgbClr val="C00000"/>
                </a:solidFill>
              </a:rPr>
              <a:t>nable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 identify what elements are needed to develop the next generation of advisers.</a:t>
            </a:r>
          </a:p>
        </p:txBody>
      </p:sp>
      <p:pic>
        <p:nvPicPr>
          <p:cNvPr id="4" name="Picture 2" descr="http://www.oa-bsa.org/uploads/resources/logos/logo_250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9234" y="3358056"/>
            <a:ext cx="2381250" cy="2381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12516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Session In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199" y="1600200"/>
            <a:ext cx="8403021" cy="4525963"/>
          </a:xfrm>
        </p:spPr>
        <p:txBody>
          <a:bodyPr>
            <a:normAutofit fontScale="85000" lnSpcReduction="20000"/>
          </a:bodyPr>
          <a:lstStyle/>
          <a:p>
            <a:r>
              <a:rPr lang="en-US" b="1" dirty="0"/>
              <a:t>Explain: </a:t>
            </a:r>
            <a:r>
              <a:rPr lang="en-US" dirty="0"/>
              <a:t>Explores various methods of keeping young adults active in the lodge, through leadership and program opportunities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b="1" dirty="0"/>
              <a:t>Demonstrate: </a:t>
            </a:r>
            <a:r>
              <a:rPr lang="en-US" dirty="0"/>
              <a:t>Successful ideas and strategies that will increase retention and help to develop the next generation of advisers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b="1" dirty="0"/>
              <a:t>Guide: </a:t>
            </a:r>
            <a:r>
              <a:rPr lang="en-US" dirty="0"/>
              <a:t>Group discussion of ways to ensure successful retention of young adult members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b="1" dirty="0"/>
              <a:t>Enable: </a:t>
            </a:r>
            <a:r>
              <a:rPr lang="en-US" dirty="0"/>
              <a:t>To identify what elements are needed to develop the next generation of advisers.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2491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Session Questions (In Review)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How might you implement these ideas in your lodge</a:t>
            </a:r>
            <a:r>
              <a:rPr lang="en-US" dirty="0" smtClean="0"/>
              <a:t>?</a:t>
            </a:r>
          </a:p>
          <a:p>
            <a:r>
              <a:rPr lang="en-US" dirty="0" smtClean="0"/>
              <a:t> </a:t>
            </a:r>
            <a:r>
              <a:rPr lang="en-US" dirty="0"/>
              <a:t>How might your lodge do things differently?  </a:t>
            </a:r>
            <a:endParaRPr lang="en-US" dirty="0" smtClean="0"/>
          </a:p>
          <a:p>
            <a:r>
              <a:rPr lang="en-US" dirty="0" smtClean="0"/>
              <a:t>Does </a:t>
            </a:r>
            <a:r>
              <a:rPr lang="en-US" dirty="0"/>
              <a:t>anyone have any other ideas or concerns regarding retaining young adults</a:t>
            </a:r>
            <a:r>
              <a:rPr lang="en-US" dirty="0" smtClean="0"/>
              <a:t>?</a:t>
            </a:r>
          </a:p>
          <a:p>
            <a:r>
              <a:rPr lang="en-US" dirty="0" smtClean="0"/>
              <a:t> </a:t>
            </a:r>
            <a:r>
              <a:rPr lang="en-US" dirty="0"/>
              <a:t>Anyone from a small or large lodge wish to share how they might incorporate these ideas into their membership strategy?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58613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Trainer Introduction</a:t>
            </a:r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954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Session Questions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When </a:t>
            </a:r>
            <a:r>
              <a:rPr lang="en-US" dirty="0"/>
              <a:t>youth </a:t>
            </a:r>
            <a:r>
              <a:rPr lang="en-US" dirty="0" err="1"/>
              <a:t>arrowmen</a:t>
            </a:r>
            <a:r>
              <a:rPr lang="en-US" dirty="0"/>
              <a:t> reach the age of 21, the realization hits…Is there life after 21 within the Order of the Arrow?  </a:t>
            </a:r>
            <a:endParaRPr lang="en-US" dirty="0" smtClean="0"/>
          </a:p>
          <a:p>
            <a:pPr lvl="1"/>
            <a:r>
              <a:rPr lang="en-US" b="1" dirty="0" smtClean="0"/>
              <a:t>The </a:t>
            </a:r>
            <a:r>
              <a:rPr lang="en-US" b="1" dirty="0"/>
              <a:t>answer is an unequivocal “YES”!  </a:t>
            </a:r>
            <a:endParaRPr lang="en-US" b="1" dirty="0" smtClean="0"/>
          </a:p>
          <a:p>
            <a:r>
              <a:rPr lang="en-US" dirty="0" smtClean="0"/>
              <a:t>But </a:t>
            </a:r>
            <a:r>
              <a:rPr lang="en-US" dirty="0"/>
              <a:t>how do I fit in?  </a:t>
            </a:r>
            <a:endParaRPr lang="en-US" dirty="0" smtClean="0"/>
          </a:p>
          <a:p>
            <a:r>
              <a:rPr lang="en-US" dirty="0" smtClean="0"/>
              <a:t>How </a:t>
            </a:r>
            <a:r>
              <a:rPr lang="en-US" dirty="0"/>
              <a:t>should my interaction with youth members change?  </a:t>
            </a:r>
            <a:endParaRPr lang="en-US" dirty="0" smtClean="0"/>
          </a:p>
          <a:p>
            <a:r>
              <a:rPr lang="en-US" dirty="0" smtClean="0"/>
              <a:t>Is </a:t>
            </a:r>
            <a:r>
              <a:rPr lang="en-US" dirty="0"/>
              <a:t>there a role for me?  </a:t>
            </a:r>
            <a:endParaRPr lang="en-US" dirty="0" smtClean="0"/>
          </a:p>
          <a:p>
            <a:pPr lvl="1"/>
            <a:r>
              <a:rPr lang="en-US" dirty="0" smtClean="0"/>
              <a:t>Answers </a:t>
            </a:r>
            <a:r>
              <a:rPr lang="en-US" dirty="0"/>
              <a:t>to all of these questions are found in two places.  </a:t>
            </a:r>
            <a:endParaRPr lang="en-US" dirty="0" smtClean="0"/>
          </a:p>
          <a:p>
            <a:pPr lvl="2"/>
            <a:r>
              <a:rPr lang="en-US" b="1" dirty="0" smtClean="0"/>
              <a:t>The Young adult </a:t>
            </a:r>
            <a:r>
              <a:rPr lang="en-US" dirty="0" smtClean="0"/>
              <a:t>(Do </a:t>
            </a:r>
            <a:r>
              <a:rPr lang="en-US" dirty="0"/>
              <a:t>not over commit.  This is a busy time for anyone</a:t>
            </a:r>
            <a:r>
              <a:rPr lang="en-US" dirty="0" smtClean="0"/>
              <a:t>).</a:t>
            </a:r>
          </a:p>
          <a:p>
            <a:pPr lvl="2"/>
            <a:r>
              <a:rPr lang="en-US" b="1" dirty="0"/>
              <a:t>T</a:t>
            </a:r>
            <a:r>
              <a:rPr lang="en-US" b="1" dirty="0" smtClean="0"/>
              <a:t>he </a:t>
            </a:r>
            <a:r>
              <a:rPr lang="en-US" b="1" dirty="0"/>
              <a:t>Order</a:t>
            </a:r>
            <a:r>
              <a:rPr lang="en-US" dirty="0"/>
              <a:t> (Chapter, Lodge, Section) itself and will be the focus of the training cell</a:t>
            </a:r>
            <a:r>
              <a:rPr lang="en-US" dirty="0" smtClean="0"/>
              <a:t>.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02977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solidFill>
                  <a:srgbClr val="C00000"/>
                </a:solidFill>
              </a:rPr>
              <a:t>E.</a:t>
            </a:r>
            <a:r>
              <a:rPr lang="en-US" dirty="0" err="1" smtClean="0">
                <a:solidFill>
                  <a:srgbClr val="C00000"/>
                </a:solidFill>
              </a:rPr>
              <a:t>xplain</a:t>
            </a:r>
            <a:r>
              <a:rPr lang="en-US" dirty="0" smtClean="0"/>
              <a:t> </a:t>
            </a:r>
            <a:r>
              <a:rPr lang="en-US" b="1" dirty="0" smtClean="0"/>
              <a:t>D. G. E.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Explores </a:t>
            </a:r>
            <a:r>
              <a:rPr lang="en-US" dirty="0"/>
              <a:t>various methods of keeping young adults active in the lodge, through leadership and program opportunities.</a:t>
            </a:r>
          </a:p>
          <a:p>
            <a:endParaRPr lang="en-US" dirty="0" smtClean="0"/>
          </a:p>
        </p:txBody>
      </p:sp>
      <p:pic>
        <p:nvPicPr>
          <p:cNvPr id="1026" name="Picture 2" descr="http://www.oa-bsa.org/uploads/resources/logos/logo_250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9234" y="3358056"/>
            <a:ext cx="2381250" cy="2381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69440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solidFill>
                  <a:srgbClr val="C00000"/>
                </a:solidFill>
              </a:rPr>
              <a:t>E.</a:t>
            </a:r>
            <a:r>
              <a:rPr lang="en-US" dirty="0" err="1" smtClean="0">
                <a:solidFill>
                  <a:srgbClr val="C00000"/>
                </a:solidFill>
              </a:rPr>
              <a:t>xplain</a:t>
            </a:r>
            <a:r>
              <a:rPr lang="en-US" dirty="0" smtClean="0"/>
              <a:t> </a:t>
            </a:r>
            <a:r>
              <a:rPr lang="en-US" b="1" dirty="0" smtClean="0"/>
              <a:t>D. G. E.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63262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u="sng" dirty="0" smtClean="0"/>
              <a:t>Break Out #1</a:t>
            </a:r>
          </a:p>
          <a:p>
            <a:r>
              <a:rPr lang="en-US" b="1" dirty="0" smtClean="0"/>
              <a:t>Why </a:t>
            </a:r>
            <a:r>
              <a:rPr lang="en-US" b="1" dirty="0"/>
              <a:t>do they leave? &amp; The benefits of retaining young adult members	?</a:t>
            </a:r>
            <a:endParaRPr lang="en-US" dirty="0"/>
          </a:p>
          <a:p>
            <a:pPr lvl="1"/>
            <a:r>
              <a:rPr lang="en-US" dirty="0"/>
              <a:t>Just like your local troop or crew, why do we lose our young adults</a:t>
            </a:r>
            <a:r>
              <a:rPr lang="en-US" dirty="0" smtClean="0"/>
              <a:t>?</a:t>
            </a:r>
            <a:r>
              <a:rPr lang="en-US" dirty="0"/>
              <a:t> </a:t>
            </a:r>
          </a:p>
          <a:p>
            <a:pPr lvl="1"/>
            <a:r>
              <a:rPr lang="en-US" dirty="0"/>
              <a:t>Besides the statistical benefit to the Journey to Excellence Program, how do young adult members benefit the Chapter, Lodge, Section, Council, and the Scouting Community?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10246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solidFill>
                  <a:srgbClr val="C00000"/>
                </a:solidFill>
              </a:rPr>
              <a:t>E.</a:t>
            </a:r>
            <a:r>
              <a:rPr lang="en-US" dirty="0" err="1" smtClean="0">
                <a:solidFill>
                  <a:srgbClr val="C00000"/>
                </a:solidFill>
              </a:rPr>
              <a:t>xplain</a:t>
            </a:r>
            <a:r>
              <a:rPr lang="en-US" dirty="0" smtClean="0"/>
              <a:t> </a:t>
            </a:r>
            <a:r>
              <a:rPr lang="en-US" b="1" dirty="0" smtClean="0"/>
              <a:t>D. G. E.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63262"/>
            <a:ext cx="8229600" cy="452596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b="1" i="1" u="sng" dirty="0"/>
              <a:t>Why do they leave?</a:t>
            </a:r>
            <a:endParaRPr lang="en-US" b="1" u="sng" dirty="0"/>
          </a:p>
          <a:p>
            <a:pPr lvl="0"/>
            <a:r>
              <a:rPr lang="en-US" dirty="0"/>
              <a:t>Life outside of Scouting (Work, School, Family)</a:t>
            </a:r>
          </a:p>
          <a:p>
            <a:pPr lvl="0"/>
            <a:r>
              <a:rPr lang="en-US" dirty="0"/>
              <a:t>Interest in the Program</a:t>
            </a:r>
          </a:p>
          <a:p>
            <a:pPr lvl="0"/>
            <a:r>
              <a:rPr lang="en-US" dirty="0"/>
              <a:t>Not having or understanding their new role as an adult (Purpose</a:t>
            </a:r>
            <a:r>
              <a:rPr lang="en-US" dirty="0" smtClean="0"/>
              <a:t>)</a:t>
            </a:r>
          </a:p>
          <a:p>
            <a:pPr lvl="0"/>
            <a:endParaRPr lang="en-US" dirty="0"/>
          </a:p>
          <a:p>
            <a:pPr marL="0" indent="0">
              <a:buNone/>
            </a:pPr>
            <a:r>
              <a:rPr lang="en-US" b="1" i="1" u="sng" dirty="0"/>
              <a:t>Benefits of young adult retention</a:t>
            </a:r>
            <a:endParaRPr lang="en-US" b="1" u="sng" dirty="0"/>
          </a:p>
          <a:p>
            <a:pPr lvl="0"/>
            <a:r>
              <a:rPr lang="en-US" dirty="0"/>
              <a:t>Experienced scouter and leader</a:t>
            </a:r>
          </a:p>
          <a:p>
            <a:pPr lvl="0"/>
            <a:r>
              <a:rPr lang="en-US" dirty="0"/>
              <a:t>Understands the youth perspective</a:t>
            </a:r>
          </a:p>
          <a:p>
            <a:pPr lvl="0"/>
            <a:r>
              <a:rPr lang="en-US" dirty="0"/>
              <a:t>Next generation of OA advisers, scout leaders, and trainers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95455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</a:t>
            </a:r>
            <a:r>
              <a:rPr lang="en-US" b="1" dirty="0" smtClean="0"/>
              <a:t>.</a:t>
            </a:r>
            <a:r>
              <a:rPr lang="en-US" dirty="0" smtClean="0"/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D.</a:t>
            </a:r>
            <a:r>
              <a:rPr lang="en-US" dirty="0" err="1" smtClean="0">
                <a:solidFill>
                  <a:srgbClr val="C00000"/>
                </a:solidFill>
              </a:rPr>
              <a:t>emonstrate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/>
              <a:t>G. E.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29600" cy="3727450"/>
          </a:xfrm>
        </p:spPr>
        <p:txBody>
          <a:bodyPr/>
          <a:lstStyle/>
          <a:p>
            <a:r>
              <a:rPr lang="en-US" dirty="0"/>
              <a:t>Successful ideas and strategies that will increase retention and help to develop the next generation of advisers.</a:t>
            </a:r>
          </a:p>
          <a:p>
            <a:endParaRPr lang="en-US" dirty="0"/>
          </a:p>
        </p:txBody>
      </p:sp>
      <p:pic>
        <p:nvPicPr>
          <p:cNvPr id="4" name="Picture 2" descr="http://www.oa-bsa.org/uploads/resources/logos/logo_250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9234" y="3358056"/>
            <a:ext cx="2381250" cy="2381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65639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</a:t>
            </a:r>
            <a:r>
              <a:rPr lang="en-US" b="1" dirty="0" smtClean="0"/>
              <a:t>.</a:t>
            </a:r>
            <a:r>
              <a:rPr lang="en-US" dirty="0" smtClean="0"/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D.</a:t>
            </a:r>
            <a:r>
              <a:rPr lang="en-US" dirty="0" err="1" smtClean="0">
                <a:solidFill>
                  <a:srgbClr val="C00000"/>
                </a:solidFill>
              </a:rPr>
              <a:t>emonstrate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/>
              <a:t>G. E.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sz="half" idx="1"/>
          </p:nvPr>
        </p:nvSpPr>
        <p:spPr>
          <a:xfrm>
            <a:off x="583324" y="1600199"/>
            <a:ext cx="8229600" cy="428822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u="sng" dirty="0" smtClean="0"/>
              <a:t>Break Out #2</a:t>
            </a:r>
          </a:p>
          <a:p>
            <a:r>
              <a:rPr lang="en-US" b="1" dirty="0"/>
              <a:t>Retention Methods and </a:t>
            </a:r>
            <a:r>
              <a:rPr lang="en-US" b="1" dirty="0" smtClean="0"/>
              <a:t>Strategies</a:t>
            </a:r>
            <a:r>
              <a:rPr lang="en-US" dirty="0"/>
              <a:t> </a:t>
            </a:r>
          </a:p>
          <a:p>
            <a:pPr lvl="1"/>
            <a:r>
              <a:rPr lang="en-US" dirty="0"/>
              <a:t>We now know the benefits and importance of retaining young adults; however, how do we accomplish this goal?  </a:t>
            </a:r>
            <a:endParaRPr lang="en-US" dirty="0" smtClean="0"/>
          </a:p>
          <a:p>
            <a:pPr lvl="1"/>
            <a:r>
              <a:rPr lang="en-US" dirty="0" smtClean="0"/>
              <a:t>How </a:t>
            </a:r>
            <a:r>
              <a:rPr lang="en-US" dirty="0"/>
              <a:t>do we maximize the benefits for both the </a:t>
            </a:r>
            <a:r>
              <a:rPr lang="en-US" dirty="0" err="1"/>
              <a:t>arrowmen</a:t>
            </a:r>
            <a:r>
              <a:rPr lang="en-US" dirty="0"/>
              <a:t> and the program?  </a:t>
            </a:r>
            <a:endParaRPr lang="en-US" dirty="0" smtClean="0"/>
          </a:p>
          <a:p>
            <a:pPr lvl="1"/>
            <a:r>
              <a:rPr lang="en-US" dirty="0" smtClean="0"/>
              <a:t>What </a:t>
            </a:r>
            <a:r>
              <a:rPr lang="en-US" dirty="0"/>
              <a:t>has and hasn’t worked in your lodge?  </a:t>
            </a:r>
            <a:endParaRPr lang="en-US" dirty="0" smtClean="0"/>
          </a:p>
          <a:p>
            <a:pPr lvl="1"/>
            <a:r>
              <a:rPr lang="en-US" dirty="0" smtClean="0"/>
              <a:t>Does </a:t>
            </a:r>
            <a:r>
              <a:rPr lang="en-US" dirty="0"/>
              <a:t>the size of the lodge and/or its geographic extent influence the type of methods and strategies you employ?</a:t>
            </a:r>
          </a:p>
          <a:p>
            <a:pPr marL="0" indent="0">
              <a:buNone/>
            </a:pPr>
            <a:endParaRPr lang="en-US" b="1" u="sng" dirty="0"/>
          </a:p>
        </p:txBody>
      </p:sp>
    </p:spTree>
    <p:extLst>
      <p:ext uri="{BB962C8B-B14F-4D97-AF65-F5344CB8AC3E}">
        <p14:creationId xmlns:p14="http://schemas.microsoft.com/office/powerpoint/2010/main" val="1070832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</a:t>
            </a:r>
            <a:r>
              <a:rPr lang="en-US" b="1" dirty="0" smtClean="0"/>
              <a:t>.</a:t>
            </a:r>
            <a:r>
              <a:rPr lang="en-US" dirty="0" smtClean="0"/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D.</a:t>
            </a:r>
            <a:r>
              <a:rPr lang="en-US" dirty="0" err="1" smtClean="0">
                <a:solidFill>
                  <a:srgbClr val="C00000"/>
                </a:solidFill>
              </a:rPr>
              <a:t>emonstrate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/>
              <a:t>G. E.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sz="half" idx="1"/>
          </p:nvPr>
        </p:nvSpPr>
        <p:spPr>
          <a:xfrm>
            <a:off x="583324" y="1600199"/>
            <a:ext cx="8229600" cy="4288221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b="1" u="sng" dirty="0"/>
              <a:t>Retention Methods and Strategies</a:t>
            </a:r>
            <a:r>
              <a:rPr lang="en-US" dirty="0"/>
              <a:t> </a:t>
            </a:r>
          </a:p>
          <a:p>
            <a:r>
              <a:rPr lang="en-US" dirty="0" smtClean="0"/>
              <a:t>Just </a:t>
            </a:r>
            <a:r>
              <a:rPr lang="en-US" b="1" dirty="0"/>
              <a:t>ASK</a:t>
            </a:r>
            <a:r>
              <a:rPr lang="en-US" dirty="0"/>
              <a:t>! How often does this not happen? Resource: “Let’s have lunch together” (Book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• Don’t </a:t>
            </a:r>
            <a:r>
              <a:rPr lang="en-US" dirty="0"/>
              <a:t>ask for too much all at once.  Have S.M.A.R.T Goals.  They can help at a single event, troop elections, training, or be a mentor and/or an adviser to a committee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• Temper expectations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• Stay </a:t>
            </a:r>
            <a:r>
              <a:rPr lang="en-US" dirty="0"/>
              <a:t>in contact.  Invite them to events, make them feel valued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• Have </a:t>
            </a:r>
            <a:r>
              <a:rPr lang="en-US" dirty="0"/>
              <a:t>them help you recruit their cohorts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3661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OAC_Powerpoint_Red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NOAC_Powerpoint_Blue</Template>
  <TotalTime>734</TotalTime>
  <Words>654</Words>
  <Application>Microsoft Office PowerPoint</Application>
  <PresentationFormat>On-screen Show (4:3)</PresentationFormat>
  <Paragraphs>85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Calibri</vt:lpstr>
      <vt:lpstr>Museo Sans 300</vt:lpstr>
      <vt:lpstr>Museo Slab 300</vt:lpstr>
      <vt:lpstr>Museo Slab 700</vt:lpstr>
      <vt:lpstr>NOAC_Powerpoint_Red</vt:lpstr>
      <vt:lpstr>PowerPoint Presentation</vt:lpstr>
      <vt:lpstr>Trainer Introduction</vt:lpstr>
      <vt:lpstr>Session Questions</vt:lpstr>
      <vt:lpstr>E.xplain D. G. E.</vt:lpstr>
      <vt:lpstr>E.xplain D. G. E.</vt:lpstr>
      <vt:lpstr>E.xplain D. G. E.</vt:lpstr>
      <vt:lpstr>E. D.emonstrate G. E.</vt:lpstr>
      <vt:lpstr>E. D.emonstrate G. E.</vt:lpstr>
      <vt:lpstr>E. D.emonstrate G. E.</vt:lpstr>
      <vt:lpstr>E. D. G.uide E.</vt:lpstr>
      <vt:lpstr>E. D. G.uide E.</vt:lpstr>
      <vt:lpstr>E. D. G.uide E.</vt:lpstr>
      <vt:lpstr>E. D. G. E.nable</vt:lpstr>
      <vt:lpstr>Session In Review</vt:lpstr>
      <vt:lpstr>Session Questions (In Review)</vt:lpstr>
    </vt:vector>
  </TitlesOfParts>
  <Company>Toshiba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Peter Sauriol</dc:creator>
  <cp:lastModifiedBy>David Paulson</cp:lastModifiedBy>
  <cp:revision>27</cp:revision>
  <dcterms:created xsi:type="dcterms:W3CDTF">2015-07-05T20:31:05Z</dcterms:created>
  <dcterms:modified xsi:type="dcterms:W3CDTF">2015-07-08T21:55:31Z</dcterms:modified>
</cp:coreProperties>
</file>