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40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7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7130"/>
            <a:ext cx="7772400" cy="773957"/>
          </a:xfrm>
        </p:spPr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87801"/>
            <a:ext cx="7772400" cy="660767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Museo Slab 300"/>
                <a:cs typeface="Museo Slab 3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6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useo Sans 300"/>
                <a:cs typeface="Museo Sans 300"/>
              </a:defRPr>
            </a:lvl1pPr>
            <a:lvl2pPr>
              <a:defRPr b="0" i="0">
                <a:latin typeface="Museo Sans 300"/>
                <a:cs typeface="Museo Sans 300"/>
              </a:defRPr>
            </a:lvl2pPr>
            <a:lvl3pPr>
              <a:defRPr b="0" i="0">
                <a:latin typeface="Museo Sans 300"/>
                <a:cs typeface="Museo Sans 300"/>
              </a:defRPr>
            </a:lvl3pPr>
            <a:lvl4pPr>
              <a:defRPr b="0" i="0">
                <a:latin typeface="Museo Sans 300"/>
                <a:cs typeface="Museo Sans 300"/>
              </a:defRPr>
            </a:lvl4pPr>
            <a:lvl5pPr>
              <a:defRPr b="0" i="0">
                <a:latin typeface="Museo Sans 300"/>
                <a:cs typeface="Museo Sans 30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3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0" i="0">
                <a:latin typeface="Museo Sans 300"/>
                <a:cs typeface="Museo Sans 300"/>
              </a:defRPr>
            </a:lvl1pPr>
            <a:lvl2pPr>
              <a:defRPr sz="2400" b="0" i="0">
                <a:latin typeface="Museo Sans 300"/>
                <a:cs typeface="Museo Sans 300"/>
              </a:defRPr>
            </a:lvl2pPr>
            <a:lvl3pPr>
              <a:defRPr sz="2000" b="0" i="0">
                <a:latin typeface="Museo Sans 300"/>
                <a:cs typeface="Museo Sans 300"/>
              </a:defRPr>
            </a:lvl3pPr>
            <a:lvl4pPr>
              <a:defRPr sz="1800" b="0" i="0">
                <a:latin typeface="Museo Sans 300"/>
                <a:cs typeface="Museo Sans 300"/>
              </a:defRPr>
            </a:lvl4pPr>
            <a:lvl5pPr>
              <a:defRPr sz="1800" b="0" i="0">
                <a:latin typeface="Museo Sans 300"/>
                <a:cs typeface="Museo Sans 30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0" i="0">
                <a:latin typeface="Museo Sans 300"/>
                <a:cs typeface="Museo Sans 300"/>
              </a:defRPr>
            </a:lvl1pPr>
            <a:lvl2pPr>
              <a:defRPr sz="2400" b="0" i="0">
                <a:latin typeface="Museo Sans 300"/>
                <a:cs typeface="Museo Sans 300"/>
              </a:defRPr>
            </a:lvl2pPr>
            <a:lvl3pPr>
              <a:defRPr sz="2000" b="0" i="0">
                <a:latin typeface="Museo Sans 300"/>
                <a:cs typeface="Museo Sans 300"/>
              </a:defRPr>
            </a:lvl3pPr>
            <a:lvl4pPr>
              <a:defRPr sz="1800" b="0" i="0">
                <a:latin typeface="Museo Sans 300"/>
                <a:cs typeface="Museo Sans 300"/>
              </a:defRPr>
            </a:lvl4pPr>
            <a:lvl5pPr>
              <a:defRPr sz="1800" b="0" i="0">
                <a:latin typeface="Museo Sans 300"/>
                <a:cs typeface="Museo Sans 30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8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9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chemeClr val="tx1"/>
          </a:solidFill>
          <a:latin typeface="Museo Slab 700"/>
          <a:ea typeface="+mj-ea"/>
          <a:cs typeface="Museo Slab 70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useo Sans 300"/>
          <a:ea typeface="+mn-ea"/>
          <a:cs typeface="Museo Sans 30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useo Sans 300"/>
          <a:ea typeface="+mn-ea"/>
          <a:cs typeface="Museo Sans 30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useo Sans 300"/>
          <a:ea typeface="+mn-ea"/>
          <a:cs typeface="Museo Sans 30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328" y="3987074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Youth to Adult Transition</a:t>
            </a:r>
            <a:r>
              <a:rPr lang="en-US" sz="4000" b="1" dirty="0" smtClean="0"/>
              <a:t>:</a:t>
            </a:r>
          </a:p>
          <a:p>
            <a:pPr algn="ctr"/>
            <a:r>
              <a:rPr lang="en-US" sz="4000" dirty="0" smtClean="0"/>
              <a:t>Redefining the Youth/Adult Role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67513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E.</a:t>
            </a:r>
            <a:r>
              <a:rPr lang="en-US" dirty="0"/>
              <a:t> </a:t>
            </a:r>
            <a:r>
              <a:rPr lang="en-US" b="1" dirty="0"/>
              <a:t>D.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G.</a:t>
            </a:r>
            <a:r>
              <a:rPr lang="en-US" dirty="0" err="1">
                <a:solidFill>
                  <a:srgbClr val="C00000"/>
                </a:solidFill>
              </a:rPr>
              <a:t>uide</a:t>
            </a:r>
            <a:r>
              <a:rPr lang="en-US" b="1" dirty="0"/>
              <a:t> E.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77068" y="1412973"/>
            <a:ext cx="3209731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Actors Desired</a:t>
            </a:r>
          </a:p>
          <a:p>
            <a:r>
              <a:rPr lang="en-US" dirty="0" smtClean="0"/>
              <a:t>Denis (Youth)</a:t>
            </a:r>
          </a:p>
          <a:p>
            <a:r>
              <a:rPr lang="en-US" dirty="0" smtClean="0"/>
              <a:t>John (Advisor)</a:t>
            </a:r>
          </a:p>
          <a:p>
            <a:r>
              <a:rPr lang="en-US" dirty="0" smtClean="0"/>
              <a:t>Sam (Youth)</a:t>
            </a:r>
          </a:p>
          <a:p>
            <a:r>
              <a:rPr lang="en-US" dirty="0" smtClean="0"/>
              <a:t>Bob (Advisor)</a:t>
            </a:r>
          </a:p>
          <a:p>
            <a:r>
              <a:rPr lang="en-US" dirty="0" smtClean="0"/>
              <a:t>Andy (Advisor)</a:t>
            </a:r>
          </a:p>
          <a:p>
            <a:r>
              <a:rPr lang="en-US" dirty="0" smtClean="0"/>
              <a:t>Patrick (Youth)</a:t>
            </a:r>
          </a:p>
        </p:txBody>
      </p:sp>
      <p:pic>
        <p:nvPicPr>
          <p:cNvPr id="3074" name="Picture 2" descr="http://bmefilms.us/wp-content/uploads/2015/03/casting_c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4625262" cy="39252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137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r>
              <a:rPr lang="en-US" b="1" dirty="0" smtClean="0"/>
              <a:t>D.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G.</a:t>
            </a:r>
            <a:r>
              <a:rPr lang="en-US" dirty="0" err="1">
                <a:solidFill>
                  <a:srgbClr val="C00000"/>
                </a:solidFill>
              </a:rPr>
              <a:t>uide</a:t>
            </a:r>
            <a:r>
              <a:rPr lang="en-US" b="1" dirty="0" smtClean="0"/>
              <a:t> </a:t>
            </a:r>
            <a:r>
              <a:rPr lang="en-US" b="1" dirty="0"/>
              <a:t>E.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0100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Scenario </a:t>
            </a:r>
            <a:r>
              <a:rPr lang="en-US" b="1" dirty="0"/>
              <a:t>1</a:t>
            </a:r>
            <a:r>
              <a:rPr lang="en-US" b="1" dirty="0" smtClean="0"/>
              <a:t>: The Show Must Go 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Scenario 2: Help Without Helping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Scenario 3: Lodge Success?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2720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r>
              <a:rPr lang="en-US" b="1" dirty="0" smtClean="0"/>
              <a:t>D.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G. </a:t>
            </a:r>
            <a:r>
              <a:rPr lang="en-US" b="1" dirty="0" err="1" smtClean="0">
                <a:solidFill>
                  <a:srgbClr val="C00000"/>
                </a:solidFill>
              </a:rPr>
              <a:t>E.</a:t>
            </a:r>
            <a:r>
              <a:rPr lang="en-US" dirty="0" err="1" smtClean="0">
                <a:solidFill>
                  <a:srgbClr val="C00000"/>
                </a:solidFill>
              </a:rPr>
              <a:t>nable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 elements are required for good working Adults/Youth relationships?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http://www.meta-synthesis.com/webbook/35_pt/dalt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2725931"/>
            <a:ext cx="5857875" cy="2876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516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r>
              <a:rPr lang="en-US" b="1" dirty="0" smtClean="0"/>
              <a:t>D.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G. </a:t>
            </a:r>
            <a:r>
              <a:rPr lang="en-US" b="1" dirty="0" err="1" smtClean="0">
                <a:solidFill>
                  <a:srgbClr val="C00000"/>
                </a:solidFill>
              </a:rPr>
              <a:t>E.</a:t>
            </a:r>
            <a:r>
              <a:rPr lang="en-US" dirty="0" err="1" smtClean="0">
                <a:solidFill>
                  <a:srgbClr val="C00000"/>
                </a:solidFill>
              </a:rPr>
              <a:t>nable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 traits should the Youth bring to the table to help achieve the Lodge’s goals?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Image result for youth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48" y="2741852"/>
            <a:ext cx="5861304" cy="288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588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r>
              <a:rPr lang="en-US" b="1" dirty="0" smtClean="0"/>
              <a:t>D.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G. </a:t>
            </a:r>
            <a:r>
              <a:rPr lang="en-US" b="1" dirty="0" err="1" smtClean="0">
                <a:solidFill>
                  <a:srgbClr val="C00000"/>
                </a:solidFill>
              </a:rPr>
              <a:t>E.</a:t>
            </a:r>
            <a:r>
              <a:rPr lang="en-US" dirty="0" err="1" smtClean="0">
                <a:solidFill>
                  <a:srgbClr val="C00000"/>
                </a:solidFill>
              </a:rPr>
              <a:t>nable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 traits should the Adults bring to the table to help achieve the Lodge’s goals?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https://upload.wikimedia.org/wikipedia/commons/c/c3/Scout_Jamboree_1937.jpg?14362148738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57487"/>
            <a:ext cx="4572000" cy="288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7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In Review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Synergy – the interaction or cooperation of two or more organizations, substances, or other agents to produce a combined effect greater than the sum of their separate effects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22" name="Picture 6" descr="http://symphonynh.org/site/wp-content/uploads/15545739-synergy-1-1-3-written-on-a-chalkboar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2029618"/>
            <a:ext cx="3810000" cy="2352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491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Questions (In Review)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 roles and goals in the OA the same for Youth and Adults?</a:t>
            </a:r>
          </a:p>
          <a:p>
            <a:r>
              <a:rPr lang="en-US" dirty="0" smtClean="0"/>
              <a:t>What is the role of the Youth in the OA?</a:t>
            </a:r>
          </a:p>
          <a:p>
            <a:r>
              <a:rPr lang="en-US" dirty="0" smtClean="0"/>
              <a:t>What is the role of the Adults in the OA?</a:t>
            </a:r>
          </a:p>
          <a:p>
            <a:r>
              <a:rPr lang="en-US" dirty="0" smtClean="0"/>
              <a:t>How do the roles of the Youth/Adults interact?</a:t>
            </a:r>
          </a:p>
          <a:p>
            <a:r>
              <a:rPr lang="en-US" dirty="0" smtClean="0"/>
              <a:t>How do we build synergetic relationships?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861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Trainer Introduction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NOAC (2</a:t>
            </a:r>
            <a:r>
              <a:rPr lang="en-US" baseline="30000" dirty="0" smtClean="0"/>
              <a:t>nd</a:t>
            </a:r>
            <a:r>
              <a:rPr lang="en-US" dirty="0" smtClean="0"/>
              <a:t> on Training Staff)</a:t>
            </a:r>
          </a:p>
          <a:p>
            <a:r>
              <a:rPr lang="en-US" dirty="0" smtClean="0"/>
              <a:t>Former Lodge Chief &amp; Section Vice Chief</a:t>
            </a:r>
          </a:p>
          <a:p>
            <a:r>
              <a:rPr lang="en-US" dirty="0" smtClean="0"/>
              <a:t>Eagle Scout 2009</a:t>
            </a:r>
          </a:p>
          <a:p>
            <a:r>
              <a:rPr lang="en-US" dirty="0" smtClean="0"/>
              <a:t>Recent experience w/ Youth to Adult transition in the OA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59" y="1679510"/>
            <a:ext cx="2729606" cy="2631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2251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 roles and goals in the OA the same for Youth and Adults?</a:t>
            </a:r>
          </a:p>
          <a:p>
            <a:r>
              <a:rPr lang="en-US" dirty="0" smtClean="0"/>
              <a:t>What is the role of the Youth in the OA?</a:t>
            </a:r>
          </a:p>
          <a:p>
            <a:r>
              <a:rPr lang="en-US" dirty="0" smtClean="0"/>
              <a:t>What is the role of the Adults in the OA?</a:t>
            </a:r>
          </a:p>
          <a:p>
            <a:r>
              <a:rPr lang="en-US" dirty="0" smtClean="0"/>
              <a:t>How do the roles of the Youth/Adults interact?</a:t>
            </a:r>
          </a:p>
          <a:p>
            <a:r>
              <a:rPr lang="en-US" dirty="0" smtClean="0"/>
              <a:t>How do we build synergetic relationships?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297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E.</a:t>
            </a:r>
            <a:r>
              <a:rPr lang="en-US" dirty="0" err="1" smtClean="0">
                <a:solidFill>
                  <a:srgbClr val="C00000"/>
                </a:solidFill>
              </a:rPr>
              <a:t>xplain</a:t>
            </a:r>
            <a:r>
              <a:rPr lang="en-US" dirty="0" smtClean="0"/>
              <a:t> </a:t>
            </a:r>
            <a:r>
              <a:rPr lang="en-US" b="1" dirty="0" smtClean="0"/>
              <a:t>D. G. E.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OA is a youth-lead organization but not a youth-only organization</a:t>
            </a:r>
          </a:p>
          <a:p>
            <a:r>
              <a:rPr lang="en-US" dirty="0" smtClean="0"/>
              <a:t>Both youth and adults seek to achieve the Mission and Purpose of the OA (revised 2009)</a:t>
            </a:r>
          </a:p>
        </p:txBody>
      </p:sp>
    </p:spTree>
    <p:extLst>
      <p:ext uri="{BB962C8B-B14F-4D97-AF65-F5344CB8AC3E}">
        <p14:creationId xmlns:p14="http://schemas.microsoft.com/office/powerpoint/2010/main" val="3069440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E.</a:t>
            </a:r>
            <a:r>
              <a:rPr lang="en-US" dirty="0" err="1">
                <a:solidFill>
                  <a:srgbClr val="C00000"/>
                </a:solidFill>
              </a:rPr>
              <a:t>xplain</a:t>
            </a:r>
            <a:r>
              <a:rPr lang="en-US" dirty="0"/>
              <a:t> </a:t>
            </a:r>
            <a:r>
              <a:rPr lang="en-US" b="1" dirty="0"/>
              <a:t>D. G. 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24" y="1395666"/>
            <a:ext cx="7980952" cy="4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E.</a:t>
            </a:r>
            <a:r>
              <a:rPr lang="en-US" dirty="0" err="1">
                <a:solidFill>
                  <a:srgbClr val="C00000"/>
                </a:solidFill>
              </a:rPr>
              <a:t>xplain</a:t>
            </a:r>
            <a:r>
              <a:rPr lang="en-US" dirty="0"/>
              <a:t> </a:t>
            </a:r>
            <a:r>
              <a:rPr lang="en-US" b="1" dirty="0"/>
              <a:t>D. G. 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underlying reason adults are involved in the Order is to </a:t>
            </a:r>
            <a:r>
              <a:rPr lang="en-US" b="1" dirty="0" smtClean="0"/>
              <a:t>provide young men with the opportunity to develop into leaders of character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3899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D.</a:t>
            </a:r>
            <a:r>
              <a:rPr lang="en-US" dirty="0" err="1" smtClean="0">
                <a:solidFill>
                  <a:srgbClr val="C00000"/>
                </a:solidFill>
              </a:rPr>
              <a:t>emonstrate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/>
              <a:t>G. E.</a:t>
            </a:r>
            <a:endParaRPr lang="en-US" dirty="0"/>
          </a:p>
        </p:txBody>
      </p:sp>
      <p:pic>
        <p:nvPicPr>
          <p:cNvPr id="1026" name="Picture 2" descr="Hard hats were donated by the WV Coal Association to make sure Scouts stayed safe. (Photo from Order of the Arrow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20" y="1600200"/>
            <a:ext cx="4557459" cy="27059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10948" cy="37275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Situation 1: </a:t>
            </a:r>
            <a:r>
              <a:rPr lang="en-US" dirty="0" smtClean="0"/>
              <a:t>Participation at the last Lodge Service Project was disappointing and the Lodge has an important and very public Community Service Project in 2 months</a:t>
            </a:r>
          </a:p>
        </p:txBody>
      </p:sp>
    </p:spTree>
    <p:extLst>
      <p:ext uri="{BB962C8B-B14F-4D97-AF65-F5344CB8AC3E}">
        <p14:creationId xmlns:p14="http://schemas.microsoft.com/office/powerpoint/2010/main" val="256563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D.</a:t>
            </a:r>
            <a:r>
              <a:rPr lang="en-US" dirty="0" err="1" smtClean="0">
                <a:solidFill>
                  <a:srgbClr val="C00000"/>
                </a:solidFill>
              </a:rPr>
              <a:t>emonstrate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/>
              <a:t>G. E.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290457" y="1417638"/>
            <a:ext cx="3391968" cy="4010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Situation 2: </a:t>
            </a:r>
            <a:r>
              <a:rPr lang="en-US" dirty="0" smtClean="0"/>
              <a:t>Lodge Membership over the last 3 years has been stagnant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4268464" cy="26509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88840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D.</a:t>
            </a:r>
            <a:r>
              <a:rPr lang="en-US" dirty="0" err="1" smtClean="0">
                <a:solidFill>
                  <a:srgbClr val="C00000"/>
                </a:solidFill>
              </a:rPr>
              <a:t>emonstrate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/>
              <a:t>G. E.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010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Situation 3: </a:t>
            </a:r>
            <a:r>
              <a:rPr lang="en-US" dirty="0" smtClean="0"/>
              <a:t>The Unit Elections Team has completed unit elections in only 25% of the council troops due primarily due to reluctant Scoutmasters and the limited time of the current Unit Election Team members</a:t>
            </a:r>
          </a:p>
        </p:txBody>
      </p:sp>
    </p:spTree>
    <p:extLst>
      <p:ext uri="{BB962C8B-B14F-4D97-AF65-F5344CB8AC3E}">
        <p14:creationId xmlns:p14="http://schemas.microsoft.com/office/powerpoint/2010/main" val="1127197701"/>
      </p:ext>
    </p:extLst>
  </p:cSld>
  <p:clrMapOvr>
    <a:masterClrMapping/>
  </p:clrMapOvr>
</p:sld>
</file>

<file path=ppt/theme/theme1.xml><?xml version="1.0" encoding="utf-8"?>
<a:theme xmlns:a="http://schemas.openxmlformats.org/drawingml/2006/main" name="NOAC_Powerpoint_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NOAC_Powerpoint_Blue</Template>
  <TotalTime>687</TotalTime>
  <Words>481</Words>
  <Application>Microsoft Office PowerPoint</Application>
  <PresentationFormat>On-screen Show (4:3)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Museo Sans 300</vt:lpstr>
      <vt:lpstr>Museo Slab 300</vt:lpstr>
      <vt:lpstr>Museo Slab 700</vt:lpstr>
      <vt:lpstr>NOAC_Powerpoint_Red</vt:lpstr>
      <vt:lpstr>PowerPoint Presentation</vt:lpstr>
      <vt:lpstr>Trainer Introduction</vt:lpstr>
      <vt:lpstr>Session Questions</vt:lpstr>
      <vt:lpstr>E.xplain D. G. E.</vt:lpstr>
      <vt:lpstr>E.xplain D. G. E.</vt:lpstr>
      <vt:lpstr>E.xplain D. G. E.</vt:lpstr>
      <vt:lpstr>E. D.emonstrate G. E.</vt:lpstr>
      <vt:lpstr>E. D.emonstrate G. E.</vt:lpstr>
      <vt:lpstr>E. D.emonstrate G. E.</vt:lpstr>
      <vt:lpstr>E. D. G.uide E.</vt:lpstr>
      <vt:lpstr>E. D. G.uide E.</vt:lpstr>
      <vt:lpstr>E. D. G. E.nable</vt:lpstr>
      <vt:lpstr>E. D. G. E.nable</vt:lpstr>
      <vt:lpstr>E. D. G. E.nable</vt:lpstr>
      <vt:lpstr>Session In Review</vt:lpstr>
      <vt:lpstr>Session Questions (In Review)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Sauriol</dc:creator>
  <cp:lastModifiedBy>Peter Sauriol</cp:lastModifiedBy>
  <cp:revision>15</cp:revision>
  <dcterms:created xsi:type="dcterms:W3CDTF">2015-07-05T20:31:05Z</dcterms:created>
  <dcterms:modified xsi:type="dcterms:W3CDTF">2015-07-06T20:45:41Z</dcterms:modified>
</cp:coreProperties>
</file>