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3" r:id="rId1"/>
  </p:sldMasterIdLst>
  <p:notesMasterIdLst>
    <p:notesMasterId r:id="rId33"/>
  </p:notesMasterIdLst>
  <p:handoutMasterIdLst>
    <p:handoutMasterId r:id="rId34"/>
  </p:handoutMasterIdLst>
  <p:sldIdLst>
    <p:sldId id="525" r:id="rId2"/>
    <p:sldId id="510" r:id="rId3"/>
    <p:sldId id="491" r:id="rId4"/>
    <p:sldId id="495" r:id="rId5"/>
    <p:sldId id="496" r:id="rId6"/>
    <p:sldId id="519" r:id="rId7"/>
    <p:sldId id="518" r:id="rId8"/>
    <p:sldId id="498" r:id="rId9"/>
    <p:sldId id="499" r:id="rId10"/>
    <p:sldId id="500" r:id="rId11"/>
    <p:sldId id="501" r:id="rId12"/>
    <p:sldId id="503" r:id="rId13"/>
    <p:sldId id="504" r:id="rId14"/>
    <p:sldId id="505" r:id="rId15"/>
    <p:sldId id="506" r:id="rId16"/>
    <p:sldId id="507" r:id="rId17"/>
    <p:sldId id="508" r:id="rId18"/>
    <p:sldId id="509" r:id="rId19"/>
    <p:sldId id="511" r:id="rId20"/>
    <p:sldId id="512" r:id="rId21"/>
    <p:sldId id="513" r:id="rId22"/>
    <p:sldId id="514" r:id="rId23"/>
    <p:sldId id="515" r:id="rId24"/>
    <p:sldId id="517" r:id="rId25"/>
    <p:sldId id="520" r:id="rId26"/>
    <p:sldId id="516" r:id="rId27"/>
    <p:sldId id="521" r:id="rId28"/>
    <p:sldId id="526" r:id="rId29"/>
    <p:sldId id="523" r:id="rId30"/>
    <p:sldId id="524" r:id="rId31"/>
    <p:sldId id="527" r:id="rId32"/>
  </p:sldIdLst>
  <p:sldSz cx="9144000" cy="6858000" type="screen4x3"/>
  <p:notesSz cx="9601200" cy="7315200"/>
  <p:embeddedFontLst>
    <p:embeddedFont>
      <p:font typeface="Papyrus" pitchFamily="66" charset="0"/>
      <p:regular r:id="rId35"/>
    </p:embeddedFon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72">
          <p15:clr>
            <a:srgbClr val="A4A3A4"/>
          </p15:clr>
        </p15:guide>
        <p15:guide id="2" orient="horz" pos="4224">
          <p15:clr>
            <a:srgbClr val="A4A3A4"/>
          </p15:clr>
        </p15:guide>
        <p15:guide id="3" orient="horz" pos="4176">
          <p15:clr>
            <a:srgbClr val="A4A3A4"/>
          </p15:clr>
        </p15:guide>
        <p15:guide id="4" orient="horz" pos="1253">
          <p15:clr>
            <a:srgbClr val="A4A3A4"/>
          </p15:clr>
        </p15:guide>
        <p15:guide id="5" orient="horz" pos="3312">
          <p15:clr>
            <a:srgbClr val="A4A3A4"/>
          </p15:clr>
        </p15:guide>
        <p15:guide id="6" orient="horz" pos="291">
          <p15:clr>
            <a:srgbClr val="A4A3A4"/>
          </p15:clr>
        </p15:guide>
        <p15:guide id="7" orient="horz" pos="3090">
          <p15:clr>
            <a:srgbClr val="A4A3A4"/>
          </p15:clr>
        </p15:guide>
        <p15:guide id="8" orient="horz" pos="927">
          <p15:clr>
            <a:srgbClr val="A4A3A4"/>
          </p15:clr>
        </p15:guide>
        <p15:guide id="9" orient="horz" pos="2160">
          <p15:clr>
            <a:srgbClr val="A4A3A4"/>
          </p15:clr>
        </p15:guide>
        <p15:guide id="10" orient="horz" pos="3866">
          <p15:clr>
            <a:srgbClr val="A4A3A4"/>
          </p15:clr>
        </p15:guide>
        <p15:guide id="11" orient="horz" pos="1093">
          <p15:clr>
            <a:srgbClr val="A4A3A4"/>
          </p15:clr>
        </p15:guide>
        <p15:guide id="12" orient="horz" pos="856">
          <p15:clr>
            <a:srgbClr val="A4A3A4"/>
          </p15:clr>
        </p15:guide>
        <p15:guide id="13" orient="horz" pos="563">
          <p15:clr>
            <a:srgbClr val="A4A3A4"/>
          </p15:clr>
        </p15:guide>
        <p15:guide id="14">
          <p15:clr>
            <a:srgbClr val="A4A3A4"/>
          </p15:clr>
        </p15:guide>
        <p15:guide id="15" pos="7487">
          <p15:clr>
            <a:srgbClr val="A4A3A4"/>
          </p15:clr>
        </p15:guide>
        <p15:guide id="16" pos="5241">
          <p15:clr>
            <a:srgbClr val="A4A3A4"/>
          </p15:clr>
        </p15:guide>
        <p15:guide id="17" pos="3746">
          <p15:clr>
            <a:srgbClr val="A4A3A4"/>
          </p15:clr>
        </p15:guide>
        <p15:guide id="18" pos="344">
          <p15:clr>
            <a:srgbClr val="A4A3A4"/>
          </p15:clr>
        </p15:guide>
        <p15:guide id="19" pos="1871">
          <p15:clr>
            <a:srgbClr val="A4A3A4"/>
          </p15:clr>
        </p15:guide>
        <p15:guide id="20" pos="3350">
          <p15:clr>
            <a:srgbClr val="A4A3A4"/>
          </p15:clr>
        </p15:guide>
        <p15:guide id="21" pos="7343">
          <p15:clr>
            <a:srgbClr val="A4A3A4"/>
          </p15:clr>
        </p15:guide>
        <p15:guide id="22" pos="5617">
          <p15:clr>
            <a:srgbClr val="A4A3A4"/>
          </p15:clr>
        </p15:guide>
        <p15:guide id="23" pos="3932">
          <p15:clr>
            <a:srgbClr val="A4A3A4"/>
          </p15:clr>
        </p15:guide>
        <p15:guide id="24" pos="2810">
          <p15:clr>
            <a:srgbClr val="A4A3A4"/>
          </p15:clr>
        </p15:guide>
        <p15:guide id="25" pos="258">
          <p15:clr>
            <a:srgbClr val="A4A3A4"/>
          </p15:clr>
        </p15:guide>
        <p15:guide id="26" pos="1404">
          <p15:clr>
            <a:srgbClr val="A4A3A4"/>
          </p15:clr>
        </p15:guide>
        <p15:guide id="27" pos="2513">
          <p15:clr>
            <a:srgbClr val="A4A3A4"/>
          </p15:clr>
        </p15:guide>
        <p15:guide id="28" pos="5509">
          <p15:clr>
            <a:srgbClr val="A4A3A4"/>
          </p15:clr>
        </p15:guide>
      </p15:sldGuideLst>
    </p:ext>
    <p:ext uri="{2D200454-40CA-4A62-9FC3-DE9A4176ACB9}">
      <p15:notesGuideLst xmlns="" xmlns:p15="http://schemas.microsoft.com/office/powerpoint/2012/main">
        <p15:guide id="1" orient="horz" pos="4511" userDrawn="1">
          <p15:clr>
            <a:srgbClr val="A4A3A4"/>
          </p15:clr>
        </p15:guide>
        <p15:guide id="2" pos="186" userDrawn="1">
          <p15:clr>
            <a:srgbClr val="A4A3A4"/>
          </p15:clr>
        </p15:guide>
        <p15:guide id="3" pos="588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11"/>
    <a:srgbClr val="FF6B2B"/>
    <a:srgbClr val="FFBB4D"/>
    <a:srgbClr val="F2232F"/>
    <a:srgbClr val="A6CDFC"/>
    <a:srgbClr val="F26C55"/>
    <a:srgbClr val="FFFFFF"/>
    <a:srgbClr val="F7A597"/>
    <a:srgbClr val="A7BAC8"/>
    <a:srgbClr val="0685C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7" autoAdjust="0"/>
    <p:restoredTop sz="94718" autoAdjust="0"/>
  </p:normalViewPr>
  <p:slideViewPr>
    <p:cSldViewPr>
      <p:cViewPr>
        <p:scale>
          <a:sx n="112" d="100"/>
          <a:sy n="112" d="100"/>
        </p:scale>
        <p:origin x="-612" y="-72"/>
      </p:cViewPr>
      <p:guideLst>
        <p:guide orient="horz" pos="672"/>
        <p:guide orient="horz" pos="4224"/>
        <p:guide orient="horz" pos="4176"/>
        <p:guide orient="horz" pos="1253"/>
        <p:guide orient="horz" pos="3312"/>
        <p:guide orient="horz" pos="291"/>
        <p:guide orient="horz" pos="3090"/>
        <p:guide orient="horz" pos="927"/>
        <p:guide orient="horz" pos="2160"/>
        <p:guide orient="horz" pos="3866"/>
        <p:guide orient="horz" pos="1093"/>
        <p:guide orient="horz" pos="856"/>
        <p:guide orient="horz" pos="563"/>
        <p:guide/>
        <p:guide pos="7487"/>
        <p:guide pos="5241"/>
        <p:guide pos="3746"/>
        <p:guide pos="344"/>
        <p:guide pos="1871"/>
        <p:guide pos="3350"/>
        <p:guide pos="7343"/>
        <p:guide pos="5617"/>
        <p:guide pos="3932"/>
        <p:guide pos="2810"/>
        <p:guide pos="258"/>
        <p:guide pos="1404"/>
        <p:guide pos="2513"/>
        <p:guide pos="5509"/>
      </p:guideLst>
    </p:cSldViewPr>
  </p:slideViewPr>
  <p:outlineViewPr>
    <p:cViewPr>
      <p:scale>
        <a:sx n="33" d="100"/>
        <a:sy n="33" d="100"/>
      </p:scale>
      <p:origin x="0" y="798"/>
    </p:cViewPr>
  </p:outlineViewPr>
  <p:notesTextViewPr>
    <p:cViewPr>
      <p:scale>
        <a:sx n="1" d="1"/>
        <a:sy n="1" d="1"/>
      </p:scale>
      <p:origin x="0" y="0"/>
    </p:cViewPr>
  </p:notesTextViewPr>
  <p:sorterViewPr>
    <p:cViewPr>
      <p:scale>
        <a:sx n="125" d="100"/>
        <a:sy n="125" d="100"/>
      </p:scale>
      <p:origin x="0" y="0"/>
    </p:cViewPr>
  </p:sorterViewPr>
  <p:notesViewPr>
    <p:cSldViewPr showGuides="1">
      <p:cViewPr>
        <p:scale>
          <a:sx n="100" d="100"/>
          <a:sy n="100" d="100"/>
        </p:scale>
        <p:origin x="-2192" y="-664"/>
      </p:cViewPr>
      <p:guideLst>
        <p:guide orient="horz" pos="4511"/>
        <p:guide pos="186"/>
        <p:guide pos="588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ew%20Mac%20Mini:Users:kevinfischer:Desktop:NOAC%202015:Training:SocialMedia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ew%20Mac%20Mini:Users:kevinfischer:Desktop:NOAC%202015:Training:SocialMedia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Sheet1!$B$18</c:f>
              <c:strCache>
                <c:ptCount val="1"/>
                <c:pt idx="0">
                  <c:v>Daily</c:v>
                </c:pt>
              </c:strCache>
            </c:strRef>
          </c:tx>
          <c:invertIfNegative val="0"/>
          <c:dPt>
            <c:idx val="0"/>
            <c:invertIfNegative val="0"/>
            <c:bubble3D val="0"/>
            <c:spPr>
              <a:solidFill>
                <a:srgbClr val="FF0000"/>
              </a:solidFill>
            </c:spPr>
          </c:dPt>
          <c:cat>
            <c:strRef>
              <c:f>Sheet1!$A$19:$A$25</c:f>
              <c:strCache>
                <c:ptCount val="7"/>
                <c:pt idx="0">
                  <c:v>Total Youth</c:v>
                </c:pt>
                <c:pt idx="1">
                  <c:v>Facebook</c:v>
                </c:pt>
                <c:pt idx="2">
                  <c:v>Instagram</c:v>
                </c:pt>
                <c:pt idx="3">
                  <c:v>Snapchat</c:v>
                </c:pt>
                <c:pt idx="4">
                  <c:v>Pintrest</c:v>
                </c:pt>
                <c:pt idx="5">
                  <c:v>Twitter</c:v>
                </c:pt>
                <c:pt idx="6">
                  <c:v>TEXTing</c:v>
                </c:pt>
              </c:strCache>
            </c:strRef>
          </c:cat>
          <c:val>
            <c:numRef>
              <c:f>Sheet1!$B$19:$B$25</c:f>
              <c:numCache>
                <c:formatCode>General</c:formatCode>
                <c:ptCount val="7"/>
                <c:pt idx="0">
                  <c:v>114</c:v>
                </c:pt>
                <c:pt idx="1">
                  <c:v>31</c:v>
                </c:pt>
                <c:pt idx="2">
                  <c:v>42</c:v>
                </c:pt>
                <c:pt idx="3">
                  <c:v>35</c:v>
                </c:pt>
                <c:pt idx="4">
                  <c:v>1</c:v>
                </c:pt>
                <c:pt idx="5">
                  <c:v>16</c:v>
                </c:pt>
                <c:pt idx="6">
                  <c:v>92</c:v>
                </c:pt>
              </c:numCache>
            </c:numRef>
          </c:val>
        </c:ser>
        <c:ser>
          <c:idx val="1"/>
          <c:order val="1"/>
          <c:tx>
            <c:strRef>
              <c:f>Sheet1!$C$18</c:f>
              <c:strCache>
                <c:ptCount val="1"/>
                <c:pt idx="0">
                  <c:v>Weekly</c:v>
                </c:pt>
              </c:strCache>
            </c:strRef>
          </c:tx>
          <c:invertIfNegative val="0"/>
          <c:cat>
            <c:strRef>
              <c:f>Sheet1!$A$19:$A$25</c:f>
              <c:strCache>
                <c:ptCount val="7"/>
                <c:pt idx="0">
                  <c:v>Total Youth</c:v>
                </c:pt>
                <c:pt idx="1">
                  <c:v>Facebook</c:v>
                </c:pt>
                <c:pt idx="2">
                  <c:v>Instagram</c:v>
                </c:pt>
                <c:pt idx="3">
                  <c:v>Snapchat</c:v>
                </c:pt>
                <c:pt idx="4">
                  <c:v>Pintrest</c:v>
                </c:pt>
                <c:pt idx="5">
                  <c:v>Twitter</c:v>
                </c:pt>
                <c:pt idx="6">
                  <c:v>TEXTing</c:v>
                </c:pt>
              </c:strCache>
            </c:strRef>
          </c:cat>
          <c:val>
            <c:numRef>
              <c:f>Sheet1!$C$19:$C$25</c:f>
              <c:numCache>
                <c:formatCode>General</c:formatCode>
                <c:ptCount val="7"/>
                <c:pt idx="1">
                  <c:v>24</c:v>
                </c:pt>
                <c:pt idx="2">
                  <c:v>12</c:v>
                </c:pt>
                <c:pt idx="3">
                  <c:v>10</c:v>
                </c:pt>
                <c:pt idx="4">
                  <c:v>2</c:v>
                </c:pt>
                <c:pt idx="5">
                  <c:v>11</c:v>
                </c:pt>
                <c:pt idx="6">
                  <c:v>11</c:v>
                </c:pt>
              </c:numCache>
            </c:numRef>
          </c:val>
        </c:ser>
        <c:ser>
          <c:idx val="2"/>
          <c:order val="2"/>
          <c:tx>
            <c:strRef>
              <c:f>Sheet1!$D$18</c:f>
              <c:strCache>
                <c:ptCount val="1"/>
                <c:pt idx="0">
                  <c:v>Monthly</c:v>
                </c:pt>
              </c:strCache>
            </c:strRef>
          </c:tx>
          <c:invertIfNegative val="0"/>
          <c:cat>
            <c:strRef>
              <c:f>Sheet1!$A$19:$A$25</c:f>
              <c:strCache>
                <c:ptCount val="7"/>
                <c:pt idx="0">
                  <c:v>Total Youth</c:v>
                </c:pt>
                <c:pt idx="1">
                  <c:v>Facebook</c:v>
                </c:pt>
                <c:pt idx="2">
                  <c:v>Instagram</c:v>
                </c:pt>
                <c:pt idx="3">
                  <c:v>Snapchat</c:v>
                </c:pt>
                <c:pt idx="4">
                  <c:v>Pintrest</c:v>
                </c:pt>
                <c:pt idx="5">
                  <c:v>Twitter</c:v>
                </c:pt>
                <c:pt idx="6">
                  <c:v>TEXTing</c:v>
                </c:pt>
              </c:strCache>
            </c:strRef>
          </c:cat>
          <c:val>
            <c:numRef>
              <c:f>Sheet1!$D$19:$D$25</c:f>
              <c:numCache>
                <c:formatCode>General</c:formatCode>
                <c:ptCount val="7"/>
                <c:pt idx="1">
                  <c:v>14</c:v>
                </c:pt>
                <c:pt idx="2">
                  <c:v>6</c:v>
                </c:pt>
                <c:pt idx="3">
                  <c:v>3</c:v>
                </c:pt>
                <c:pt idx="4">
                  <c:v>2</c:v>
                </c:pt>
                <c:pt idx="5">
                  <c:v>8</c:v>
                </c:pt>
                <c:pt idx="6">
                  <c:v>4</c:v>
                </c:pt>
              </c:numCache>
            </c:numRef>
          </c:val>
        </c:ser>
        <c:dLbls>
          <c:showLegendKey val="0"/>
          <c:showVal val="0"/>
          <c:showCatName val="0"/>
          <c:showSerName val="0"/>
          <c:showPercent val="0"/>
          <c:showBubbleSize val="0"/>
        </c:dLbls>
        <c:gapWidth val="150"/>
        <c:shape val="box"/>
        <c:axId val="192569344"/>
        <c:axId val="192570880"/>
        <c:axId val="0"/>
      </c:bar3DChart>
      <c:catAx>
        <c:axId val="192569344"/>
        <c:scaling>
          <c:orientation val="minMax"/>
        </c:scaling>
        <c:delete val="0"/>
        <c:axPos val="b"/>
        <c:numFmt formatCode="General" sourceLinked="0"/>
        <c:majorTickMark val="out"/>
        <c:minorTickMark val="none"/>
        <c:tickLblPos val="nextTo"/>
        <c:crossAx val="192570880"/>
        <c:crosses val="autoZero"/>
        <c:auto val="1"/>
        <c:lblAlgn val="ctr"/>
        <c:lblOffset val="100"/>
        <c:noMultiLvlLbl val="0"/>
      </c:catAx>
      <c:valAx>
        <c:axId val="192570880"/>
        <c:scaling>
          <c:orientation val="minMax"/>
        </c:scaling>
        <c:delete val="0"/>
        <c:axPos val="l"/>
        <c:majorGridlines/>
        <c:numFmt formatCode="General" sourceLinked="1"/>
        <c:majorTickMark val="out"/>
        <c:minorTickMark val="none"/>
        <c:tickLblPos val="nextTo"/>
        <c:crossAx val="19256934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c:f>
              <c:strCache>
                <c:ptCount val="1"/>
                <c:pt idx="0">
                  <c:v>Daily</c:v>
                </c:pt>
              </c:strCache>
            </c:strRef>
          </c:tx>
          <c:invertIfNegative val="0"/>
          <c:dPt>
            <c:idx val="0"/>
            <c:invertIfNegative val="0"/>
            <c:bubble3D val="0"/>
            <c:spPr>
              <a:solidFill>
                <a:srgbClr val="FF6600"/>
              </a:solidFill>
            </c:spPr>
          </c:dPt>
          <c:cat>
            <c:strRef>
              <c:f>Sheet1!$A$4:$A$10</c:f>
              <c:strCache>
                <c:ptCount val="7"/>
                <c:pt idx="0">
                  <c:v>Total Adults</c:v>
                </c:pt>
                <c:pt idx="1">
                  <c:v>Facebook</c:v>
                </c:pt>
                <c:pt idx="2">
                  <c:v>Instagram</c:v>
                </c:pt>
                <c:pt idx="3">
                  <c:v>Snapchat</c:v>
                </c:pt>
                <c:pt idx="4">
                  <c:v>Pintrest</c:v>
                </c:pt>
                <c:pt idx="5">
                  <c:v>Twitter</c:v>
                </c:pt>
                <c:pt idx="6">
                  <c:v>TEXTing</c:v>
                </c:pt>
              </c:strCache>
            </c:strRef>
          </c:cat>
          <c:val>
            <c:numRef>
              <c:f>Sheet1!$B$4:$B$10</c:f>
              <c:numCache>
                <c:formatCode>General</c:formatCode>
                <c:ptCount val="7"/>
                <c:pt idx="0">
                  <c:v>49</c:v>
                </c:pt>
                <c:pt idx="1">
                  <c:v>33</c:v>
                </c:pt>
                <c:pt idx="2">
                  <c:v>9</c:v>
                </c:pt>
                <c:pt idx="3">
                  <c:v>6</c:v>
                </c:pt>
                <c:pt idx="4">
                  <c:v>2</c:v>
                </c:pt>
                <c:pt idx="5">
                  <c:v>5</c:v>
                </c:pt>
                <c:pt idx="6">
                  <c:v>37</c:v>
                </c:pt>
              </c:numCache>
            </c:numRef>
          </c:val>
        </c:ser>
        <c:ser>
          <c:idx val="1"/>
          <c:order val="1"/>
          <c:tx>
            <c:strRef>
              <c:f>Sheet1!$C$3</c:f>
              <c:strCache>
                <c:ptCount val="1"/>
                <c:pt idx="0">
                  <c:v>Weekly</c:v>
                </c:pt>
              </c:strCache>
            </c:strRef>
          </c:tx>
          <c:invertIfNegative val="0"/>
          <c:cat>
            <c:strRef>
              <c:f>Sheet1!$A$4:$A$10</c:f>
              <c:strCache>
                <c:ptCount val="7"/>
                <c:pt idx="0">
                  <c:v>Total Adults</c:v>
                </c:pt>
                <c:pt idx="1">
                  <c:v>Facebook</c:v>
                </c:pt>
                <c:pt idx="2">
                  <c:v>Instagram</c:v>
                </c:pt>
                <c:pt idx="3">
                  <c:v>Snapchat</c:v>
                </c:pt>
                <c:pt idx="4">
                  <c:v>Pintrest</c:v>
                </c:pt>
                <c:pt idx="5">
                  <c:v>Twitter</c:v>
                </c:pt>
                <c:pt idx="6">
                  <c:v>TEXTing</c:v>
                </c:pt>
              </c:strCache>
            </c:strRef>
          </c:cat>
          <c:val>
            <c:numRef>
              <c:f>Sheet1!$C$4:$C$10</c:f>
              <c:numCache>
                <c:formatCode>General</c:formatCode>
                <c:ptCount val="7"/>
                <c:pt idx="1">
                  <c:v>5</c:v>
                </c:pt>
                <c:pt idx="2">
                  <c:v>5</c:v>
                </c:pt>
                <c:pt idx="3">
                  <c:v>2</c:v>
                </c:pt>
                <c:pt idx="4">
                  <c:v>7</c:v>
                </c:pt>
                <c:pt idx="5">
                  <c:v>9</c:v>
                </c:pt>
                <c:pt idx="6">
                  <c:v>2</c:v>
                </c:pt>
              </c:numCache>
            </c:numRef>
          </c:val>
        </c:ser>
        <c:ser>
          <c:idx val="2"/>
          <c:order val="2"/>
          <c:tx>
            <c:strRef>
              <c:f>Sheet1!$D$3</c:f>
              <c:strCache>
                <c:ptCount val="1"/>
                <c:pt idx="0">
                  <c:v>Monthly</c:v>
                </c:pt>
              </c:strCache>
            </c:strRef>
          </c:tx>
          <c:invertIfNegative val="0"/>
          <c:cat>
            <c:strRef>
              <c:f>Sheet1!$A$4:$A$10</c:f>
              <c:strCache>
                <c:ptCount val="7"/>
                <c:pt idx="0">
                  <c:v>Total Adults</c:v>
                </c:pt>
                <c:pt idx="1">
                  <c:v>Facebook</c:v>
                </c:pt>
                <c:pt idx="2">
                  <c:v>Instagram</c:v>
                </c:pt>
                <c:pt idx="3">
                  <c:v>Snapchat</c:v>
                </c:pt>
                <c:pt idx="4">
                  <c:v>Pintrest</c:v>
                </c:pt>
                <c:pt idx="5">
                  <c:v>Twitter</c:v>
                </c:pt>
                <c:pt idx="6">
                  <c:v>TEXTing</c:v>
                </c:pt>
              </c:strCache>
            </c:strRef>
          </c:cat>
          <c:val>
            <c:numRef>
              <c:f>Sheet1!$D$4:$D$10</c:f>
              <c:numCache>
                <c:formatCode>General</c:formatCode>
                <c:ptCount val="7"/>
                <c:pt idx="1">
                  <c:v>2</c:v>
                </c:pt>
                <c:pt idx="2">
                  <c:v>0</c:v>
                </c:pt>
                <c:pt idx="3">
                  <c:v>0</c:v>
                </c:pt>
                <c:pt idx="4">
                  <c:v>4</c:v>
                </c:pt>
                <c:pt idx="5">
                  <c:v>3</c:v>
                </c:pt>
                <c:pt idx="6">
                  <c:v>2</c:v>
                </c:pt>
              </c:numCache>
            </c:numRef>
          </c:val>
        </c:ser>
        <c:dLbls>
          <c:showLegendKey val="0"/>
          <c:showVal val="0"/>
          <c:showCatName val="0"/>
          <c:showSerName val="0"/>
          <c:showPercent val="0"/>
          <c:showBubbleSize val="0"/>
        </c:dLbls>
        <c:gapWidth val="150"/>
        <c:shape val="box"/>
        <c:axId val="318058880"/>
        <c:axId val="318060416"/>
        <c:axId val="0"/>
      </c:bar3DChart>
      <c:catAx>
        <c:axId val="318058880"/>
        <c:scaling>
          <c:orientation val="minMax"/>
        </c:scaling>
        <c:delete val="0"/>
        <c:axPos val="b"/>
        <c:numFmt formatCode="General" sourceLinked="0"/>
        <c:majorTickMark val="out"/>
        <c:minorTickMark val="none"/>
        <c:tickLblPos val="nextTo"/>
        <c:crossAx val="318060416"/>
        <c:crosses val="autoZero"/>
        <c:auto val="1"/>
        <c:lblAlgn val="ctr"/>
        <c:lblOffset val="100"/>
        <c:noMultiLvlLbl val="0"/>
      </c:catAx>
      <c:valAx>
        <c:axId val="318060416"/>
        <c:scaling>
          <c:orientation val="minMax"/>
        </c:scaling>
        <c:delete val="0"/>
        <c:axPos val="l"/>
        <c:majorGridlines/>
        <c:numFmt formatCode="General" sourceLinked="1"/>
        <c:majorTickMark val="out"/>
        <c:minorTickMark val="none"/>
        <c:tickLblPos val="nextTo"/>
        <c:crossAx val="31805888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6909" y="0"/>
            <a:ext cx="4160520" cy="365760"/>
          </a:xfrm>
          <a:prstGeom prst="rect">
            <a:avLst/>
          </a:prstGeom>
        </p:spPr>
        <p:txBody>
          <a:bodyPr vert="horz" lIns="94851" tIns="47425" rIns="94851" bIns="47425" rtlCol="0" anchor="ctr"/>
          <a:lstStyle/>
          <a:p>
            <a:endParaRPr lang="en-US" sz="1000" b="1" dirty="0">
              <a:solidFill>
                <a:schemeClr val="tx1">
                  <a:tint val="75000"/>
                </a:schemeClr>
              </a:solidFill>
              <a:latin typeface="Open Sans" panose="020B0606030504020204" pitchFamily="34" charset="0"/>
            </a:endParaRPr>
          </a:p>
        </p:txBody>
      </p:sp>
      <p:sp>
        <p:nvSpPr>
          <p:cNvPr id="31" name="Slide Number Placeholder 6"/>
          <p:cNvSpPr>
            <a:spLocks noGrp="1"/>
          </p:cNvSpPr>
          <p:nvPr>
            <p:ph type="sldNum" sz="quarter" idx="3"/>
          </p:nvPr>
        </p:nvSpPr>
        <p:spPr>
          <a:xfrm>
            <a:off x="205473" y="6726998"/>
            <a:ext cx="391270" cy="365760"/>
          </a:xfrm>
          <a:prstGeom prst="rect">
            <a:avLst/>
          </a:prstGeom>
        </p:spPr>
        <p:txBody>
          <a:bodyPr vert="horz" lIns="96653" tIns="48327" rIns="96653" bIns="48327" rtlCol="0" anchor="b"/>
          <a:lstStyle>
            <a:lvl1pP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F1C3CAD-AD9F-40F9-955D-AE03AF404B4B}" type="slidenum">
              <a:rPr lang="en-US" smtClean="0"/>
              <a:pPr/>
              <a:t>‹#›</a:t>
            </a:fld>
            <a:endParaRPr lang="en-US" dirty="0"/>
          </a:p>
        </p:txBody>
      </p:sp>
      <p:sp>
        <p:nvSpPr>
          <p:cNvPr id="44" name="Footer Placeholder 5"/>
          <p:cNvSpPr>
            <a:spLocks noGrp="1"/>
          </p:cNvSpPr>
          <p:nvPr>
            <p:ph type="ftr" sz="quarter" idx="2"/>
          </p:nvPr>
        </p:nvSpPr>
        <p:spPr>
          <a:xfrm>
            <a:off x="4871375" y="6726998"/>
            <a:ext cx="3898574" cy="365760"/>
          </a:xfrm>
          <a:prstGeom prst="rect">
            <a:avLst/>
          </a:prstGeom>
        </p:spPr>
        <p:txBody>
          <a:bodyPr vert="horz" lIns="96653" tIns="48327" rIns="96653" bIns="48327" rtlCol="0" anchor="b"/>
          <a:lstStyle>
            <a:lvl1pPr algn="l">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1500" dirty="0" smtClean="0">
                <a:solidFill>
                  <a:schemeClr val="tx1">
                    <a:tint val="75000"/>
                  </a:schemeClr>
                </a:solidFill>
                <a:latin typeface="Papyrus" panose="03070502060502030205" pitchFamily="66" charset="0"/>
              </a:rPr>
              <a:t>NOAC 2015 at Michigan State</a:t>
            </a:r>
            <a:endParaRPr lang="en-US" sz="1500" dirty="0">
              <a:solidFill>
                <a:schemeClr val="tx1">
                  <a:tint val="75000"/>
                </a:schemeClr>
              </a:solidFill>
              <a:latin typeface="Papyrus" panose="03070502060502030205" pitchFamily="66" charset="0"/>
            </a:endParaRPr>
          </a:p>
        </p:txBody>
      </p:sp>
      <p:sp>
        <p:nvSpPr>
          <p:cNvPr id="4" name="Date Placeholder 3"/>
          <p:cNvSpPr>
            <a:spLocks noGrp="1"/>
          </p:cNvSpPr>
          <p:nvPr>
            <p:ph type="dt" sz="quarter" idx="1"/>
          </p:nvPr>
        </p:nvSpPr>
        <p:spPr>
          <a:xfrm>
            <a:off x="5261314" y="0"/>
            <a:ext cx="4161176" cy="366092"/>
          </a:xfrm>
          <a:prstGeom prst="rect">
            <a:avLst/>
          </a:prstGeom>
        </p:spPr>
        <p:txBody>
          <a:bodyPr vert="horz" lIns="94851" tIns="47425" rIns="94851" bIns="47425" rtlCol="0" anchor="ctr"/>
          <a:lstStyle/>
          <a:p>
            <a:pPr algn="r"/>
            <a:fld id="{2BF5F481-0C9B-48EB-93C1-7D47DD810888}" type="datetimeFigureOut">
              <a:rPr lang="en-US" sz="1000">
                <a:solidFill>
                  <a:schemeClr val="tx1">
                    <a:tint val="75000"/>
                  </a:schemeClr>
                </a:solidFill>
                <a:latin typeface="Open Sans" panose="020B0606030504020204" pitchFamily="34" charset="0"/>
              </a:rPr>
              <a:pPr algn="r"/>
              <a:t>7/13/2015</a:t>
            </a:fld>
            <a:endParaRPr lang="en-US" sz="1000">
              <a:solidFill>
                <a:schemeClr val="tx1">
                  <a:tint val="75000"/>
                </a:schemeClr>
              </a:solidFill>
              <a:latin typeface="Open Sans" panose="020B0606030504020204" pitchFamily="34" charset="0"/>
            </a:endParaRPr>
          </a:p>
        </p:txBody>
      </p:sp>
      <p:pic>
        <p:nvPicPr>
          <p:cNvPr id="3" name="Picture 2" descr="Noac2015Logo2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567974"/>
            <a:ext cx="736600" cy="736600"/>
          </a:xfrm>
          <a:prstGeom prst="rect">
            <a:avLst/>
          </a:prstGeom>
        </p:spPr>
      </p:pic>
    </p:spTree>
    <p:extLst>
      <p:ext uri="{BB962C8B-B14F-4D97-AF65-F5344CB8AC3E}">
        <p14:creationId xmlns:p14="http://schemas.microsoft.com/office/powerpoint/2010/main" val="33864946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8440" y="0"/>
            <a:ext cx="4406452" cy="365760"/>
          </a:xfrm>
          <a:prstGeom prst="rect">
            <a:avLst/>
          </a:prstGeom>
        </p:spPr>
        <p:txBody>
          <a:bodyPr vert="horz" lIns="94851" tIns="47425" rIns="94851" bIns="47425" rtlCol="0" anchor="ctr"/>
          <a:lstStyle>
            <a:lvl1pPr algn="l">
              <a:defRPr lang="en-US" sz="1000" b="1" dirty="0">
                <a:solidFill>
                  <a:schemeClr val="tx1">
                    <a:tint val="75000"/>
                  </a:schemeClr>
                </a:solidFill>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8325933" y="0"/>
            <a:ext cx="1099554" cy="365760"/>
          </a:xfrm>
          <a:prstGeom prst="rect">
            <a:avLst/>
          </a:prstGeom>
        </p:spPr>
        <p:txBody>
          <a:bodyPr vert="horz" lIns="96653" tIns="48327" rIns="96653" bIns="48327" rtlCol="0" anchor="ctr" anchorCtr="0"/>
          <a:lstStyle>
            <a:lvl1pPr algn="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E7828A9E-DC0F-4731-B14A-0E4ED533E2B7}" type="datetimeFigureOut">
              <a:rPr lang="en-US" smtClean="0"/>
              <a:pPr/>
              <a:t>7/13/2015</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64872" y="3474720"/>
            <a:ext cx="8071457" cy="3124863"/>
          </a:xfrm>
          <a:prstGeom prst="rect">
            <a:avLst/>
          </a:prstGeom>
        </p:spPr>
        <p:txBody>
          <a:bodyPr vert="horz" lIns="0" tIns="48327" rIns="96653" bIns="48327" rtlCol="0"/>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9092967" y="6856704"/>
            <a:ext cx="391270" cy="365760"/>
          </a:xfrm>
          <a:prstGeom prst="rect">
            <a:avLst/>
          </a:prstGeom>
        </p:spPr>
        <p:txBody>
          <a:bodyPr vert="horz" lIns="96653" tIns="48327" rIns="96653" bIns="48327" rtlCol="0" anchor="b"/>
          <a:lstStyle>
            <a:lvl1pPr>
              <a:defRPr lang="en-US" sz="8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F1C3CAD-AD9F-40F9-955D-AE03AF404B4B}" type="slidenum">
              <a:rPr lang="en-US" smtClean="0"/>
              <a:pPr/>
              <a:t>‹#›</a:t>
            </a:fld>
            <a:endParaRPr lang="en-US" dirty="0"/>
          </a:p>
        </p:txBody>
      </p:sp>
      <p:sp>
        <p:nvSpPr>
          <p:cNvPr id="23" name="Footer Placeholder 5"/>
          <p:cNvSpPr>
            <a:spLocks noGrp="1"/>
          </p:cNvSpPr>
          <p:nvPr>
            <p:ph type="ftr" sz="quarter" idx="4"/>
          </p:nvPr>
        </p:nvSpPr>
        <p:spPr>
          <a:xfrm>
            <a:off x="6632002" y="6853888"/>
            <a:ext cx="2714546" cy="365760"/>
          </a:xfrm>
          <a:prstGeom prst="rect">
            <a:avLst/>
          </a:prstGeom>
        </p:spPr>
        <p:txBody>
          <a:bodyPr vert="horz" lIns="96653" tIns="48327" rIns="96653" bIns="48327" rtlCol="0" anchor="b"/>
          <a:lstStyle>
            <a:lvl1pPr algn="l">
              <a:defRPr sz="8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smtClean="0">
              <a:solidFill>
                <a:schemeClr val="tx1">
                  <a:tint val="75000"/>
                </a:schemeClr>
              </a:solidFill>
            </a:endParaRPr>
          </a:p>
        </p:txBody>
      </p:sp>
    </p:spTree>
    <p:extLst>
      <p:ext uri="{BB962C8B-B14F-4D97-AF65-F5344CB8AC3E}">
        <p14:creationId xmlns:p14="http://schemas.microsoft.com/office/powerpoint/2010/main" val="321002662"/>
      </p:ext>
    </p:extLst>
  </p:cSld>
  <p:clrMap bg1="lt1" tx1="dk1" bg2="lt2" tx2="dk2" accent1="accent1" accent2="accent2" accent3="accent3" accent4="accent4" accent5="accent5" accent6="accent6" hlink="hlink" folHlink="folHlink"/>
  <p:hf hdr="0" dt="0"/>
  <p:notesStyle>
    <a:lvl1pPr marL="0" indent="0" algn="l" defTabSz="914400" rtl="0" eaLnBrk="1" latinLnBrk="0" hangingPunct="1">
      <a:spcAft>
        <a:spcPts val="300"/>
      </a:spcAft>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230188" indent="-119063" algn="l" defTabSz="914400" rtl="0" eaLnBrk="1" latinLnBrk="0" hangingPunct="1">
      <a:spcAft>
        <a:spcPts val="300"/>
      </a:spcAft>
      <a:buClr>
        <a:srgbClr val="0685C3"/>
      </a:buClr>
      <a:buFont typeface="Arial" panose="020B0604020202020204" pitchFamily="34" charset="0"/>
      <a:buChar char="•"/>
      <a:defRPr sz="105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401638" indent="-85725" algn="l" defTabSz="914400" rtl="0" eaLnBrk="1" latinLnBrk="0" hangingPunct="1">
      <a:spcAft>
        <a:spcPts val="300"/>
      </a:spcAft>
      <a:buClr>
        <a:srgbClr val="0685C3"/>
      </a:buClr>
      <a:buFont typeface="Arial" panose="020B0604020202020204" pitchFamily="34" charset="0"/>
      <a:buChar char="•"/>
      <a:defRPr sz="9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7130"/>
            <a:ext cx="7772400" cy="773957"/>
          </a:xfrm>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087801"/>
            <a:ext cx="7772400" cy="660767"/>
          </a:xfrm>
        </p:spPr>
        <p:txBody>
          <a:bodyPr/>
          <a:lstStyle>
            <a:lvl1pPr marL="0" indent="0" algn="ctr">
              <a:buNone/>
              <a:defRPr b="0" i="0">
                <a:solidFill>
                  <a:schemeClr val="tx1">
                    <a:tint val="75000"/>
                  </a:schemeClr>
                </a:solidFill>
                <a:latin typeface="Museo Slab 300"/>
                <a:cs typeface="Museo Slab 3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4267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i="0">
                <a:latin typeface="Museo Sans 300"/>
                <a:cs typeface="Museo Sans 300"/>
              </a:defRPr>
            </a:lvl1pPr>
            <a:lvl2pPr>
              <a:defRPr b="0" i="0">
                <a:latin typeface="Museo Sans 300"/>
                <a:cs typeface="Museo Sans 300"/>
              </a:defRPr>
            </a:lvl2pPr>
            <a:lvl3pPr>
              <a:defRPr b="0" i="0">
                <a:latin typeface="Museo Sans 300"/>
                <a:cs typeface="Museo Sans 300"/>
              </a:defRPr>
            </a:lvl3pPr>
            <a:lvl4pPr>
              <a:defRPr b="0" i="0">
                <a:latin typeface="Museo Sans 300"/>
                <a:cs typeface="Museo Sans 300"/>
              </a:defRPr>
            </a:lvl4pPr>
            <a:lvl5pPr>
              <a:defRPr b="0" i="0">
                <a:latin typeface="Museo Sans 300"/>
                <a:cs typeface="Museo Sans 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624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025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Tree>
    <p:extLst>
      <p:ext uri="{BB962C8B-B14F-4D97-AF65-F5344CB8AC3E}">
        <p14:creationId xmlns:p14="http://schemas.microsoft.com/office/powerpoint/2010/main" val="117730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 w/ 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00797" y="449296"/>
            <a:ext cx="6990603" cy="600376"/>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09682" y="1726059"/>
            <a:ext cx="8335355" cy="316444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3"/>
          <p:cNvSpPr>
            <a:spLocks noGrp="1"/>
          </p:cNvSpPr>
          <p:nvPr>
            <p:ph type="body" sz="quarter" idx="15" hasCustomPrompt="1"/>
          </p:nvPr>
        </p:nvSpPr>
        <p:spPr>
          <a:xfrm>
            <a:off x="-172686" y="5029200"/>
            <a:ext cx="6740694" cy="817978"/>
          </a:xfrm>
          <a:prstGeom prst="roundRect">
            <a:avLst>
              <a:gd name="adj" fmla="val 14266"/>
            </a:avLst>
          </a:prstGeom>
          <a:solidFill>
            <a:schemeClr val="accent1">
              <a:lumMod val="40000"/>
              <a:lumOff val="60000"/>
            </a:schemeClr>
          </a:solidFill>
        </p:spPr>
        <p:txBody>
          <a:bodyPr vert="horz" lIns="548640" tIns="45720" rIns="91440" bIns="45720" rtlCol="0" anchor="ctr" anchorCtr="0">
            <a:normAutofit/>
          </a:bodyPr>
          <a:lstStyle>
            <a:lvl1pPr>
              <a:buNone/>
              <a:defRPr lang="en-US" sz="1800" dirty="0" smtClean="0"/>
            </a:lvl1pPr>
          </a:lstStyle>
          <a:p>
            <a:pPr marL="196850" lvl="0" indent="0"/>
            <a:r>
              <a:rPr lang="en-US" dirty="0" smtClean="0"/>
              <a:t>Click to add main point. Remove if not needed. </a:t>
            </a:r>
          </a:p>
        </p:txBody>
      </p:sp>
      <p:sp>
        <p:nvSpPr>
          <p:cNvPr id="15" name="Rectangle 14"/>
          <p:cNvSpPr/>
          <p:nvPr userDrawn="1"/>
        </p:nvSpPr>
        <p:spPr bwMode="black">
          <a:xfrm>
            <a:off x="404816" y="1028699"/>
            <a:ext cx="7215184" cy="45719"/>
          </a:xfrm>
          <a:prstGeom prst="rect">
            <a:avLst/>
          </a:prstGeom>
          <a:solidFill>
            <a:srgbClr val="A7BAC8">
              <a:lumMod val="60000"/>
              <a:lumOff val="40000"/>
            </a:srgb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pen Sans"/>
              <a:ea typeface="+mn-ea"/>
              <a:cs typeface="+mn-cs"/>
            </a:endParaRPr>
          </a:p>
        </p:txBody>
      </p:sp>
      <p:sp>
        <p:nvSpPr>
          <p:cNvPr id="16" name="Text Placeholder 6"/>
          <p:cNvSpPr>
            <a:spLocks noGrp="1"/>
          </p:cNvSpPr>
          <p:nvPr>
            <p:ph type="body" sz="quarter" idx="14"/>
          </p:nvPr>
        </p:nvSpPr>
        <p:spPr>
          <a:xfrm>
            <a:off x="404815" y="1054100"/>
            <a:ext cx="6986585" cy="457200"/>
          </a:xfrm>
          <a:prstGeom prst="rect">
            <a:avLst/>
          </a:prstGeom>
        </p:spPr>
        <p:txBody>
          <a:bodyPr lIns="0"/>
          <a:lstStyle>
            <a:lvl1pPr marL="0" indent="0">
              <a:buNone/>
              <a:defRPr b="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4083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50485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9" r:id="rId5"/>
  </p:sldLayoutIdLst>
  <p:txStyles>
    <p:titleStyle>
      <a:lvl1pPr algn="ctr" defTabSz="457200" rtl="0" eaLnBrk="1" latinLnBrk="0" hangingPunct="1">
        <a:spcBef>
          <a:spcPct val="0"/>
        </a:spcBef>
        <a:buNone/>
        <a:defRPr sz="4000" b="0" i="0" kern="1200">
          <a:solidFill>
            <a:schemeClr val="tx1"/>
          </a:solidFill>
          <a:latin typeface="Museo Slab 700"/>
          <a:ea typeface="+mj-ea"/>
          <a:cs typeface="Museo Slab 70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scouting.org/scoutsource/Marketing/Resources/SocialMedia.aspx"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lodge104.net/" TargetMode="External"/><Relationship Id="rId2" Type="http://schemas.openxmlformats.org/officeDocument/2006/relationships/hyperlink" Target="http://oa466.org/" TargetMode="External"/><Relationship Id="rId1" Type="http://schemas.openxmlformats.org/officeDocument/2006/relationships/slideLayout" Target="../slideLayouts/slideLayout5.xml"/><Relationship Id="rId4" Type="http://schemas.openxmlformats.org/officeDocument/2006/relationships/hyperlink" Target="http://www.tecumseh65.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groups/130910980301572/" TargetMode="External"/><Relationship Id="rId2" Type="http://schemas.openxmlformats.org/officeDocument/2006/relationships/hyperlink" Target="http://en.wikipedia.org/wiki/Social_networking_service" TargetMode="Externa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www.facebook.com/oawest?fref=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pp_Store_(iOS)" TargetMode="External"/><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en.wikipedia.org/wiki/Windows_Phone_Store" TargetMode="External"/><Relationship Id="rId4" Type="http://schemas.openxmlformats.org/officeDocument/2006/relationships/hyperlink" Target="http://en.wikipedia.org/wiki/Google_Pl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685800" y="3987800"/>
            <a:ext cx="7772400" cy="773113"/>
          </a:xfrm>
        </p:spPr>
        <p:txBody>
          <a:bodyPr>
            <a:normAutofit/>
          </a:bodyPr>
          <a:lstStyle/>
          <a:p>
            <a:r>
              <a:rPr lang="en-US" dirty="0" smtClean="0"/>
              <a:t>Internet and Social Media</a:t>
            </a:r>
            <a:endParaRPr lang="en-US" dirty="0"/>
          </a:p>
        </p:txBody>
      </p:sp>
      <p:sp>
        <p:nvSpPr>
          <p:cNvPr id="5" name="Subtitle 3"/>
          <p:cNvSpPr>
            <a:spLocks noGrp="1"/>
          </p:cNvSpPr>
          <p:nvPr>
            <p:ph type="subTitle" idx="1"/>
          </p:nvPr>
        </p:nvSpPr>
        <p:spPr>
          <a:xfrm>
            <a:off x="685800" y="5087801"/>
            <a:ext cx="7772400" cy="660767"/>
          </a:xfrm>
        </p:spPr>
        <p:txBody>
          <a:bodyPr/>
          <a:lstStyle/>
          <a:p>
            <a:r>
              <a:rPr lang="en-US" dirty="0" err="1" smtClean="0"/>
              <a:t>eScouting</a:t>
            </a:r>
            <a:endParaRPr lang="en-US" dirty="0"/>
          </a:p>
        </p:txBody>
      </p:sp>
    </p:spTree>
    <p:extLst>
      <p:ext uri="{BB962C8B-B14F-4D97-AF65-F5344CB8AC3E}">
        <p14:creationId xmlns:p14="http://schemas.microsoft.com/office/powerpoint/2010/main" val="356751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304800"/>
            <a:ext cx="2857500" cy="685800"/>
          </a:xfrm>
          <a:prstGeom prst="rect">
            <a:avLst/>
          </a:prstGeom>
        </p:spPr>
      </p:pic>
      <p:pic>
        <p:nvPicPr>
          <p:cNvPr id="2" name="Picture 1"/>
          <p:cNvPicPr>
            <a:picLocks noChangeAspect="1"/>
          </p:cNvPicPr>
          <p:nvPr/>
        </p:nvPicPr>
        <p:blipFill>
          <a:blip r:embed="rId3"/>
          <a:stretch>
            <a:fillRect/>
          </a:stretch>
        </p:blipFill>
        <p:spPr>
          <a:xfrm>
            <a:off x="228600" y="1143000"/>
            <a:ext cx="7460841" cy="4800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600200"/>
            <a:ext cx="2318197" cy="4114800"/>
          </a:xfrm>
          <a:prstGeom prst="rect">
            <a:avLst/>
          </a:prstGeom>
          <a:effectLst>
            <a:outerShdw blurRad="50800" dist="38100" dir="2700000" sx="102000" sy="102000" algn="tl" rotWithShape="0">
              <a:prstClr val="black"/>
            </a:outerShdw>
          </a:effectLst>
        </p:spPr>
      </p:pic>
    </p:spTree>
    <p:extLst>
      <p:ext uri="{BB962C8B-B14F-4D97-AF65-F5344CB8AC3E}">
        <p14:creationId xmlns:p14="http://schemas.microsoft.com/office/powerpoint/2010/main" val="56027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143000"/>
            <a:ext cx="8305800" cy="4401205"/>
          </a:xfrm>
          <a:prstGeom prst="rect">
            <a:avLst/>
          </a:prstGeom>
        </p:spPr>
        <p:txBody>
          <a:bodyPr wrap="square" rtlCol="0">
            <a:spAutoFit/>
          </a:bodyPr>
          <a:lstStyle/>
          <a:p>
            <a:pPr marL="457200" indent="-457200">
              <a:buFont typeface="Arial"/>
              <a:buChar char="•"/>
            </a:pPr>
            <a:r>
              <a:rPr lang="en-US" sz="2000" b="1" dirty="0" err="1"/>
              <a:t>Snapchat</a:t>
            </a:r>
            <a:r>
              <a:rPr lang="en-US" sz="2000" dirty="0"/>
              <a:t> is a video messaging </a:t>
            </a:r>
            <a:r>
              <a:rPr lang="en-US" sz="2000" dirty="0" smtClean="0"/>
              <a:t>application.</a:t>
            </a:r>
          </a:p>
          <a:p>
            <a:pPr marL="457200" indent="-457200">
              <a:buFont typeface="Arial"/>
              <a:buChar char="•"/>
            </a:pPr>
            <a:r>
              <a:rPr lang="en-US" sz="2000" dirty="0" smtClean="0"/>
              <a:t>Users </a:t>
            </a:r>
            <a:r>
              <a:rPr lang="en-US" sz="2000" dirty="0"/>
              <a:t>can take photos, record videos, add text and drawings, and send them to a controlled list of </a:t>
            </a:r>
            <a:r>
              <a:rPr lang="en-US" sz="2000" dirty="0" smtClean="0"/>
              <a:t>recipients.  These </a:t>
            </a:r>
            <a:r>
              <a:rPr lang="en-US" sz="2000" dirty="0"/>
              <a:t>sent photographs and videos are known as "Snaps"</a:t>
            </a:r>
            <a:r>
              <a:rPr lang="en-US" sz="2000" dirty="0" smtClean="0"/>
              <a:t>.</a:t>
            </a:r>
          </a:p>
          <a:p>
            <a:pPr marL="457200" indent="-457200">
              <a:buFont typeface="Arial"/>
              <a:buChar char="•"/>
            </a:pPr>
            <a:r>
              <a:rPr lang="en-US" sz="2000" dirty="0"/>
              <a:t>Users set a </a:t>
            </a:r>
            <a:r>
              <a:rPr lang="en-US" sz="2000" u="sng" dirty="0"/>
              <a:t>time limit </a:t>
            </a:r>
            <a:r>
              <a:rPr lang="en-US" sz="2000" dirty="0"/>
              <a:t>for how long recipients can view their Snaps (as of March 2015, the range is from 1 to 10 seconds)</a:t>
            </a:r>
            <a:r>
              <a:rPr lang="en-US" sz="2000" dirty="0" smtClean="0"/>
              <a:t>,</a:t>
            </a:r>
            <a:r>
              <a:rPr lang="en-US" sz="2000" baseline="30000" dirty="0"/>
              <a:t> </a:t>
            </a:r>
            <a:r>
              <a:rPr lang="en-US" sz="2000" dirty="0" smtClean="0"/>
              <a:t>after </a:t>
            </a:r>
            <a:r>
              <a:rPr lang="en-US" sz="2000" dirty="0"/>
              <a:t>which they will be hidden from the recipient's device and deleted from </a:t>
            </a:r>
            <a:r>
              <a:rPr lang="en-US" sz="2000" dirty="0" err="1"/>
              <a:t>Snapchat's</a:t>
            </a:r>
            <a:r>
              <a:rPr lang="en-US" sz="2000" dirty="0"/>
              <a:t> servers</a:t>
            </a:r>
            <a:r>
              <a:rPr lang="en-US" sz="2000" dirty="0" smtClean="0"/>
              <a:t>.</a:t>
            </a:r>
          </a:p>
          <a:p>
            <a:pPr marL="457200" indent="-457200">
              <a:buFont typeface="Arial"/>
              <a:buChar char="•"/>
            </a:pPr>
            <a:r>
              <a:rPr lang="en-US" sz="2000" dirty="0"/>
              <a:t>The application's main demographic consists of users between 13 and 23 years of age</a:t>
            </a:r>
            <a:r>
              <a:rPr lang="en-US" sz="2000" dirty="0" smtClean="0"/>
              <a:t>.</a:t>
            </a:r>
          </a:p>
          <a:p>
            <a:pPr marL="457200" indent="-457200">
              <a:buFont typeface="Arial"/>
              <a:buChar char="•"/>
            </a:pPr>
            <a:r>
              <a:rPr lang="en-US" sz="2000" dirty="0" smtClean="0"/>
              <a:t>Can this be used to promote the OA successfully, or is this app targeted to a different purpose?</a:t>
            </a:r>
          </a:p>
          <a:p>
            <a:pPr marL="457200" indent="-457200">
              <a:buFont typeface="Arial"/>
              <a:buChar char="•"/>
            </a:pPr>
            <a:r>
              <a:rPr lang="en-US" sz="2000" dirty="0" smtClean="0"/>
              <a:t>Envision what a teenager would use this for, where the evidence is erased in 1-10 seconds….</a:t>
            </a:r>
          </a:p>
        </p:txBody>
      </p:sp>
      <p:pic>
        <p:nvPicPr>
          <p:cNvPr id="2" name="Picture 1"/>
          <p:cNvPicPr>
            <a:picLocks noChangeAspect="1"/>
          </p:cNvPicPr>
          <p:nvPr/>
        </p:nvPicPr>
        <p:blipFill>
          <a:blip r:embed="rId2"/>
          <a:stretch>
            <a:fillRect/>
          </a:stretch>
        </p:blipFill>
        <p:spPr>
          <a:xfrm>
            <a:off x="381000" y="31486"/>
            <a:ext cx="965200" cy="965200"/>
          </a:xfrm>
          <a:prstGeom prst="rect">
            <a:avLst/>
          </a:prstGeom>
        </p:spPr>
      </p:pic>
      <p:sp>
        <p:nvSpPr>
          <p:cNvPr id="4" name="TextBox 3"/>
          <p:cNvSpPr txBox="1"/>
          <p:nvPr/>
        </p:nvSpPr>
        <p:spPr>
          <a:xfrm>
            <a:off x="762000" y="6172200"/>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362888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371600"/>
            <a:ext cx="8305800" cy="4401205"/>
          </a:xfrm>
          <a:prstGeom prst="rect">
            <a:avLst/>
          </a:prstGeom>
        </p:spPr>
        <p:txBody>
          <a:bodyPr wrap="square" rtlCol="0">
            <a:spAutoFit/>
          </a:bodyPr>
          <a:lstStyle/>
          <a:p>
            <a:pPr marL="457200" indent="-457200">
              <a:buFont typeface="Arial"/>
              <a:buChar char="•"/>
            </a:pPr>
            <a:r>
              <a:rPr lang="en-US" sz="2000" b="1" dirty="0"/>
              <a:t>Pinterest</a:t>
            </a:r>
            <a:r>
              <a:rPr lang="en-US" sz="2000" dirty="0"/>
              <a:t> is a web and mobile application company, which operates </a:t>
            </a:r>
            <a:r>
              <a:rPr lang="en-US" sz="2000" dirty="0" smtClean="0"/>
              <a:t>a photo </a:t>
            </a:r>
            <a:r>
              <a:rPr lang="en-US" sz="2000" dirty="0"/>
              <a:t>sharing website. Registration is required for use</a:t>
            </a:r>
            <a:r>
              <a:rPr lang="en-US" sz="2000" dirty="0" smtClean="0"/>
              <a:t>.</a:t>
            </a:r>
          </a:p>
          <a:p>
            <a:pPr marL="457200" indent="-457200">
              <a:buFont typeface="Arial"/>
              <a:buChar char="•"/>
            </a:pPr>
            <a:r>
              <a:rPr lang="en-US" sz="2000" dirty="0"/>
              <a:t>Users can upload, save, sort, and manage images—known as pins—and other media content (e.g., videos and images) through collections known as </a:t>
            </a:r>
            <a:r>
              <a:rPr lang="en-US" sz="2000" dirty="0" err="1"/>
              <a:t>pinboards</a:t>
            </a:r>
            <a:r>
              <a:rPr lang="en-US" sz="2000" dirty="0" smtClean="0"/>
              <a:t>.</a:t>
            </a:r>
          </a:p>
          <a:p>
            <a:pPr marL="457200" indent="-457200">
              <a:buFont typeface="Arial"/>
              <a:buChar char="•"/>
            </a:pPr>
            <a:r>
              <a:rPr lang="en-US" sz="2000" dirty="0" err="1"/>
              <a:t>Pinterest</a:t>
            </a:r>
            <a:r>
              <a:rPr lang="en-US" sz="2000" dirty="0"/>
              <a:t> acts as a personalized media platform. Users can browse the content of others on the main page. Users can then save individual pins to one of their own boards using the "Pin It" button, with </a:t>
            </a:r>
            <a:r>
              <a:rPr lang="en-US" sz="2000" dirty="0" err="1"/>
              <a:t>Pinboards</a:t>
            </a:r>
            <a:r>
              <a:rPr lang="en-US" sz="2000" dirty="0"/>
              <a:t> typically organized by a central topic or theme</a:t>
            </a:r>
            <a:r>
              <a:rPr lang="en-US" sz="2000" dirty="0" smtClean="0"/>
              <a:t>.</a:t>
            </a:r>
          </a:p>
          <a:p>
            <a:pPr marL="457200" indent="-457200">
              <a:buFont typeface="Arial"/>
              <a:buChar char="•"/>
            </a:pPr>
            <a:r>
              <a:rPr lang="en-US" sz="2000" dirty="0"/>
              <a:t>Users should </a:t>
            </a:r>
            <a:r>
              <a:rPr lang="en-US" sz="2000" dirty="0" smtClean="0"/>
              <a:t>keep </a:t>
            </a:r>
            <a:r>
              <a:rPr lang="en-US" sz="2000" dirty="0"/>
              <a:t>in mind that Pinterest stores actual copies (not just thumbnails and links) of the images being pinned</a:t>
            </a:r>
            <a:r>
              <a:rPr lang="en-US" sz="2000" dirty="0" smtClean="0"/>
              <a:t>.</a:t>
            </a:r>
          </a:p>
          <a:p>
            <a:pPr marL="457200" indent="-457200">
              <a:buFont typeface="Arial"/>
              <a:buChar char="•"/>
            </a:pPr>
            <a:r>
              <a:rPr lang="en-US" sz="2000" dirty="0" smtClean="0"/>
              <a:t>Data is not private.</a:t>
            </a:r>
          </a:p>
        </p:txBody>
      </p:sp>
      <p:pic>
        <p:nvPicPr>
          <p:cNvPr id="3" name="Picture 2"/>
          <p:cNvPicPr>
            <a:picLocks noChangeAspect="1"/>
          </p:cNvPicPr>
          <p:nvPr/>
        </p:nvPicPr>
        <p:blipFill>
          <a:blip r:embed="rId2"/>
          <a:stretch>
            <a:fillRect/>
          </a:stretch>
        </p:blipFill>
        <p:spPr>
          <a:xfrm>
            <a:off x="304800" y="304800"/>
            <a:ext cx="2540000" cy="660400"/>
          </a:xfrm>
          <a:prstGeom prst="rect">
            <a:avLst/>
          </a:prstGeom>
        </p:spPr>
      </p:pic>
      <p:sp>
        <p:nvSpPr>
          <p:cNvPr id="4" name="TextBox 3"/>
          <p:cNvSpPr txBox="1"/>
          <p:nvPr/>
        </p:nvSpPr>
        <p:spPr>
          <a:xfrm>
            <a:off x="762000" y="6172200"/>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14376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2540000" cy="660400"/>
          </a:xfrm>
          <a:prstGeom prst="rect">
            <a:avLst/>
          </a:prstGeom>
        </p:spPr>
      </p:pic>
      <p:pic>
        <p:nvPicPr>
          <p:cNvPr id="6" name="Picture 5"/>
          <p:cNvPicPr>
            <a:picLocks noChangeAspect="1"/>
          </p:cNvPicPr>
          <p:nvPr/>
        </p:nvPicPr>
        <p:blipFill>
          <a:blip r:embed="rId3"/>
          <a:stretch>
            <a:fillRect/>
          </a:stretch>
        </p:blipFill>
        <p:spPr>
          <a:xfrm>
            <a:off x="914400" y="1066800"/>
            <a:ext cx="7315200" cy="4848008"/>
          </a:xfrm>
          <a:prstGeom prst="rect">
            <a:avLst/>
          </a:prstGeom>
        </p:spPr>
      </p:pic>
    </p:spTree>
    <p:extLst>
      <p:ext uri="{BB962C8B-B14F-4D97-AF65-F5344CB8AC3E}">
        <p14:creationId xmlns:p14="http://schemas.microsoft.com/office/powerpoint/2010/main" val="315180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371600"/>
            <a:ext cx="8305800" cy="4708981"/>
          </a:xfrm>
          <a:prstGeom prst="rect">
            <a:avLst/>
          </a:prstGeom>
        </p:spPr>
        <p:txBody>
          <a:bodyPr wrap="square" rtlCol="0">
            <a:spAutoFit/>
          </a:bodyPr>
          <a:lstStyle/>
          <a:p>
            <a:pPr marL="457200" indent="-457200">
              <a:buFont typeface="Arial"/>
              <a:buChar char="•"/>
            </a:pPr>
            <a:r>
              <a:rPr lang="en-US" sz="2000" b="1" dirty="0" smtClean="0"/>
              <a:t>Twitter</a:t>
            </a:r>
            <a:r>
              <a:rPr lang="en-US" sz="2000" dirty="0" smtClean="0"/>
              <a:t> is </a:t>
            </a:r>
            <a:r>
              <a:rPr lang="en-US" sz="2000" dirty="0"/>
              <a:t>an online social networking service that enables users to send and read short 140-character messages called "tweets"</a:t>
            </a:r>
            <a:r>
              <a:rPr lang="en-US" sz="2000" dirty="0" smtClean="0"/>
              <a:t>.</a:t>
            </a:r>
          </a:p>
          <a:p>
            <a:pPr marL="457200" indent="-457200">
              <a:buFont typeface="Arial"/>
              <a:buChar char="•"/>
            </a:pPr>
            <a:r>
              <a:rPr lang="en-US" sz="2000" dirty="0"/>
              <a:t>Registered users can read and post tweets, but unregistered users can only read them. Users access Twitter through the website interface, SMS, or mobile device app</a:t>
            </a:r>
            <a:r>
              <a:rPr lang="en-US" sz="2000" dirty="0" smtClean="0"/>
              <a:t>.</a:t>
            </a:r>
          </a:p>
          <a:p>
            <a:pPr marL="457200" indent="-457200">
              <a:buFont typeface="Arial"/>
              <a:buChar char="•"/>
            </a:pPr>
            <a:r>
              <a:rPr lang="en-US" sz="2000" dirty="0" smtClean="0"/>
              <a:t>As </a:t>
            </a:r>
            <a:r>
              <a:rPr lang="en-US" sz="2000" dirty="0"/>
              <a:t>of May 2015, Twitter has more than 500 million users, out of which more than 302 million are active users</a:t>
            </a:r>
            <a:r>
              <a:rPr lang="en-US" sz="2000" dirty="0" smtClean="0"/>
              <a:t>.</a:t>
            </a:r>
          </a:p>
          <a:p>
            <a:pPr marL="457200" indent="-457200">
              <a:buFont typeface="Arial"/>
              <a:buChar char="•"/>
            </a:pPr>
            <a:r>
              <a:rPr lang="en-US" sz="2000" dirty="0"/>
              <a:t>Tweets are publicly visible by default, but senders can restrict message delivery to just their followers. Users can tweet via the Twitter website, </a:t>
            </a:r>
            <a:r>
              <a:rPr lang="en-US" sz="2000" dirty="0" smtClean="0"/>
              <a:t>Smartphones, or SMS.</a:t>
            </a:r>
          </a:p>
          <a:p>
            <a:pPr marL="457200" indent="-457200">
              <a:buFont typeface="Arial"/>
              <a:buChar char="•"/>
            </a:pPr>
            <a:r>
              <a:rPr lang="en-US" sz="2000" dirty="0" err="1" smtClean="0"/>
              <a:t>Retweeting</a:t>
            </a:r>
            <a:r>
              <a:rPr lang="en-US" sz="2000" dirty="0" smtClean="0"/>
              <a:t> </a:t>
            </a:r>
            <a:r>
              <a:rPr lang="en-US" sz="2000" dirty="0"/>
              <a:t>is when a tweet is forwarded via Twitter by users. Both tweets and </a:t>
            </a:r>
            <a:r>
              <a:rPr lang="en-US" sz="2000" dirty="0" err="1"/>
              <a:t>retweets</a:t>
            </a:r>
            <a:r>
              <a:rPr lang="en-US" sz="2000" dirty="0"/>
              <a:t> can be tracked to see which ones are most popular. </a:t>
            </a:r>
            <a:endParaRPr lang="en-US" sz="2000" dirty="0" smtClean="0"/>
          </a:p>
          <a:p>
            <a:pPr marL="457200" indent="-457200">
              <a:buFont typeface="Arial"/>
              <a:buChar char="•"/>
            </a:pPr>
            <a:r>
              <a:rPr lang="en-US" sz="2000" dirty="0"/>
              <a:t>According to research published in April 2014, around 44 percent of user accounts </a:t>
            </a:r>
            <a:r>
              <a:rPr lang="en-US" sz="2000" u="sng" dirty="0"/>
              <a:t>have never tweeted</a:t>
            </a:r>
            <a:r>
              <a:rPr lang="en-US" sz="2000" dirty="0"/>
              <a:t>.</a:t>
            </a:r>
            <a:endParaRPr lang="en-US" sz="2000" dirty="0" smtClean="0"/>
          </a:p>
        </p:txBody>
      </p:sp>
      <p:pic>
        <p:nvPicPr>
          <p:cNvPr id="3" name="Picture 2"/>
          <p:cNvPicPr>
            <a:picLocks noChangeAspect="1"/>
          </p:cNvPicPr>
          <p:nvPr/>
        </p:nvPicPr>
        <p:blipFill>
          <a:blip r:embed="rId2"/>
          <a:stretch>
            <a:fillRect/>
          </a:stretch>
        </p:blipFill>
        <p:spPr>
          <a:xfrm>
            <a:off x="457200" y="76200"/>
            <a:ext cx="1143000" cy="928688"/>
          </a:xfrm>
          <a:prstGeom prst="rect">
            <a:avLst/>
          </a:prstGeom>
        </p:spPr>
      </p:pic>
      <p:sp>
        <p:nvSpPr>
          <p:cNvPr id="4" name="TextBox 3"/>
          <p:cNvSpPr txBox="1"/>
          <p:nvPr/>
        </p:nvSpPr>
        <p:spPr>
          <a:xfrm>
            <a:off x="762000" y="6172200"/>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19298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76200"/>
            <a:ext cx="1143000" cy="928688"/>
          </a:xfrm>
          <a:prstGeom prst="rect">
            <a:avLst/>
          </a:prstGeom>
        </p:spPr>
      </p:pic>
      <p:pic>
        <p:nvPicPr>
          <p:cNvPr id="2" name="Picture 1"/>
          <p:cNvPicPr>
            <a:picLocks noChangeAspect="1"/>
          </p:cNvPicPr>
          <p:nvPr/>
        </p:nvPicPr>
        <p:blipFill>
          <a:blip r:embed="rId3"/>
          <a:stretch>
            <a:fillRect/>
          </a:stretch>
        </p:blipFill>
        <p:spPr>
          <a:xfrm>
            <a:off x="685800" y="1066800"/>
            <a:ext cx="7696199" cy="4811470"/>
          </a:xfrm>
          <a:prstGeom prst="rect">
            <a:avLst/>
          </a:prstGeom>
        </p:spPr>
      </p:pic>
    </p:spTree>
    <p:extLst>
      <p:ext uri="{BB962C8B-B14F-4D97-AF65-F5344CB8AC3E}">
        <p14:creationId xmlns:p14="http://schemas.microsoft.com/office/powerpoint/2010/main" val="119548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76200"/>
            <a:ext cx="1143000" cy="928688"/>
          </a:xfrm>
          <a:prstGeom prst="rect">
            <a:avLst/>
          </a:prstGeom>
        </p:spPr>
      </p:pic>
      <p:pic>
        <p:nvPicPr>
          <p:cNvPr id="3" name="Picture 2"/>
          <p:cNvPicPr>
            <a:picLocks noChangeAspect="1"/>
          </p:cNvPicPr>
          <p:nvPr/>
        </p:nvPicPr>
        <p:blipFill>
          <a:blip r:embed="rId3"/>
          <a:stretch>
            <a:fillRect/>
          </a:stretch>
        </p:blipFill>
        <p:spPr>
          <a:xfrm>
            <a:off x="914400" y="1143000"/>
            <a:ext cx="2704564" cy="4800600"/>
          </a:xfrm>
          <a:prstGeom prst="rect">
            <a:avLst/>
          </a:prstGeom>
        </p:spPr>
      </p:pic>
      <p:pic>
        <p:nvPicPr>
          <p:cNvPr id="4" name="Picture 3"/>
          <p:cNvPicPr>
            <a:picLocks noChangeAspect="1"/>
          </p:cNvPicPr>
          <p:nvPr/>
        </p:nvPicPr>
        <p:blipFill>
          <a:blip r:embed="rId4"/>
          <a:stretch>
            <a:fillRect/>
          </a:stretch>
        </p:blipFill>
        <p:spPr>
          <a:xfrm>
            <a:off x="5105400" y="1143000"/>
            <a:ext cx="2667000" cy="4733924"/>
          </a:xfrm>
          <a:prstGeom prst="rect">
            <a:avLst/>
          </a:prstGeom>
        </p:spPr>
      </p:pic>
      <p:sp>
        <p:nvSpPr>
          <p:cNvPr id="5" name="TextBox 4"/>
          <p:cNvSpPr txBox="1"/>
          <p:nvPr/>
        </p:nvSpPr>
        <p:spPr>
          <a:xfrm>
            <a:off x="6521038" y="6123801"/>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227954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371600"/>
            <a:ext cx="8305800" cy="4708981"/>
          </a:xfrm>
          <a:prstGeom prst="rect">
            <a:avLst/>
          </a:prstGeom>
        </p:spPr>
        <p:txBody>
          <a:bodyPr wrap="square" rtlCol="0">
            <a:spAutoFit/>
          </a:bodyPr>
          <a:lstStyle/>
          <a:p>
            <a:pPr marL="457200" indent="-457200">
              <a:buFont typeface="Arial"/>
              <a:buChar char="•"/>
            </a:pPr>
            <a:r>
              <a:rPr lang="en-US" sz="2000" b="1" dirty="0" smtClean="0"/>
              <a:t>Text </a:t>
            </a:r>
            <a:r>
              <a:rPr lang="en-US" sz="2000" b="1" dirty="0"/>
              <a:t>messaging</a:t>
            </a:r>
            <a:r>
              <a:rPr lang="en-US" sz="2000" dirty="0"/>
              <a:t>, or </a:t>
            </a:r>
            <a:r>
              <a:rPr lang="en-US" sz="2000" b="1" dirty="0"/>
              <a:t>texting</a:t>
            </a:r>
            <a:r>
              <a:rPr lang="en-US" sz="2000" dirty="0"/>
              <a:t>, is the act of composing and sending brief, electronic messages between two or more mobile phones, or fixed or portable devices over a phone network</a:t>
            </a:r>
            <a:r>
              <a:rPr lang="en-US" sz="2000" dirty="0" smtClean="0"/>
              <a:t>.</a:t>
            </a:r>
          </a:p>
          <a:p>
            <a:pPr marL="457200" indent="-457200">
              <a:buFont typeface="Arial"/>
              <a:buChar char="•"/>
            </a:pPr>
            <a:r>
              <a:rPr lang="en-US" sz="2000" dirty="0"/>
              <a:t>The term originally referred to messages sent using the Short Message Service (SMS). It has grown to include messages containing image, video, and sound content (known as MMS </a:t>
            </a:r>
            <a:r>
              <a:rPr lang="en-US" sz="2000" dirty="0" smtClean="0"/>
              <a:t>messages). </a:t>
            </a:r>
          </a:p>
          <a:p>
            <a:pPr marL="457200" indent="-457200">
              <a:buFont typeface="Arial"/>
              <a:buChar char="•"/>
            </a:pPr>
            <a:r>
              <a:rPr lang="en-US" sz="2000" dirty="0" smtClean="0"/>
              <a:t>The </a:t>
            </a:r>
            <a:r>
              <a:rPr lang="en-US" sz="2000" dirty="0"/>
              <a:t>sender of a text message is known as a </a:t>
            </a:r>
            <a:r>
              <a:rPr lang="en-US" sz="2000" b="1" dirty="0" err="1"/>
              <a:t>texter</a:t>
            </a:r>
            <a:r>
              <a:rPr lang="en-US" sz="2000" dirty="0"/>
              <a:t>, while the service itself has </a:t>
            </a:r>
            <a:r>
              <a:rPr lang="en-US" sz="2000" dirty="0" smtClean="0"/>
              <a:t>different colloquialisms depending </a:t>
            </a:r>
            <a:r>
              <a:rPr lang="en-US" sz="2000" dirty="0"/>
              <a:t>on the region</a:t>
            </a:r>
            <a:r>
              <a:rPr lang="en-US" sz="2000" dirty="0" smtClean="0"/>
              <a:t>.</a:t>
            </a:r>
          </a:p>
          <a:p>
            <a:pPr marL="457200" indent="-457200">
              <a:buFont typeface="Arial"/>
              <a:buChar char="•"/>
            </a:pPr>
            <a:r>
              <a:rPr lang="en-US" sz="2000" dirty="0"/>
              <a:t>In a straight and concise definition for the purposes of this English language article, </a:t>
            </a:r>
            <a:r>
              <a:rPr lang="en-US" sz="2000" i="1" dirty="0"/>
              <a:t>text messaging</a:t>
            </a:r>
            <a:r>
              <a:rPr lang="en-US" sz="2000" dirty="0"/>
              <a:t> by phones or mobile phones should include all 26 letters of the alphabet and 10 numerals, i.e., alpha-numeric messages, or text, to be sent by </a:t>
            </a:r>
            <a:r>
              <a:rPr lang="en-US" sz="2000" dirty="0" err="1"/>
              <a:t>texter</a:t>
            </a:r>
            <a:r>
              <a:rPr lang="en-US" sz="2000" dirty="0"/>
              <a:t> or received by the </a:t>
            </a:r>
            <a:r>
              <a:rPr lang="en-US" sz="2000" dirty="0" err="1"/>
              <a:t>textee</a:t>
            </a:r>
            <a:r>
              <a:rPr lang="en-US" sz="2000" dirty="0"/>
              <a:t>.</a:t>
            </a:r>
            <a:endParaRPr lang="en-US" sz="2000" dirty="0" smtClean="0"/>
          </a:p>
        </p:txBody>
      </p:sp>
      <p:pic>
        <p:nvPicPr>
          <p:cNvPr id="4" name="Picture 3"/>
          <p:cNvPicPr>
            <a:picLocks noChangeAspect="1"/>
          </p:cNvPicPr>
          <p:nvPr/>
        </p:nvPicPr>
        <p:blipFill>
          <a:blip r:embed="rId2"/>
          <a:stretch>
            <a:fillRect/>
          </a:stretch>
        </p:blipFill>
        <p:spPr>
          <a:xfrm rot="10800000">
            <a:off x="457200" y="21245"/>
            <a:ext cx="1270000" cy="952500"/>
          </a:xfrm>
          <a:prstGeom prst="rect">
            <a:avLst/>
          </a:prstGeom>
        </p:spPr>
      </p:pic>
      <p:sp>
        <p:nvSpPr>
          <p:cNvPr id="5" name="TextBox 4"/>
          <p:cNvSpPr txBox="1"/>
          <p:nvPr/>
        </p:nvSpPr>
        <p:spPr>
          <a:xfrm>
            <a:off x="3436145" y="6201436"/>
            <a:ext cx="5098255"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 Pew Research Center, and Forbes</a:t>
            </a:r>
            <a:endParaRPr lang="en-US" sz="1200" dirty="0">
              <a:solidFill>
                <a:schemeClr val="tx2"/>
              </a:solidFill>
              <a:latin typeface="Open Sans" panose="020B0606030504020204" pitchFamily="34" charset="0"/>
            </a:endParaRPr>
          </a:p>
        </p:txBody>
      </p:sp>
      <p:sp>
        <p:nvSpPr>
          <p:cNvPr id="6" name="Rectangle 5"/>
          <p:cNvSpPr>
            <a:spLocks noChangeArrowheads="1"/>
          </p:cNvSpPr>
          <p:nvPr/>
        </p:nvSpPr>
        <p:spPr bwMode="auto">
          <a:xfrm>
            <a:off x="1905000" y="297440"/>
            <a:ext cx="518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smtClean="0">
                <a:ln>
                  <a:noFill/>
                </a:ln>
                <a:solidFill>
                  <a:schemeClr val="tx1"/>
                </a:solidFill>
                <a:effectLst/>
                <a:latin typeface="Arial" panose="020B0604020202020204" pitchFamily="34" charset="0"/>
              </a:rPr>
              <a:t>Text</a:t>
            </a:r>
            <a:r>
              <a:rPr kumimoji="0" lang="en-US" altLang="en-US" sz="2000" b="0" i="0" u="none" strike="noStrike" cap="none" normalizeH="0" dirty="0" smtClean="0">
                <a:ln>
                  <a:noFill/>
                </a:ln>
                <a:solidFill>
                  <a:schemeClr val="tx1"/>
                </a:solidFill>
                <a:effectLst/>
                <a:latin typeface="Arial" panose="020B0604020202020204" pitchFamily="34" charset="0"/>
              </a:rPr>
              <a:t> Messaging for OA communications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587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457200" y="21245"/>
            <a:ext cx="1270000" cy="952500"/>
          </a:xfrm>
          <a:prstGeom prst="rect">
            <a:avLst/>
          </a:prstGeom>
        </p:spPr>
      </p:pic>
      <p:pic>
        <p:nvPicPr>
          <p:cNvPr id="3" name="Picture 2"/>
          <p:cNvPicPr>
            <a:picLocks noChangeAspect="1"/>
          </p:cNvPicPr>
          <p:nvPr/>
        </p:nvPicPr>
        <p:blipFill>
          <a:blip r:embed="rId3"/>
          <a:stretch>
            <a:fillRect/>
          </a:stretch>
        </p:blipFill>
        <p:spPr>
          <a:xfrm>
            <a:off x="685800" y="2743200"/>
            <a:ext cx="4953000" cy="3236960"/>
          </a:xfrm>
          <a:prstGeom prst="rect">
            <a:avLst/>
          </a:prstGeom>
        </p:spPr>
      </p:pic>
      <p:sp>
        <p:nvSpPr>
          <p:cNvPr id="5" name="TextBox 4"/>
          <p:cNvSpPr txBox="1"/>
          <p:nvPr/>
        </p:nvSpPr>
        <p:spPr>
          <a:xfrm>
            <a:off x="238998" y="1143000"/>
            <a:ext cx="8066802" cy="1938992"/>
          </a:xfrm>
          <a:prstGeom prst="rect">
            <a:avLst/>
          </a:prstGeom>
        </p:spPr>
        <p:txBody>
          <a:bodyPr wrap="square" rtlCol="0">
            <a:spAutoFit/>
          </a:bodyPr>
          <a:lstStyle/>
          <a:p>
            <a:pPr marL="342900" indent="-342900">
              <a:buFont typeface="Arial"/>
              <a:buChar char="•"/>
            </a:pPr>
            <a:r>
              <a:rPr lang="en-US" sz="2000" dirty="0"/>
              <a:t>Text Messages have a 98 percent read rate</a:t>
            </a:r>
          </a:p>
          <a:p>
            <a:pPr marL="342900" indent="-342900">
              <a:buFont typeface="Arial"/>
              <a:buChar char="•"/>
            </a:pPr>
            <a:r>
              <a:rPr lang="en-US" sz="2000" dirty="0"/>
              <a:t>Text Messages have a </a:t>
            </a:r>
            <a:r>
              <a:rPr lang="en-US" sz="2000" dirty="0" smtClean="0"/>
              <a:t>nearly 100 </a:t>
            </a:r>
            <a:r>
              <a:rPr lang="en-US" sz="2000" dirty="0"/>
              <a:t>percent open rate</a:t>
            </a:r>
          </a:p>
          <a:p>
            <a:pPr marL="342900" indent="-342900">
              <a:buFont typeface="Arial"/>
              <a:buChar char="•"/>
            </a:pPr>
            <a:r>
              <a:rPr lang="en-US" sz="2000" dirty="0"/>
              <a:t>Texts are typically read within 15 minutes of being received</a:t>
            </a:r>
          </a:p>
          <a:p>
            <a:pPr marL="342900" indent="-342900">
              <a:buFont typeface="Arial"/>
              <a:buChar char="•"/>
            </a:pPr>
            <a:r>
              <a:rPr lang="en-US" sz="2000" dirty="0" smtClean="0"/>
              <a:t>Smart Mobile </a:t>
            </a:r>
            <a:r>
              <a:rPr lang="en-US" sz="2000" dirty="0"/>
              <a:t>phones have reached </a:t>
            </a:r>
            <a:r>
              <a:rPr lang="en-US" sz="2000" dirty="0" smtClean="0"/>
              <a:t>nearly 64 </a:t>
            </a:r>
            <a:r>
              <a:rPr lang="en-US" sz="2000" dirty="0"/>
              <a:t>percent penetration in the United </a:t>
            </a:r>
            <a:r>
              <a:rPr lang="en-US" sz="2000" dirty="0" smtClean="0"/>
              <a:t>States as of Jan 2014 (so higher now)</a:t>
            </a:r>
            <a:endParaRPr lang="en-US" sz="2000" dirty="0"/>
          </a:p>
          <a:p>
            <a:endParaRPr lang="en-US" sz="2000" dirty="0">
              <a:solidFill>
                <a:schemeClr val="tx2"/>
              </a:solidFill>
              <a:latin typeface="Open Sans" panose="020B0606030504020204" pitchFamily="34" charset="0"/>
            </a:endParaRPr>
          </a:p>
        </p:txBody>
      </p:sp>
      <p:sp>
        <p:nvSpPr>
          <p:cNvPr id="6" name="TextBox 5"/>
          <p:cNvSpPr txBox="1"/>
          <p:nvPr/>
        </p:nvSpPr>
        <p:spPr>
          <a:xfrm>
            <a:off x="6431844" y="5128427"/>
            <a:ext cx="2667000" cy="1200329"/>
          </a:xfrm>
          <a:prstGeom prst="rect">
            <a:avLst/>
          </a:prstGeom>
        </p:spPr>
        <p:txBody>
          <a:bodyPr wrap="square" rtlCol="0">
            <a:spAutoFit/>
          </a:bodyPr>
          <a:lstStyle/>
          <a:p>
            <a:r>
              <a:rPr lang="en-US" sz="1200" dirty="0" smtClean="0">
                <a:solidFill>
                  <a:schemeClr val="bg1">
                    <a:lumMod val="50000"/>
                  </a:schemeClr>
                </a:solidFill>
                <a:cs typeface="Arial" panose="020B0604020202020204" pitchFamily="34" charset="0"/>
              </a:rPr>
              <a:t>Data and statistics from the Pew Research Center for Internet, science and Technology, Forbes.com, </a:t>
            </a:r>
            <a:r>
              <a:rPr lang="en-US" sz="1200" dirty="0">
                <a:solidFill>
                  <a:schemeClr val="bg1">
                    <a:lumMod val="50000"/>
                  </a:schemeClr>
                </a:solidFill>
                <a:cs typeface="Arial" panose="020B0604020202020204" pitchFamily="34" charset="0"/>
              </a:rPr>
              <a:t>Fifty Essential Mobile Marketing Facts</a:t>
            </a:r>
          </a:p>
          <a:p>
            <a:endParaRPr lang="en-US" sz="1200" dirty="0">
              <a:solidFill>
                <a:schemeClr val="tx2"/>
              </a:solidFill>
              <a:latin typeface="Open Sans" panose="020B0606030504020204" pitchFamily="34" charset="0"/>
            </a:endParaRPr>
          </a:p>
        </p:txBody>
      </p:sp>
      <p:sp>
        <p:nvSpPr>
          <p:cNvPr id="2" name="Rectangle 1"/>
          <p:cNvSpPr>
            <a:spLocks noChangeArrowheads="1"/>
          </p:cNvSpPr>
          <p:nvPr/>
        </p:nvSpPr>
        <p:spPr bwMode="auto">
          <a:xfrm>
            <a:off x="1905000" y="297440"/>
            <a:ext cx="518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smtClean="0">
                <a:ln>
                  <a:noFill/>
                </a:ln>
                <a:solidFill>
                  <a:schemeClr val="tx1"/>
                </a:solidFill>
                <a:effectLst/>
                <a:latin typeface="Arial" panose="020B0604020202020204" pitchFamily="34" charset="0"/>
              </a:rPr>
              <a:t>Text</a:t>
            </a:r>
            <a:r>
              <a:rPr kumimoji="0" lang="en-US" altLang="en-US" sz="2000" b="0" i="0" u="none" strike="noStrike" cap="none" normalizeH="0" dirty="0" smtClean="0">
                <a:ln>
                  <a:noFill/>
                </a:ln>
                <a:solidFill>
                  <a:schemeClr val="tx1"/>
                </a:solidFill>
                <a:effectLst/>
                <a:latin typeface="Arial" panose="020B0604020202020204" pitchFamily="34" charset="0"/>
              </a:rPr>
              <a:t> Messaging for OA communications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400800" y="2971800"/>
            <a:ext cx="274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smtClean="0">
                <a:ln>
                  <a:noFill/>
                </a:ln>
                <a:solidFill>
                  <a:schemeClr val="tx1"/>
                </a:solidFill>
                <a:effectLst/>
              </a:rPr>
              <a:t>Sites exist that can help you with your lodge communications, if you are willing to pay….</a:t>
            </a:r>
          </a:p>
        </p:txBody>
      </p:sp>
    </p:spTree>
    <p:extLst>
      <p:ext uri="{BB962C8B-B14F-4D97-AF65-F5344CB8AC3E}">
        <p14:creationId xmlns:p14="http://schemas.microsoft.com/office/powerpoint/2010/main" val="127498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457200" y="21245"/>
            <a:ext cx="1270000" cy="952500"/>
          </a:xfrm>
          <a:prstGeom prst="rect">
            <a:avLst/>
          </a:prstGeom>
        </p:spPr>
      </p:pic>
      <p:pic>
        <p:nvPicPr>
          <p:cNvPr id="2" name="Picture 1"/>
          <p:cNvPicPr>
            <a:picLocks noChangeAspect="1"/>
          </p:cNvPicPr>
          <p:nvPr/>
        </p:nvPicPr>
        <p:blipFill>
          <a:blip r:embed="rId3"/>
          <a:stretch>
            <a:fillRect/>
          </a:stretch>
        </p:blipFill>
        <p:spPr>
          <a:xfrm>
            <a:off x="990600" y="1143000"/>
            <a:ext cx="6629400" cy="4812101"/>
          </a:xfrm>
          <a:prstGeom prst="rect">
            <a:avLst/>
          </a:prstGeom>
        </p:spPr>
      </p:pic>
      <p:sp>
        <p:nvSpPr>
          <p:cNvPr id="6" name="Title 5"/>
          <p:cNvSpPr>
            <a:spLocks noGrp="1"/>
          </p:cNvSpPr>
          <p:nvPr>
            <p:ph type="title"/>
          </p:nvPr>
        </p:nvSpPr>
        <p:spPr>
          <a:xfrm>
            <a:off x="1752600" y="381000"/>
            <a:ext cx="5943600" cy="600376"/>
          </a:xfrm>
        </p:spPr>
        <p:txBody>
          <a:bodyPr>
            <a:noAutofit/>
          </a:bodyPr>
          <a:lstStyle/>
          <a:p>
            <a:r>
              <a:rPr lang="en-US" sz="2000" b="1" dirty="0" smtClean="0"/>
              <a:t>There are free options for messaging your members…</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72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315200" cy="600376"/>
          </a:xfrm>
        </p:spPr>
        <p:txBody>
          <a:bodyPr>
            <a:noAutofit/>
          </a:bodyPr>
          <a:lstStyle/>
          <a:p>
            <a:r>
              <a:rPr lang="en-US" sz="2400" dirty="0" smtClean="0"/>
              <a:t>Agenda</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304800" y="1219200"/>
            <a:ext cx="8305800" cy="9633406"/>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What can social media do for my lodge?</a:t>
            </a:r>
          </a:p>
          <a:p>
            <a:pPr marL="457200" indent="-457200">
              <a:buFont typeface="Arial"/>
              <a:buChar char="•"/>
            </a:pPr>
            <a:r>
              <a:rPr lang="en-US" sz="2000" dirty="0" smtClean="0">
                <a:solidFill>
                  <a:schemeClr val="tx2"/>
                </a:solidFill>
                <a:latin typeface="Open Sans" panose="020B0606030504020204" pitchFamily="34" charset="0"/>
              </a:rPr>
              <a:t>Lodge Websites</a:t>
            </a:r>
          </a:p>
          <a:p>
            <a:pPr marL="457200" indent="-457200">
              <a:buFont typeface="Arial"/>
              <a:buChar char="•"/>
            </a:pPr>
            <a:r>
              <a:rPr lang="en-US" sz="2000" dirty="0" smtClean="0">
                <a:solidFill>
                  <a:schemeClr val="tx2"/>
                </a:solidFill>
                <a:latin typeface="Open Sans" panose="020B0606030504020204" pitchFamily="34" charset="0"/>
              </a:rPr>
              <a:t>Facebook</a:t>
            </a:r>
          </a:p>
          <a:p>
            <a:pPr marL="457200" indent="-457200">
              <a:buFont typeface="Arial"/>
              <a:buChar char="•"/>
            </a:pPr>
            <a:r>
              <a:rPr lang="en-US" sz="2000" dirty="0" smtClean="0">
                <a:solidFill>
                  <a:schemeClr val="tx2"/>
                </a:solidFill>
                <a:latin typeface="Open Sans" panose="020B0606030504020204" pitchFamily="34" charset="0"/>
              </a:rPr>
              <a:t>Instagram</a:t>
            </a:r>
          </a:p>
          <a:p>
            <a:pPr marL="457200" indent="-457200">
              <a:buFont typeface="Arial"/>
              <a:buChar char="•"/>
            </a:pPr>
            <a:r>
              <a:rPr lang="en-US" sz="2000" dirty="0" smtClean="0">
                <a:solidFill>
                  <a:schemeClr val="tx2"/>
                </a:solidFill>
                <a:latin typeface="Open Sans" panose="020B0606030504020204" pitchFamily="34" charset="0"/>
              </a:rPr>
              <a:t>Snapchat</a:t>
            </a:r>
          </a:p>
          <a:p>
            <a:pPr marL="457200" indent="-457200">
              <a:buFont typeface="Arial"/>
              <a:buChar char="•"/>
            </a:pPr>
            <a:r>
              <a:rPr lang="en-US" sz="2000" dirty="0" smtClean="0">
                <a:solidFill>
                  <a:schemeClr val="tx2"/>
                </a:solidFill>
                <a:latin typeface="Open Sans" panose="020B0606030504020204" pitchFamily="34" charset="0"/>
              </a:rPr>
              <a:t>Pinterest</a:t>
            </a:r>
          </a:p>
          <a:p>
            <a:pPr marL="457200" indent="-457200">
              <a:buFont typeface="Arial"/>
              <a:buChar char="•"/>
            </a:pPr>
            <a:r>
              <a:rPr lang="en-US" sz="2000" dirty="0" smtClean="0">
                <a:solidFill>
                  <a:schemeClr val="tx2"/>
                </a:solidFill>
                <a:latin typeface="Open Sans" panose="020B0606030504020204" pitchFamily="34" charset="0"/>
              </a:rPr>
              <a:t>Twitter</a:t>
            </a:r>
          </a:p>
          <a:p>
            <a:pPr marL="457200" indent="-457200">
              <a:buFont typeface="Arial"/>
              <a:buChar char="•"/>
            </a:pPr>
            <a:r>
              <a:rPr lang="en-US" sz="2000" dirty="0" err="1" smtClean="0">
                <a:solidFill>
                  <a:schemeClr val="tx2"/>
                </a:solidFill>
                <a:latin typeface="Open Sans" panose="020B0606030504020204" pitchFamily="34" charset="0"/>
              </a:rPr>
              <a:t>TEXTing</a:t>
            </a:r>
            <a:endParaRPr lang="en-US" sz="2000" dirty="0" smtClean="0">
              <a:solidFill>
                <a:schemeClr val="tx2"/>
              </a:solidFill>
              <a:latin typeface="Open Sans" panose="020B0606030504020204" pitchFamily="34" charset="0"/>
            </a:endParaRPr>
          </a:p>
          <a:p>
            <a:pPr marL="457200" indent="-457200">
              <a:buFont typeface="Arial"/>
              <a:buChar char="•"/>
            </a:pPr>
            <a:r>
              <a:rPr lang="en-US" sz="2000" dirty="0" smtClean="0">
                <a:solidFill>
                  <a:schemeClr val="tx2"/>
                </a:solidFill>
                <a:latin typeface="Open Sans" panose="020B0606030504020204" pitchFamily="34" charset="0"/>
              </a:rPr>
              <a:t>What gives the best results?</a:t>
            </a:r>
          </a:p>
          <a:p>
            <a:pPr marL="457200" indent="-457200">
              <a:buFont typeface="Arial"/>
              <a:buChar char="•"/>
            </a:pPr>
            <a:r>
              <a:rPr lang="en-US" sz="2000" dirty="0" smtClean="0">
                <a:solidFill>
                  <a:schemeClr val="tx2"/>
                </a:solidFill>
                <a:latin typeface="Open Sans" panose="020B0606030504020204" pitchFamily="34" charset="0"/>
              </a:rPr>
              <a:t>A Social Media survey, and the results</a:t>
            </a:r>
          </a:p>
          <a:p>
            <a:pPr marL="457200" indent="-457200">
              <a:buFont typeface="Arial"/>
              <a:buChar char="•"/>
            </a:pPr>
            <a:r>
              <a:rPr lang="en-US" sz="2000" dirty="0" smtClean="0">
                <a:solidFill>
                  <a:schemeClr val="tx2"/>
                </a:solidFill>
                <a:latin typeface="Open Sans" panose="020B0606030504020204" pitchFamily="34" charset="0"/>
              </a:rPr>
              <a:t>How do we use Social Media Safely</a:t>
            </a:r>
          </a:p>
          <a:p>
            <a:pPr marL="457200" indent="-457200">
              <a:buFont typeface="Arial"/>
              <a:buChar char="•"/>
            </a:pPr>
            <a:r>
              <a:rPr lang="en-US" sz="2000" dirty="0" smtClean="0">
                <a:solidFill>
                  <a:schemeClr val="tx2"/>
                </a:solidFill>
                <a:latin typeface="Open Sans" panose="020B0606030504020204" pitchFamily="34" charset="0"/>
              </a:rPr>
              <a:t>What should your lodge do to be effective?</a:t>
            </a:r>
          </a:p>
          <a:p>
            <a:pPr marL="457200" indent="-457200">
              <a:buFont typeface="Arial"/>
              <a:buChar char="•"/>
            </a:pPr>
            <a:r>
              <a:rPr lang="en-US" sz="2000" dirty="0" smtClean="0">
                <a:solidFill>
                  <a:schemeClr val="tx2"/>
                </a:solidFill>
                <a:latin typeface="Open Sans" panose="020B0606030504020204" pitchFamily="34" charset="0"/>
              </a:rPr>
              <a:t>Conclusions</a:t>
            </a:r>
          </a:p>
          <a:p>
            <a:pPr marL="457200" indent="-457200">
              <a:buFont typeface="Arial"/>
              <a:buChar char="•"/>
            </a:pPr>
            <a:r>
              <a:rPr lang="en-US" sz="2000" dirty="0" smtClean="0">
                <a:solidFill>
                  <a:schemeClr val="tx2"/>
                </a:solidFill>
                <a:latin typeface="Open Sans" panose="020B0606030504020204" pitchFamily="34" charset="0"/>
              </a:rPr>
              <a:t>Questions?</a:t>
            </a: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r>
              <a:rPr lang="en-US" sz="2000" dirty="0" smtClean="0">
                <a:solidFill>
                  <a:schemeClr val="tx2"/>
                </a:solidFill>
                <a:latin typeface="Open Sans" panose="020B0606030504020204" pitchFamily="34" charset="0"/>
              </a:rPr>
              <a:t>What should your lodge do to be effective?</a:t>
            </a:r>
          </a:p>
          <a:p>
            <a:pPr marL="457200" indent="-457200">
              <a:buFont typeface="Arial"/>
              <a:buChar char="•"/>
            </a:pPr>
            <a:endParaRPr lang="en-US" sz="2000" dirty="0" smtClean="0">
              <a:solidFill>
                <a:schemeClr val="tx2"/>
              </a:solidFill>
              <a:latin typeface="Open Sans" panose="020B0606030504020204" pitchFamily="34" charset="0"/>
            </a:endParaRPr>
          </a:p>
          <a:p>
            <a:endParaRPr lang="en-US" sz="2000" dirty="0" smtClean="0">
              <a:solidFill>
                <a:srgbClr val="FEDD11"/>
              </a:solidFill>
              <a:latin typeface="Open Sans" panose="020B0606030504020204" pitchFamily="34" charset="0"/>
            </a:endParaRPr>
          </a:p>
        </p:txBody>
      </p:sp>
    </p:spTree>
    <p:extLst>
      <p:ext uri="{BB962C8B-B14F-4D97-AF65-F5344CB8AC3E}">
        <p14:creationId xmlns:p14="http://schemas.microsoft.com/office/powerpoint/2010/main" val="396772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So which social media “methods” will give me the best results in my lodge?</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381000" y="1066800"/>
            <a:ext cx="8153399" cy="707886"/>
          </a:xfrm>
          <a:prstGeom prst="rect">
            <a:avLst/>
          </a:prstGeom>
        </p:spPr>
        <p:txBody>
          <a:bodyPr wrap="square" rtlCol="0">
            <a:spAutoFit/>
          </a:bodyPr>
          <a:lstStyle/>
          <a:p>
            <a:r>
              <a:rPr lang="en-US" sz="2000" b="1" dirty="0" smtClean="0"/>
              <a:t>There is no one “silver bullet” that will solve all your communications and engagement issues.  </a:t>
            </a:r>
            <a:r>
              <a:rPr lang="en-US" sz="2000" b="1" u="sng" dirty="0" smtClean="0"/>
              <a:t>Sorry</a:t>
            </a:r>
            <a:r>
              <a:rPr lang="en-US" sz="2000" b="1" dirty="0" smtClean="0"/>
              <a:t>.</a:t>
            </a:r>
            <a:endParaRPr lang="en-US" sz="2000" b="1" dirty="0"/>
          </a:p>
        </p:txBody>
      </p:sp>
      <p:sp>
        <p:nvSpPr>
          <p:cNvPr id="9" name="TextBox 8"/>
          <p:cNvSpPr txBox="1"/>
          <p:nvPr/>
        </p:nvSpPr>
        <p:spPr>
          <a:xfrm>
            <a:off x="228600" y="1752600"/>
            <a:ext cx="8305800" cy="4585871"/>
          </a:xfrm>
          <a:prstGeom prst="rect">
            <a:avLst/>
          </a:prstGeom>
        </p:spPr>
        <p:txBody>
          <a:bodyPr wrap="square" rtlCol="0">
            <a:spAutoFit/>
          </a:bodyPr>
          <a:lstStyle/>
          <a:p>
            <a:pPr marL="457200" indent="-457200">
              <a:buFont typeface="Arial"/>
              <a:buChar char="•"/>
            </a:pPr>
            <a:r>
              <a:rPr lang="en-US" dirty="0" smtClean="0">
                <a:solidFill>
                  <a:schemeClr val="tx2"/>
                </a:solidFill>
                <a:latin typeface="Open Sans" panose="020B0606030504020204" pitchFamily="34" charset="0"/>
              </a:rPr>
              <a:t>This last spring, I embarked on finding out what type of social media is used most often by youth and adult </a:t>
            </a:r>
            <a:r>
              <a:rPr lang="en-US" dirty="0" err="1" smtClean="0">
                <a:solidFill>
                  <a:schemeClr val="tx2"/>
                </a:solidFill>
                <a:latin typeface="Open Sans" panose="020B0606030504020204" pitchFamily="34" charset="0"/>
              </a:rPr>
              <a:t>arrowmen</a:t>
            </a:r>
            <a:r>
              <a:rPr lang="en-US" dirty="0" smtClean="0">
                <a:solidFill>
                  <a:schemeClr val="tx2"/>
                </a:solidFill>
                <a:latin typeface="Open Sans" panose="020B0606030504020204" pitchFamily="34" charset="0"/>
              </a:rPr>
              <a:t> (not the public in general).</a:t>
            </a:r>
          </a:p>
          <a:p>
            <a:pPr marL="457200" indent="-457200">
              <a:buFont typeface="Arial"/>
              <a:buChar char="•"/>
            </a:pPr>
            <a:r>
              <a:rPr lang="en-US" dirty="0" smtClean="0">
                <a:solidFill>
                  <a:schemeClr val="tx2"/>
                </a:solidFill>
                <a:latin typeface="Open Sans" panose="020B0606030504020204" pitchFamily="34" charset="0"/>
              </a:rPr>
              <a:t>At the W3S Spring Conclave at Coast Guard Island, I put social media surveys in 200 of the Conclave registration packets</a:t>
            </a:r>
          </a:p>
          <a:p>
            <a:pPr marL="457200" indent="-457200">
              <a:buFont typeface="Arial"/>
              <a:buChar char="•"/>
            </a:pPr>
            <a:r>
              <a:rPr lang="en-US" dirty="0" smtClean="0">
                <a:solidFill>
                  <a:schemeClr val="tx2"/>
                </a:solidFill>
                <a:latin typeface="Open Sans" panose="020B0606030504020204" pitchFamily="34" charset="0"/>
              </a:rPr>
              <a:t>I received 163 surveys back.</a:t>
            </a:r>
          </a:p>
          <a:p>
            <a:pPr marL="457200" indent="-457200">
              <a:buFont typeface="Arial"/>
              <a:buChar char="•"/>
            </a:pPr>
            <a:r>
              <a:rPr lang="en-US" dirty="0" smtClean="0">
                <a:solidFill>
                  <a:schemeClr val="tx2"/>
                </a:solidFill>
                <a:latin typeface="Open Sans" panose="020B0606030504020204" pitchFamily="34" charset="0"/>
              </a:rPr>
              <a:t>The surveys asked the following questions:</a:t>
            </a:r>
          </a:p>
          <a:p>
            <a:pPr marL="914400" lvl="1" indent="-457200">
              <a:buFont typeface="Wingdings" charset="2"/>
              <a:buChar char="q"/>
            </a:pPr>
            <a:r>
              <a:rPr lang="en-US" sz="1600" dirty="0" smtClean="0">
                <a:solidFill>
                  <a:schemeClr val="tx2"/>
                </a:solidFill>
                <a:latin typeface="Open Sans" panose="020B0606030504020204" pitchFamily="34" charset="0"/>
              </a:rPr>
              <a:t>Are you a youth or adult?</a:t>
            </a:r>
          </a:p>
          <a:p>
            <a:pPr marL="914400" lvl="1" indent="-457200">
              <a:buFont typeface="Wingdings" charset="2"/>
              <a:buChar char="q"/>
            </a:pPr>
            <a:r>
              <a:rPr lang="en-US" sz="1600" dirty="0" smtClean="0">
                <a:solidFill>
                  <a:schemeClr val="tx2"/>
                </a:solidFill>
                <a:latin typeface="Open Sans" panose="020B0606030504020204" pitchFamily="34" charset="0"/>
              </a:rPr>
              <a:t>Do you use Facebook, and how often?</a:t>
            </a:r>
          </a:p>
          <a:p>
            <a:pPr marL="914400" lvl="1" indent="-457200">
              <a:buFont typeface="Wingdings" charset="2"/>
              <a:buChar char="q"/>
            </a:pPr>
            <a:r>
              <a:rPr lang="en-US" sz="1600" dirty="0">
                <a:solidFill>
                  <a:schemeClr val="tx2"/>
                </a:solidFill>
                <a:latin typeface="Open Sans" panose="020B0606030504020204" pitchFamily="34" charset="0"/>
              </a:rPr>
              <a:t>Do you use </a:t>
            </a:r>
            <a:r>
              <a:rPr lang="en-US" sz="1600" dirty="0" err="1" smtClean="0">
                <a:solidFill>
                  <a:schemeClr val="tx2"/>
                </a:solidFill>
                <a:latin typeface="Open Sans" panose="020B0606030504020204" pitchFamily="34" charset="0"/>
              </a:rPr>
              <a:t>Instagram</a:t>
            </a:r>
            <a:r>
              <a:rPr lang="en-US" sz="1600" dirty="0" smtClean="0">
                <a:solidFill>
                  <a:schemeClr val="tx2"/>
                </a:solidFill>
                <a:latin typeface="Open Sans" panose="020B0606030504020204" pitchFamily="34" charset="0"/>
              </a:rPr>
              <a:t>, </a:t>
            </a:r>
            <a:r>
              <a:rPr lang="en-US" sz="1600" dirty="0">
                <a:solidFill>
                  <a:schemeClr val="tx2"/>
                </a:solidFill>
                <a:latin typeface="Open Sans" panose="020B0606030504020204" pitchFamily="34" charset="0"/>
              </a:rPr>
              <a:t>and how often?</a:t>
            </a:r>
          </a:p>
          <a:p>
            <a:pPr marL="914400" lvl="1" indent="-457200">
              <a:buFont typeface="Wingdings" charset="2"/>
              <a:buChar char="q"/>
            </a:pPr>
            <a:r>
              <a:rPr lang="en-US" sz="1600" dirty="0">
                <a:solidFill>
                  <a:schemeClr val="tx2"/>
                </a:solidFill>
                <a:latin typeface="Open Sans" panose="020B0606030504020204" pitchFamily="34" charset="0"/>
              </a:rPr>
              <a:t>Do you use </a:t>
            </a:r>
            <a:r>
              <a:rPr lang="en-US" sz="1600" dirty="0" err="1" smtClean="0">
                <a:solidFill>
                  <a:schemeClr val="tx2"/>
                </a:solidFill>
                <a:latin typeface="Open Sans" panose="020B0606030504020204" pitchFamily="34" charset="0"/>
              </a:rPr>
              <a:t>Snapchat</a:t>
            </a:r>
            <a:r>
              <a:rPr lang="en-US" sz="1600" dirty="0" smtClean="0">
                <a:solidFill>
                  <a:schemeClr val="tx2"/>
                </a:solidFill>
                <a:latin typeface="Open Sans" panose="020B0606030504020204" pitchFamily="34" charset="0"/>
              </a:rPr>
              <a:t>, </a:t>
            </a:r>
            <a:r>
              <a:rPr lang="en-US" sz="1600" dirty="0">
                <a:solidFill>
                  <a:schemeClr val="tx2"/>
                </a:solidFill>
                <a:latin typeface="Open Sans" panose="020B0606030504020204" pitchFamily="34" charset="0"/>
              </a:rPr>
              <a:t>and how often?</a:t>
            </a:r>
          </a:p>
          <a:p>
            <a:pPr marL="914400" lvl="1" indent="-457200">
              <a:buFont typeface="Wingdings" charset="2"/>
              <a:buChar char="q"/>
            </a:pPr>
            <a:r>
              <a:rPr lang="en-US" sz="1600" dirty="0">
                <a:solidFill>
                  <a:schemeClr val="tx2"/>
                </a:solidFill>
                <a:latin typeface="Open Sans" panose="020B0606030504020204" pitchFamily="34" charset="0"/>
              </a:rPr>
              <a:t>Do you use </a:t>
            </a:r>
            <a:r>
              <a:rPr lang="en-US" sz="1600" dirty="0" err="1" smtClean="0">
                <a:solidFill>
                  <a:schemeClr val="tx2"/>
                </a:solidFill>
                <a:latin typeface="Open Sans" panose="020B0606030504020204" pitchFamily="34" charset="0"/>
              </a:rPr>
              <a:t>Pinterest</a:t>
            </a:r>
            <a:r>
              <a:rPr lang="en-US" sz="1600" dirty="0" smtClean="0">
                <a:solidFill>
                  <a:schemeClr val="tx2"/>
                </a:solidFill>
                <a:latin typeface="Open Sans" panose="020B0606030504020204" pitchFamily="34" charset="0"/>
              </a:rPr>
              <a:t>, </a:t>
            </a:r>
            <a:r>
              <a:rPr lang="en-US" sz="1600" dirty="0">
                <a:solidFill>
                  <a:schemeClr val="tx2"/>
                </a:solidFill>
                <a:latin typeface="Open Sans" panose="020B0606030504020204" pitchFamily="34" charset="0"/>
              </a:rPr>
              <a:t>and how often?</a:t>
            </a:r>
          </a:p>
          <a:p>
            <a:pPr marL="914400" lvl="1" indent="-457200">
              <a:buFont typeface="Wingdings" charset="2"/>
              <a:buChar char="q"/>
            </a:pPr>
            <a:r>
              <a:rPr lang="en-US" sz="1600" dirty="0">
                <a:solidFill>
                  <a:schemeClr val="tx2"/>
                </a:solidFill>
                <a:latin typeface="Open Sans" panose="020B0606030504020204" pitchFamily="34" charset="0"/>
              </a:rPr>
              <a:t>Do you use </a:t>
            </a:r>
            <a:r>
              <a:rPr lang="en-US" sz="1600" dirty="0" smtClean="0">
                <a:solidFill>
                  <a:schemeClr val="tx2"/>
                </a:solidFill>
                <a:latin typeface="Open Sans" panose="020B0606030504020204" pitchFamily="34" charset="0"/>
              </a:rPr>
              <a:t>Twitter, </a:t>
            </a:r>
            <a:r>
              <a:rPr lang="en-US" sz="1600" dirty="0">
                <a:solidFill>
                  <a:schemeClr val="tx2"/>
                </a:solidFill>
                <a:latin typeface="Open Sans" panose="020B0606030504020204" pitchFamily="34" charset="0"/>
              </a:rPr>
              <a:t>and how often?</a:t>
            </a:r>
          </a:p>
          <a:p>
            <a:pPr marL="914400" lvl="1" indent="-457200">
              <a:buFont typeface="Wingdings" charset="2"/>
              <a:buChar char="q"/>
            </a:pPr>
            <a:r>
              <a:rPr lang="en-US" sz="1600" dirty="0">
                <a:solidFill>
                  <a:schemeClr val="tx2"/>
                </a:solidFill>
                <a:latin typeface="Open Sans" panose="020B0606030504020204" pitchFamily="34" charset="0"/>
              </a:rPr>
              <a:t>Do you use </a:t>
            </a:r>
            <a:r>
              <a:rPr lang="en-US" sz="1600" dirty="0" smtClean="0">
                <a:solidFill>
                  <a:schemeClr val="tx2"/>
                </a:solidFill>
                <a:latin typeface="Open Sans" panose="020B0606030504020204" pitchFamily="34" charset="0"/>
              </a:rPr>
              <a:t>TEXT Messaging, </a:t>
            </a:r>
            <a:r>
              <a:rPr lang="en-US" sz="1600" dirty="0">
                <a:solidFill>
                  <a:schemeClr val="tx2"/>
                </a:solidFill>
                <a:latin typeface="Open Sans" panose="020B0606030504020204" pitchFamily="34" charset="0"/>
              </a:rPr>
              <a:t>and how often</a:t>
            </a:r>
            <a:r>
              <a:rPr lang="en-US" sz="1600" dirty="0" smtClean="0">
                <a:solidFill>
                  <a:schemeClr val="tx2"/>
                </a:solidFill>
                <a:latin typeface="Open Sans" panose="020B0606030504020204" pitchFamily="34" charset="0"/>
              </a:rPr>
              <a:t>?</a:t>
            </a:r>
          </a:p>
          <a:p>
            <a:pPr marL="457200" indent="-457200">
              <a:buFont typeface="Arial"/>
              <a:buChar char="•"/>
            </a:pPr>
            <a:r>
              <a:rPr lang="en-US" dirty="0" smtClean="0">
                <a:solidFill>
                  <a:srgbClr val="FF0000"/>
                </a:solidFill>
                <a:latin typeface="Open Sans" panose="020B0606030504020204" pitchFamily="34" charset="0"/>
              </a:rPr>
              <a:t>The participants were not queried on use of email, as all Conclave attendees needed to have email to register for the event.  How often they check their email is open to discussion…</a:t>
            </a:r>
          </a:p>
        </p:txBody>
      </p:sp>
    </p:spTree>
    <p:extLst>
      <p:ext uri="{BB962C8B-B14F-4D97-AF65-F5344CB8AC3E}">
        <p14:creationId xmlns:p14="http://schemas.microsoft.com/office/powerpoint/2010/main" val="123503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Results from the Social Media Survey (Youth)</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294113979"/>
              </p:ext>
            </p:extLst>
          </p:nvPr>
        </p:nvGraphicFramePr>
        <p:xfrm>
          <a:off x="533400" y="914400"/>
          <a:ext cx="7772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81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Results from the Social Media Survey (Adults)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379489657"/>
              </p:ext>
            </p:extLst>
          </p:nvPr>
        </p:nvGraphicFramePr>
        <p:xfrm>
          <a:off x="533400" y="914400"/>
          <a:ext cx="8089900" cy="51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59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Conclusions from the Social Media Survey</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228600" y="1219200"/>
            <a:ext cx="8305800" cy="3477875"/>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Youth and adults have different interests in Social Media.</a:t>
            </a:r>
          </a:p>
          <a:p>
            <a:pPr marL="457200" indent="-457200">
              <a:buFont typeface="Arial"/>
              <a:buChar char="•"/>
            </a:pPr>
            <a:r>
              <a:rPr lang="en-US" sz="2000" dirty="0" smtClean="0">
                <a:solidFill>
                  <a:schemeClr val="tx2"/>
                </a:solidFill>
                <a:latin typeface="Open Sans" panose="020B0606030504020204" pitchFamily="34" charset="0"/>
              </a:rPr>
              <a:t>Facebook is the most popular social media site among both youth and adults.</a:t>
            </a:r>
          </a:p>
          <a:p>
            <a:pPr marL="457200" indent="-457200">
              <a:buFont typeface="Arial"/>
              <a:buChar char="•"/>
            </a:pPr>
            <a:r>
              <a:rPr lang="en-US" sz="2000" dirty="0" smtClean="0">
                <a:solidFill>
                  <a:schemeClr val="tx2"/>
                </a:solidFill>
                <a:latin typeface="Open Sans" panose="020B0606030504020204" pitchFamily="34" charset="0"/>
              </a:rPr>
              <a:t>Adults are much more consistent about checking on a daily basis.</a:t>
            </a:r>
          </a:p>
          <a:p>
            <a:pPr marL="457200" indent="-457200">
              <a:buFont typeface="Arial"/>
              <a:buChar char="•"/>
            </a:pPr>
            <a:r>
              <a:rPr lang="en-US" sz="2000" dirty="0" smtClean="0">
                <a:solidFill>
                  <a:schemeClr val="tx2"/>
                </a:solidFill>
                <a:latin typeface="Open Sans" panose="020B0606030504020204" pitchFamily="34" charset="0"/>
              </a:rPr>
              <a:t>Among youth, Facebook, </a:t>
            </a:r>
            <a:r>
              <a:rPr lang="en-US" sz="2000" dirty="0" err="1" smtClean="0">
                <a:solidFill>
                  <a:schemeClr val="tx2"/>
                </a:solidFill>
                <a:latin typeface="Open Sans" panose="020B0606030504020204" pitchFamily="34" charset="0"/>
              </a:rPr>
              <a:t>Instagram</a:t>
            </a:r>
            <a:r>
              <a:rPr lang="en-US" sz="2000" dirty="0" smtClean="0">
                <a:solidFill>
                  <a:schemeClr val="tx2"/>
                </a:solidFill>
                <a:latin typeface="Open Sans" panose="020B0606030504020204" pitchFamily="34" charset="0"/>
              </a:rPr>
              <a:t>, and </a:t>
            </a:r>
            <a:r>
              <a:rPr lang="en-US" sz="2000" dirty="0" err="1" smtClean="0">
                <a:solidFill>
                  <a:schemeClr val="tx2"/>
                </a:solidFill>
                <a:latin typeface="Open Sans" panose="020B0606030504020204" pitchFamily="34" charset="0"/>
              </a:rPr>
              <a:t>Snapchat</a:t>
            </a:r>
            <a:r>
              <a:rPr lang="en-US" sz="2000" dirty="0" smtClean="0">
                <a:solidFill>
                  <a:schemeClr val="tx2"/>
                </a:solidFill>
                <a:latin typeface="Open Sans" panose="020B0606030504020204" pitchFamily="34" charset="0"/>
              </a:rPr>
              <a:t> are all “mildly” popular.</a:t>
            </a:r>
          </a:p>
          <a:p>
            <a:pPr marL="457200" indent="-457200">
              <a:buFont typeface="Arial"/>
              <a:buChar char="•"/>
            </a:pPr>
            <a:r>
              <a:rPr lang="en-US" sz="2000" dirty="0" err="1" smtClean="0">
                <a:solidFill>
                  <a:schemeClr val="tx2"/>
                </a:solidFill>
                <a:latin typeface="Open Sans" panose="020B0606030504020204" pitchFamily="34" charset="0"/>
              </a:rPr>
              <a:t>Pinterest</a:t>
            </a:r>
            <a:r>
              <a:rPr lang="en-US" sz="2000" dirty="0" smtClean="0">
                <a:solidFill>
                  <a:schemeClr val="tx2"/>
                </a:solidFill>
                <a:latin typeface="Open Sans" panose="020B0606030504020204" pitchFamily="34" charset="0"/>
              </a:rPr>
              <a:t> is shunned by youth.</a:t>
            </a:r>
          </a:p>
          <a:p>
            <a:pPr marL="457200" indent="-457200">
              <a:buFont typeface="Arial"/>
              <a:buChar char="•"/>
            </a:pPr>
            <a:r>
              <a:rPr lang="en-US" sz="2000" b="1" u="sng" dirty="0" smtClean="0">
                <a:solidFill>
                  <a:schemeClr val="tx2"/>
                </a:solidFill>
                <a:latin typeface="Open Sans" panose="020B0606030504020204" pitchFamily="34" charset="0"/>
              </a:rPr>
              <a:t>By far, TEXT messaging (SMS) is the most popular form of communications, and is checked and used considerably more often than any other forms of social media.</a:t>
            </a:r>
            <a:endParaRPr lang="en-US" sz="2000" b="1" u="sng"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222299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How do we use social media safely?  --- Guidelines---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228600" y="1219200"/>
            <a:ext cx="8305800" cy="5786199"/>
          </a:xfrm>
          <a:prstGeom prst="rect">
            <a:avLst/>
          </a:prstGeom>
        </p:spPr>
        <p:txBody>
          <a:bodyPr wrap="square" rtlCol="0">
            <a:spAutoFit/>
          </a:bodyPr>
          <a:lstStyle/>
          <a:p>
            <a:pPr marL="457200" indent="-457200">
              <a:buFont typeface="Arial"/>
              <a:buChar char="•"/>
            </a:pPr>
            <a:r>
              <a:rPr lang="en-US" sz="2000" b="1" dirty="0" smtClean="0">
                <a:solidFill>
                  <a:schemeClr val="tx2"/>
                </a:solidFill>
                <a:latin typeface="Open Sans" panose="020B0606030504020204" pitchFamily="34" charset="0"/>
              </a:rPr>
              <a:t>Social media is not even close to 100% safe.</a:t>
            </a:r>
          </a:p>
          <a:p>
            <a:pPr marL="914400" lvl="1" indent="-457200">
              <a:buFont typeface="Wingdings" charset="2"/>
              <a:buChar char="ü"/>
            </a:pPr>
            <a:r>
              <a:rPr lang="en-US" sz="1600" dirty="0" smtClean="0">
                <a:solidFill>
                  <a:schemeClr val="tx2"/>
                </a:solidFill>
                <a:latin typeface="Open Sans" panose="020B0606030504020204" pitchFamily="34" charset="0"/>
              </a:rPr>
              <a:t>Don’t assume your pictures, comments or personal information is safe or private.  Once posted, consider anything public knowledge.</a:t>
            </a:r>
          </a:p>
          <a:p>
            <a:pPr marL="457200" indent="-457200">
              <a:buFont typeface="Arial"/>
              <a:buChar char="•"/>
            </a:pPr>
            <a:r>
              <a:rPr lang="en-US" sz="2000" b="1" dirty="0" smtClean="0">
                <a:solidFill>
                  <a:schemeClr val="tx2"/>
                </a:solidFill>
                <a:latin typeface="Open Sans" panose="020B0606030504020204" pitchFamily="34" charset="0"/>
              </a:rPr>
              <a:t>Have policies in effect that are designed to protect the privacy of the youth of your lodge.</a:t>
            </a:r>
          </a:p>
          <a:p>
            <a:pPr marL="914400" lvl="1" indent="-457200">
              <a:buFont typeface="Wingdings" charset="2"/>
              <a:buChar char="ü"/>
            </a:pPr>
            <a:r>
              <a:rPr lang="en-US" sz="1600" dirty="0" smtClean="0">
                <a:solidFill>
                  <a:schemeClr val="tx2"/>
                </a:solidFill>
                <a:latin typeface="Open Sans" panose="020B0606030504020204" pitchFamily="34" charset="0"/>
              </a:rPr>
              <a:t>Never post last names of youth on publicly accessible media!</a:t>
            </a:r>
          </a:p>
          <a:p>
            <a:pPr marL="914400" lvl="1" indent="-457200">
              <a:buFont typeface="Wingdings" charset="2"/>
              <a:buChar char="ü"/>
            </a:pPr>
            <a:r>
              <a:rPr lang="en-US" sz="1600" dirty="0" smtClean="0">
                <a:solidFill>
                  <a:schemeClr val="tx2"/>
                </a:solidFill>
                <a:latin typeface="Open Sans" panose="020B0606030504020204" pitchFamily="34" charset="0"/>
              </a:rPr>
              <a:t>Makes sure the people in pictures are OK with having their image posted.</a:t>
            </a:r>
          </a:p>
          <a:p>
            <a:pPr marL="457200" indent="-457200">
              <a:buFont typeface="Arial"/>
              <a:buChar char="•"/>
            </a:pPr>
            <a:r>
              <a:rPr lang="en-US" sz="2000" b="1" dirty="0" smtClean="0">
                <a:solidFill>
                  <a:schemeClr val="tx2"/>
                </a:solidFill>
                <a:latin typeface="Open Sans" panose="020B0606030504020204" pitchFamily="34" charset="0"/>
              </a:rPr>
              <a:t>Assume that anything that is posted on social media is going to be viewed by anyone using the specific service.</a:t>
            </a:r>
          </a:p>
          <a:p>
            <a:pPr marL="914400" lvl="1" indent="-457200">
              <a:buFont typeface="Wingdings" panose="05000000000000000000" pitchFamily="2" charset="2"/>
              <a:buChar char="ü"/>
            </a:pPr>
            <a:r>
              <a:rPr lang="en-US" sz="1600" dirty="0" smtClean="0">
                <a:solidFill>
                  <a:schemeClr val="tx2"/>
                </a:solidFill>
                <a:latin typeface="Open Sans" panose="020B0606030504020204" pitchFamily="34" charset="0"/>
              </a:rPr>
              <a:t>Never post anything you don’t want public!</a:t>
            </a:r>
          </a:p>
          <a:p>
            <a:pPr marL="914400" lvl="1" indent="-457200">
              <a:buFont typeface="Wingdings" panose="05000000000000000000" pitchFamily="2" charset="2"/>
              <a:buChar char="ü"/>
            </a:pPr>
            <a:r>
              <a:rPr lang="en-US" sz="1600" dirty="0" smtClean="0">
                <a:solidFill>
                  <a:schemeClr val="tx2"/>
                </a:solidFill>
                <a:latin typeface="Open Sans" panose="020B0606030504020204" pitchFamily="34" charset="0"/>
              </a:rPr>
              <a:t>Never post or say anything that will reflect poorly on you or the BSA</a:t>
            </a:r>
          </a:p>
          <a:p>
            <a:pPr marL="457200" indent="-457200">
              <a:buFont typeface="Arial"/>
              <a:buChar char="•"/>
            </a:pPr>
            <a:r>
              <a:rPr lang="en-US" sz="2000" b="1" dirty="0" smtClean="0">
                <a:solidFill>
                  <a:schemeClr val="tx2"/>
                </a:solidFill>
                <a:latin typeface="Open Sans" panose="020B0606030504020204" pitchFamily="34" charset="0"/>
              </a:rPr>
              <a:t>Assume that your private information used to sign up for these sites is going to be hacked.</a:t>
            </a:r>
          </a:p>
          <a:p>
            <a:pPr marL="914400" lvl="1" indent="-457200">
              <a:buFont typeface="Arial"/>
              <a:buChar char="•"/>
            </a:pPr>
            <a:r>
              <a:rPr lang="en-US" sz="1600" dirty="0" smtClean="0">
                <a:solidFill>
                  <a:schemeClr val="tx2"/>
                </a:solidFill>
                <a:latin typeface="Open Sans" panose="020B0606030504020204" pitchFamily="34" charset="0"/>
              </a:rPr>
              <a:t>In 2014, there were 783 data breaches, with a minimum of 85,611,528 records compromised.</a:t>
            </a:r>
          </a:p>
          <a:p>
            <a:pPr marL="457200" indent="-457200">
              <a:buFont typeface="Arial"/>
              <a:buChar char="•"/>
            </a:pPr>
            <a:r>
              <a:rPr lang="en-US" sz="2000" b="1" dirty="0" smtClean="0">
                <a:solidFill>
                  <a:schemeClr val="tx2"/>
                </a:solidFill>
                <a:latin typeface="Open Sans" panose="020B0606030504020204" pitchFamily="34" charset="0"/>
              </a:rPr>
              <a:t>Follow BSA guidelines on Social Media</a:t>
            </a:r>
          </a:p>
          <a:p>
            <a:pPr marL="914400" lvl="1" indent="-457200">
              <a:buFont typeface="Arial"/>
              <a:buChar char="•"/>
            </a:pPr>
            <a:r>
              <a:rPr lang="en-US" sz="1400" b="1" dirty="0">
                <a:solidFill>
                  <a:schemeClr val="tx2"/>
                </a:solidFill>
                <a:latin typeface="Open Sans" panose="020B0606030504020204" pitchFamily="34" charset="0"/>
                <a:hlinkClick r:id="rId2"/>
              </a:rPr>
              <a:t>http://www.scouting.org/scoutsource/Marketing/Resources/SocialMedia.aspx</a:t>
            </a:r>
            <a:endParaRPr lang="en-US" sz="1400" b="1" dirty="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96765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How do we use social media safely?</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stretch>
            <a:fillRect/>
          </a:stretch>
        </p:blipFill>
        <p:spPr>
          <a:xfrm>
            <a:off x="1066800" y="1066799"/>
            <a:ext cx="5943600" cy="4841407"/>
          </a:xfrm>
          <a:prstGeom prst="rect">
            <a:avLst/>
          </a:prstGeom>
        </p:spPr>
      </p:pic>
    </p:spTree>
    <p:extLst>
      <p:ext uri="{BB962C8B-B14F-4D97-AF65-F5344CB8AC3E}">
        <p14:creationId xmlns:p14="http://schemas.microsoft.com/office/powerpoint/2010/main" val="268625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What should your lodge do to be effective?</a:t>
            </a:r>
            <a:br>
              <a:rPr lang="en-US" sz="2400" dirty="0" smtClean="0"/>
            </a:br>
            <a:r>
              <a:rPr lang="en-US" sz="2400" dirty="0" smtClean="0"/>
              <a:t>Conclusions…..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228600" y="1219200"/>
            <a:ext cx="8305800" cy="2862322"/>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Youth and adults have different interests in Social Media.  One size DOES NOT fit all!</a:t>
            </a:r>
          </a:p>
          <a:p>
            <a:pPr marL="457200" indent="-457200">
              <a:buFont typeface="Arial"/>
              <a:buChar char="•"/>
            </a:pPr>
            <a:r>
              <a:rPr lang="en-US" sz="2000" dirty="0" smtClean="0">
                <a:solidFill>
                  <a:schemeClr val="tx2"/>
                </a:solidFill>
                <a:latin typeface="Open Sans" panose="020B0606030504020204" pitchFamily="34" charset="0"/>
              </a:rPr>
              <a:t>There is no single solution that will work for both youth and adults.</a:t>
            </a:r>
          </a:p>
          <a:p>
            <a:pPr marL="457200" indent="-457200">
              <a:buFont typeface="Arial"/>
              <a:buChar char="•"/>
            </a:pPr>
            <a:r>
              <a:rPr lang="en-US" sz="2000" dirty="0" smtClean="0">
                <a:solidFill>
                  <a:schemeClr val="tx2"/>
                </a:solidFill>
                <a:latin typeface="Open Sans" panose="020B0606030504020204" pitchFamily="34" charset="0"/>
              </a:rPr>
              <a:t>Don’t bother wasting time and resources on methods that are only marginally effective in your lodge.  </a:t>
            </a:r>
          </a:p>
          <a:p>
            <a:pPr marL="457200" indent="-457200">
              <a:buFont typeface="Arial"/>
              <a:buChar char="•"/>
            </a:pPr>
            <a:r>
              <a:rPr lang="en-US" sz="2000" dirty="0" smtClean="0">
                <a:solidFill>
                  <a:schemeClr val="tx2"/>
                </a:solidFill>
                <a:latin typeface="Open Sans" panose="020B0606030504020204" pitchFamily="34" charset="0"/>
              </a:rPr>
              <a:t>Establish just a few methods that work for your lodge, and make sure they are kept active, up-to-date, and relevant to the youth and adults!</a:t>
            </a:r>
            <a:endParaRPr lang="en-US" sz="20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49754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Questions?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81000" y="1143000"/>
            <a:ext cx="8305800" cy="4708981"/>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What is on your mind?</a:t>
            </a: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endParaRPr lang="en-US" sz="2000" dirty="0" smtClean="0">
              <a:solidFill>
                <a:schemeClr val="tx2"/>
              </a:solidFill>
              <a:latin typeface="Open Sans" panose="020B0606030504020204" pitchFamily="34" charset="0"/>
            </a:endParaRPr>
          </a:p>
          <a:p>
            <a:pPr marL="457200" indent="-457200">
              <a:buFont typeface="Arial"/>
              <a:buChar char="•"/>
            </a:pPr>
            <a:r>
              <a:rPr lang="en-US" sz="2000" dirty="0" smtClean="0">
                <a:solidFill>
                  <a:schemeClr val="tx2"/>
                </a:solidFill>
                <a:latin typeface="Open Sans" panose="020B0606030504020204" pitchFamily="34" charset="0"/>
              </a:rPr>
              <a:t>Thanks for coming to this presentation!</a:t>
            </a:r>
            <a:endParaRPr lang="en-US" sz="20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128621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4"/>
          </p:nvPr>
        </p:nvSpPr>
        <p:spPr>
          <a:xfrm>
            <a:off x="457200" y="152400"/>
            <a:ext cx="7983087" cy="1967492"/>
          </a:xfrm>
        </p:spPr>
        <p:txBody>
          <a:bodyPr>
            <a:normAutofit/>
          </a:bodyPr>
          <a:lstStyle/>
          <a:p>
            <a:pPr marL="0" indent="0">
              <a:lnSpc>
                <a:spcPct val="110000"/>
              </a:lnSpc>
              <a:buNone/>
            </a:pPr>
            <a:r>
              <a:rPr lang="en-US" sz="4400" b="1" dirty="0" smtClean="0">
                <a:solidFill>
                  <a:schemeClr val="tx2"/>
                </a:solidFill>
              </a:rPr>
              <a:t>Appendix</a:t>
            </a:r>
            <a:r>
              <a:rPr lang="en-US" sz="3600" dirty="0"/>
              <a:t/>
            </a:r>
            <a:br>
              <a:rPr lang="en-US" sz="3600" dirty="0"/>
            </a:br>
            <a:endParaRPr lang="en-US" dirty="0"/>
          </a:p>
        </p:txBody>
      </p:sp>
      <p:pic>
        <p:nvPicPr>
          <p:cNvPr id="7" name="yui_3_16_0_1_1431402888610_5574" descr="dt150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3783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BSA Social Media Guidelines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81000" y="1143000"/>
            <a:ext cx="8305800" cy="5478423"/>
          </a:xfrm>
          <a:prstGeom prst="rect">
            <a:avLst/>
          </a:prstGeom>
        </p:spPr>
        <p:txBody>
          <a:bodyPr wrap="square" rtlCol="0">
            <a:spAutoFit/>
          </a:bodyPr>
          <a:lstStyle/>
          <a:p>
            <a:r>
              <a:rPr lang="en-US" sz="2000" b="1" dirty="0" smtClean="0"/>
              <a:t>General Considerations</a:t>
            </a:r>
          </a:p>
          <a:p>
            <a:r>
              <a:rPr lang="en-US" sz="1400" b="1" dirty="0" smtClean="0"/>
              <a:t>Any </a:t>
            </a:r>
            <a:r>
              <a:rPr lang="en-US" sz="1400" b="1" dirty="0"/>
              <a:t>Scout units that plan to use social media should share the following Internet safety guidelines with Scouts, parents, and leaders, and all Scouts should abide by the following Internet safety guidelines and personal protection rules:</a:t>
            </a:r>
          </a:p>
          <a:p>
            <a:pPr marL="285750" indent="-285750">
              <a:buFont typeface="Arial" panose="020B0604020202020204" pitchFamily="34" charset="0"/>
              <a:buChar char="•"/>
            </a:pPr>
            <a:r>
              <a:rPr lang="en-US" sz="1200" dirty="0"/>
              <a:t>Keep online conversations with everyone in public places, not in email. </a:t>
            </a:r>
          </a:p>
          <a:p>
            <a:pPr marL="285750" indent="-285750">
              <a:buFont typeface="Arial" panose="020B0604020202020204" pitchFamily="34" charset="0"/>
              <a:buChar char="•"/>
            </a:pPr>
            <a:r>
              <a:rPr lang="en-US" sz="1200" dirty="0"/>
              <a:t>Do not give anyone online your real last name, phone numbers at home or school, your parents’ workplaces, or the name or location of your school or home address unless you have your parents’ permission first. Never give your password to anyone but a parent or other adult in your family. </a:t>
            </a:r>
          </a:p>
          <a:p>
            <a:pPr marL="285750" indent="-285750">
              <a:buFont typeface="Arial" panose="020B0604020202020204" pitchFamily="34" charset="0"/>
              <a:buChar char="•"/>
            </a:pPr>
            <a:r>
              <a:rPr lang="en-US" sz="1200" dirty="0"/>
              <a:t>If someone sends or shows you email or any type of direct message/wall post with sayings that make you feel uncomfortable, trust your instincts. You are probably right to be wary. Do not respond. Tell a parent or trusted adult what happened. </a:t>
            </a:r>
          </a:p>
          <a:p>
            <a:pPr marL="285750" indent="-285750">
              <a:buFont typeface="Arial" panose="020B0604020202020204" pitchFamily="34" charset="0"/>
              <a:buChar char="•"/>
            </a:pPr>
            <a:r>
              <a:rPr lang="en-US" sz="1200" dirty="0"/>
              <a:t>If somebody tells you to keep what’s going on between the two of you secret, tell a parent or guardian. </a:t>
            </a:r>
          </a:p>
          <a:p>
            <a:pPr marL="285750" indent="-285750">
              <a:buFont typeface="Arial" panose="020B0604020202020204" pitchFamily="34" charset="0"/>
              <a:buChar char="•"/>
            </a:pPr>
            <a:r>
              <a:rPr lang="en-US" sz="1200" dirty="0"/>
              <a:t>Be careful to whom you talk. Anyone who starts talking about subjects that make you feel uncomfortable is probably an adult posing as a kid. </a:t>
            </a:r>
          </a:p>
          <a:p>
            <a:pPr marL="285750" indent="-285750">
              <a:buFont typeface="Arial" panose="020B0604020202020204" pitchFamily="34" charset="0"/>
              <a:buChar char="•"/>
            </a:pPr>
            <a:r>
              <a:rPr lang="en-US" sz="1200" dirty="0"/>
              <a:t>Pay attention if someone tells you things that don’t fit together. If one time an online “friend” says he or she is 12, and another time says he or she is 14. That is a warning that this person is lying and may be an adult posing as a kid. </a:t>
            </a:r>
          </a:p>
          <a:p>
            <a:pPr marL="285750" indent="-285750">
              <a:buFont typeface="Arial" panose="020B0604020202020204" pitchFamily="34" charset="0"/>
              <a:buChar char="•"/>
            </a:pPr>
            <a:r>
              <a:rPr lang="en-US" sz="1200" dirty="0"/>
              <a:t>Unless you talk to a parent about it first, never talk to anybody by phone if you know that person only online. If someone asks you to call—even if it’s collect or a toll-free, 800 number—that’s a warning. That person can get your phone number this way, either from a phone bill or from caller ID. </a:t>
            </a:r>
          </a:p>
          <a:p>
            <a:pPr marL="285750" indent="-285750">
              <a:buFont typeface="Arial" panose="020B0604020202020204" pitchFamily="34" charset="0"/>
              <a:buChar char="•"/>
            </a:pPr>
            <a:r>
              <a:rPr lang="en-US" sz="1200" dirty="0"/>
              <a:t>Never agree to meet someone you have met only online at any place off-line, in the real world. </a:t>
            </a:r>
          </a:p>
          <a:p>
            <a:pPr marL="285750" indent="-285750">
              <a:buFont typeface="Arial" panose="020B0604020202020204" pitchFamily="34" charset="0"/>
              <a:buChar char="•"/>
            </a:pPr>
            <a:r>
              <a:rPr lang="en-US" sz="1200" dirty="0"/>
              <a:t>Watch out if someone online starts talking about hacking, or breaking into other people’s or companies’ computer systems; phreaking (the “</a:t>
            </a:r>
            <a:r>
              <a:rPr lang="en-US" sz="1200" dirty="0" err="1"/>
              <a:t>ph</a:t>
            </a:r>
            <a:r>
              <a:rPr lang="en-US" sz="1200" dirty="0"/>
              <a:t>” sounds like an “f”), the illegal use of long-distance services or cellular phones; or viruses (online programs that destroy or damage data when other people download these onto their computers). </a:t>
            </a:r>
          </a:p>
          <a:p>
            <a:pPr marL="285750" indent="-285750">
              <a:buFont typeface="Arial" panose="020B0604020202020204" pitchFamily="34" charset="0"/>
              <a:buChar char="•"/>
            </a:pPr>
            <a:r>
              <a:rPr lang="en-US" sz="1200" dirty="0"/>
              <a:t>Promise your parent or an adult family member and yourself that you will honor any rules about how much time you are allowed to spend online and what you do and where you go while you are online. </a:t>
            </a:r>
          </a:p>
          <a:p>
            <a:pPr marL="457200" indent="-457200">
              <a:buFont typeface="Arial"/>
              <a:buChar char="•"/>
            </a:pP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28355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315200" cy="600376"/>
          </a:xfrm>
        </p:spPr>
        <p:txBody>
          <a:bodyPr>
            <a:noAutofit/>
          </a:bodyPr>
          <a:lstStyle/>
          <a:p>
            <a:r>
              <a:rPr lang="en-US" sz="2400" dirty="0" smtClean="0"/>
              <a:t>What can Social Media do for </a:t>
            </a:r>
            <a:r>
              <a:rPr lang="en-US" sz="2400" smtClean="0"/>
              <a:t>my lodge?</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381000" y="1143000"/>
            <a:ext cx="8153399" cy="1371600"/>
          </a:xfrm>
          <a:prstGeom prst="rect">
            <a:avLst/>
          </a:prstGeom>
        </p:spPr>
        <p:txBody>
          <a:bodyPr wrap="square" rtlCol="0">
            <a:spAutoFit/>
          </a:bodyPr>
          <a:lstStyle/>
          <a:p>
            <a:r>
              <a:rPr lang="en-US" sz="2000" dirty="0"/>
              <a:t>Communication and engagement with members is one of the hardest things for any lodge to do effectively.  As an additional resource to the lodge website, social media can play an important part of any lodges’ communication and promotion plan.  </a:t>
            </a:r>
            <a:endParaRPr lang="en-US" sz="2000" b="1" dirty="0"/>
          </a:p>
        </p:txBody>
      </p:sp>
      <p:sp>
        <p:nvSpPr>
          <p:cNvPr id="9" name="TextBox 8"/>
          <p:cNvSpPr txBox="1"/>
          <p:nvPr/>
        </p:nvSpPr>
        <p:spPr>
          <a:xfrm>
            <a:off x="228600" y="2514600"/>
            <a:ext cx="8305800" cy="2246769"/>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How many of you are part of a lodge that uses a lodge website to communicate with their members?</a:t>
            </a:r>
          </a:p>
          <a:p>
            <a:pPr marL="457200" indent="-457200">
              <a:buFont typeface="Arial"/>
              <a:buChar char="•"/>
            </a:pPr>
            <a:r>
              <a:rPr lang="en-US" sz="2000" dirty="0" smtClean="0">
                <a:solidFill>
                  <a:schemeClr val="tx2"/>
                </a:solidFill>
                <a:latin typeface="Open Sans" panose="020B0606030504020204" pitchFamily="34" charset="0"/>
              </a:rPr>
              <a:t>How many of you are part of a lodge that uses social media to communicate with their members?</a:t>
            </a:r>
          </a:p>
          <a:p>
            <a:pPr marL="457200" indent="-457200">
              <a:buFont typeface="Arial"/>
              <a:buChar char="•"/>
            </a:pPr>
            <a:r>
              <a:rPr lang="en-US" sz="2000" dirty="0" smtClean="0">
                <a:solidFill>
                  <a:schemeClr val="tx2"/>
                </a:solidFill>
                <a:latin typeface="Open Sans" panose="020B0606030504020204" pitchFamily="34" charset="0"/>
              </a:rPr>
              <a:t>How many of you feel that the use of social media is effective in communicating with the lodge members?</a:t>
            </a:r>
          </a:p>
          <a:p>
            <a:endParaRPr lang="en-US" sz="2000" dirty="0" smtClean="0">
              <a:solidFill>
                <a:srgbClr val="FEDD11"/>
              </a:solidFill>
              <a:latin typeface="Open Sans" panose="020B0606030504020204" pitchFamily="34" charset="0"/>
            </a:endParaRPr>
          </a:p>
        </p:txBody>
      </p:sp>
      <p:sp>
        <p:nvSpPr>
          <p:cNvPr id="5" name="TextBox 4"/>
          <p:cNvSpPr txBox="1"/>
          <p:nvPr/>
        </p:nvSpPr>
        <p:spPr>
          <a:xfrm>
            <a:off x="457200" y="4495800"/>
            <a:ext cx="8153399" cy="1323439"/>
          </a:xfrm>
          <a:prstGeom prst="rect">
            <a:avLst/>
          </a:prstGeom>
        </p:spPr>
        <p:txBody>
          <a:bodyPr wrap="square" rtlCol="0">
            <a:spAutoFit/>
          </a:bodyPr>
          <a:lstStyle/>
          <a:p>
            <a:r>
              <a:rPr lang="en-US" sz="2000" dirty="0" smtClean="0"/>
              <a:t>I hope your lodge is being efficient in it’s use of social media, but it may not be.</a:t>
            </a:r>
          </a:p>
          <a:p>
            <a:r>
              <a:rPr lang="en-US" sz="2000" b="1" dirty="0" smtClean="0"/>
              <a:t>I plan to give you information that will allow your lodge to tune it’s social media program and be more effective for less work!</a:t>
            </a:r>
            <a:endParaRPr lang="en-US" sz="2000" b="1" dirty="0"/>
          </a:p>
        </p:txBody>
      </p:sp>
    </p:spTree>
    <p:extLst>
      <p:ext uri="{BB962C8B-B14F-4D97-AF65-F5344CB8AC3E}">
        <p14:creationId xmlns:p14="http://schemas.microsoft.com/office/powerpoint/2010/main" val="2581627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7315200" cy="600376"/>
          </a:xfrm>
        </p:spPr>
        <p:txBody>
          <a:bodyPr>
            <a:noAutofit/>
          </a:bodyPr>
          <a:lstStyle/>
          <a:p>
            <a:r>
              <a:rPr lang="en-US" sz="2400" dirty="0" smtClean="0"/>
              <a:t>BSA Social Media Guidelines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81000" y="1143000"/>
            <a:ext cx="8305800" cy="4893647"/>
          </a:xfrm>
          <a:prstGeom prst="rect">
            <a:avLst/>
          </a:prstGeom>
        </p:spPr>
        <p:txBody>
          <a:bodyPr wrap="square" rtlCol="0">
            <a:spAutoFit/>
          </a:bodyPr>
          <a:lstStyle/>
          <a:p>
            <a:r>
              <a:rPr lang="en-US" sz="2000" b="1" dirty="0"/>
              <a:t>GENERAL CONSIDERATIONS FOR SOCIAL MEDIA USE</a:t>
            </a:r>
          </a:p>
          <a:p>
            <a:r>
              <a:rPr lang="en-US" sz="1400" dirty="0"/>
              <a:t>For practical considerations, the BSA expects adults intending to use social media on behalf of Scouting to follow the following:</a:t>
            </a:r>
          </a:p>
          <a:p>
            <a:pPr marL="171450" indent="-171450">
              <a:buFont typeface="Arial" panose="020B0604020202020204" pitchFamily="34" charset="0"/>
              <a:buChar char="•"/>
            </a:pPr>
            <a:r>
              <a:rPr lang="en-US" sz="1200" dirty="0"/>
              <a:t>Social media must be monitored. A qualified staff member or volunteer should have the responsibility of monitoring social media channels daily, and backup administrators/monitors should be designated so there is no gap in the monitoring. </a:t>
            </a:r>
          </a:p>
          <a:p>
            <a:pPr marL="171450" indent="-171450">
              <a:buFont typeface="Arial" panose="020B0604020202020204" pitchFamily="34" charset="0"/>
              <a:buChar char="•"/>
            </a:pPr>
            <a:r>
              <a:rPr lang="en-US" sz="1200" dirty="0"/>
              <a:t>Integrate your communications. Create a strategy to surround your intended audience with your key message(s) through print, the Web, email, radio, TV, word of mouth, and social media. </a:t>
            </a:r>
          </a:p>
          <a:p>
            <a:pPr marL="171450" indent="-171450">
              <a:buFont typeface="Arial" panose="020B0604020202020204" pitchFamily="34" charset="0"/>
              <a:buChar char="•"/>
            </a:pPr>
            <a:r>
              <a:rPr lang="en-US" sz="1200" dirty="0"/>
              <a:t>Talk to your audiences and let them talk to and about you. By posting content on a consistent schedule, you can tell your story and encourage conversations in the community. </a:t>
            </a:r>
          </a:p>
          <a:p>
            <a:pPr marL="171450" indent="-171450">
              <a:buFont typeface="Arial" panose="020B0604020202020204" pitchFamily="34" charset="0"/>
              <a:buChar char="•"/>
            </a:pPr>
            <a:r>
              <a:rPr lang="en-US" sz="1200" dirty="0"/>
              <a:t>Social media takes a thick skin. Negative conversations are happening already, but now you have a voice in the conversation. Don’t delete negative comments unless they violate the terms laid out in the BSA Social Media Digital Contract. </a:t>
            </a:r>
          </a:p>
          <a:p>
            <a:pPr marL="171450" indent="-171450">
              <a:buFont typeface="Arial" panose="020B0604020202020204" pitchFamily="34" charset="0"/>
              <a:buChar char="•"/>
            </a:pPr>
            <a:r>
              <a:rPr lang="en-US" sz="1200" dirty="0"/>
              <a:t>Be prepared to respond to negative or inaccurate posts if response is warranted. Some negative comments do not require a response, while others should be taken seriously and addressed. Factors such as the number of followers and the severity of the conversations should temper if and how you respond. </a:t>
            </a:r>
          </a:p>
          <a:p>
            <a:pPr marL="171450" indent="-171450">
              <a:buFont typeface="Arial" panose="020B0604020202020204" pitchFamily="34" charset="0"/>
              <a:buChar char="•"/>
            </a:pPr>
            <a:r>
              <a:rPr lang="en-US" sz="1200" dirty="0"/>
              <a:t>Direct media inquiries to the appropriate person. Media inquiries coming through social media should be referred to the Scout executive or a designee for an official response. </a:t>
            </a:r>
          </a:p>
          <a:p>
            <a:pPr marL="171450" indent="-171450">
              <a:buFont typeface="Arial" panose="020B0604020202020204" pitchFamily="34" charset="0"/>
              <a:buChar char="•"/>
            </a:pPr>
            <a:r>
              <a:rPr lang="en-US" sz="1200" dirty="0"/>
              <a:t>Be Scout-like. When disagreeing with others’ opinions, remain appropriate and polite. If you find yourself in a situation online that looks as if it’s becoming antagonistic, do not get overly defensive and do not disengage from the conversation abruptly. Ask your Scout executive or the designee for advice on how to disengage from the dialogue in a polite manner that reflects well on the BSA. </a:t>
            </a:r>
          </a:p>
          <a:p>
            <a:pPr marL="171450" indent="-171450">
              <a:buFont typeface="Arial" panose="020B0604020202020204" pitchFamily="34" charset="0"/>
              <a:buChar char="•"/>
            </a:pPr>
            <a:r>
              <a:rPr lang="en-US" sz="1200" dirty="0"/>
              <a:t>Build trust by being open and transparent. Share information and what the challenges and opportunities are for Scouting in your community.</a:t>
            </a:r>
          </a:p>
          <a:p>
            <a:pPr marL="457200" indent="-457200">
              <a:buFont typeface="Arial"/>
              <a:buChar char="•"/>
            </a:pP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769218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For Training Resources and More Information Visit:</a:t>
            </a:r>
            <a:endParaRPr lang="en-US" dirty="0"/>
          </a:p>
        </p:txBody>
      </p:sp>
      <p:sp>
        <p:nvSpPr>
          <p:cNvPr id="3" name="Subtitle 2"/>
          <p:cNvSpPr>
            <a:spLocks noGrp="1"/>
          </p:cNvSpPr>
          <p:nvPr>
            <p:ph type="subTitle" idx="1"/>
          </p:nvPr>
        </p:nvSpPr>
        <p:spPr/>
        <p:txBody>
          <a:bodyPr/>
          <a:lstStyle/>
          <a:p>
            <a:r>
              <a:rPr lang="en-US" dirty="0">
                <a:solidFill>
                  <a:schemeClr val="tx1"/>
                </a:solidFill>
              </a:rPr>
              <a:t>http://training.oa-bsa.org/noac2015</a:t>
            </a:r>
          </a:p>
        </p:txBody>
      </p:sp>
    </p:spTree>
    <p:extLst>
      <p:ext uri="{BB962C8B-B14F-4D97-AF65-F5344CB8AC3E}">
        <p14:creationId xmlns:p14="http://schemas.microsoft.com/office/powerpoint/2010/main" val="427812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315200" cy="600376"/>
          </a:xfrm>
        </p:spPr>
        <p:txBody>
          <a:bodyPr>
            <a:noAutofit/>
          </a:bodyPr>
          <a:lstStyle/>
          <a:p>
            <a:r>
              <a:rPr lang="en-US" sz="2400" dirty="0" smtClean="0"/>
              <a:t>What can Social Media do for </a:t>
            </a:r>
            <a:r>
              <a:rPr lang="en-US" sz="2400" smtClean="0"/>
              <a:t>my lodge?</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228600" y="1371600"/>
            <a:ext cx="8305800" cy="4093428"/>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Show of hands from the audience….</a:t>
            </a:r>
          </a:p>
          <a:p>
            <a:pPr marL="457200" indent="-457200">
              <a:buFont typeface="Arial"/>
              <a:buChar char="•"/>
            </a:pPr>
            <a:endParaRPr lang="en-US" sz="2000" dirty="0">
              <a:solidFill>
                <a:schemeClr val="tx2"/>
              </a:solidFill>
              <a:latin typeface="Open Sans" panose="020B0606030504020204" pitchFamily="34" charset="0"/>
            </a:endParaRPr>
          </a:p>
          <a:p>
            <a:pPr marL="457200" indent="-457200">
              <a:buFont typeface="Arial"/>
              <a:buChar char="•"/>
            </a:pPr>
            <a:r>
              <a:rPr lang="en-US" sz="2000" dirty="0" smtClean="0">
                <a:solidFill>
                  <a:schemeClr val="tx2"/>
                </a:solidFill>
                <a:latin typeface="Open Sans" panose="020B0606030504020204" pitchFamily="34" charset="0"/>
              </a:rPr>
              <a:t>How many of you use Facebook?  How often do you look at it or make posts?</a:t>
            </a:r>
          </a:p>
          <a:p>
            <a:pPr marL="457200" indent="-457200">
              <a:buFont typeface="Arial"/>
              <a:buChar char="•"/>
            </a:pPr>
            <a:r>
              <a:rPr lang="en-US" sz="2000" dirty="0">
                <a:solidFill>
                  <a:schemeClr val="tx2"/>
                </a:solidFill>
                <a:latin typeface="Open Sans" panose="020B0606030504020204" pitchFamily="34" charset="0"/>
              </a:rPr>
              <a:t>How many of you use </a:t>
            </a:r>
            <a:r>
              <a:rPr lang="en-US" sz="2000" dirty="0" err="1" smtClean="0">
                <a:solidFill>
                  <a:schemeClr val="tx2"/>
                </a:solidFill>
                <a:latin typeface="Open Sans" panose="020B0606030504020204" pitchFamily="34" charset="0"/>
              </a:rPr>
              <a:t>Instagram</a:t>
            </a:r>
            <a:r>
              <a:rPr lang="en-US" sz="2000" dirty="0" smtClean="0">
                <a:solidFill>
                  <a:schemeClr val="tx2"/>
                </a:solidFill>
                <a:latin typeface="Open Sans" panose="020B0606030504020204" pitchFamily="34" charset="0"/>
              </a:rPr>
              <a:t>?  </a:t>
            </a:r>
            <a:r>
              <a:rPr lang="en-US" sz="2000" dirty="0">
                <a:solidFill>
                  <a:schemeClr val="tx2"/>
                </a:solidFill>
                <a:latin typeface="Open Sans" panose="020B0606030504020204" pitchFamily="34" charset="0"/>
              </a:rPr>
              <a:t>How often do you </a:t>
            </a:r>
            <a:r>
              <a:rPr lang="en-US" sz="2000" dirty="0" smtClean="0">
                <a:solidFill>
                  <a:schemeClr val="tx2"/>
                </a:solidFill>
                <a:latin typeface="Open Sans" panose="020B0606030504020204" pitchFamily="34" charset="0"/>
              </a:rPr>
              <a:t>share pictures or video on </a:t>
            </a:r>
            <a:r>
              <a:rPr lang="en-US" sz="2000" dirty="0" err="1" smtClean="0">
                <a:solidFill>
                  <a:schemeClr val="tx2"/>
                </a:solidFill>
                <a:latin typeface="Open Sans" panose="020B0606030504020204" pitchFamily="34" charset="0"/>
              </a:rPr>
              <a:t>Instagram</a:t>
            </a:r>
            <a:r>
              <a:rPr lang="en-US" sz="2000" dirty="0" smtClean="0">
                <a:solidFill>
                  <a:schemeClr val="tx2"/>
                </a:solidFill>
                <a:latin typeface="Open Sans" panose="020B0606030504020204" pitchFamily="34" charset="0"/>
              </a:rPr>
              <a:t>?</a:t>
            </a:r>
            <a:endParaRPr lang="en-US" sz="2000" dirty="0">
              <a:solidFill>
                <a:schemeClr val="tx2"/>
              </a:solidFill>
              <a:latin typeface="Open Sans" panose="020B0606030504020204" pitchFamily="34" charset="0"/>
            </a:endParaRPr>
          </a:p>
          <a:p>
            <a:pPr marL="457200" indent="-457200">
              <a:buFont typeface="Arial"/>
              <a:buChar char="•"/>
            </a:pPr>
            <a:r>
              <a:rPr lang="en-US" sz="2000" dirty="0">
                <a:solidFill>
                  <a:schemeClr val="tx2"/>
                </a:solidFill>
                <a:latin typeface="Open Sans" panose="020B0606030504020204" pitchFamily="34" charset="0"/>
              </a:rPr>
              <a:t>How many of you use </a:t>
            </a:r>
            <a:r>
              <a:rPr lang="en-US" sz="2000" dirty="0" err="1" smtClean="0">
                <a:solidFill>
                  <a:schemeClr val="tx2"/>
                </a:solidFill>
                <a:latin typeface="Open Sans" panose="020B0606030504020204" pitchFamily="34" charset="0"/>
              </a:rPr>
              <a:t>Snapchat</a:t>
            </a:r>
            <a:r>
              <a:rPr lang="en-US" sz="2000" dirty="0" smtClean="0">
                <a:solidFill>
                  <a:schemeClr val="tx2"/>
                </a:solidFill>
                <a:latin typeface="Open Sans" panose="020B0606030504020204" pitchFamily="34" charset="0"/>
              </a:rPr>
              <a:t>?  </a:t>
            </a:r>
            <a:r>
              <a:rPr lang="en-US" sz="2000" dirty="0">
                <a:solidFill>
                  <a:schemeClr val="tx2"/>
                </a:solidFill>
                <a:latin typeface="Open Sans" panose="020B0606030504020204" pitchFamily="34" charset="0"/>
              </a:rPr>
              <a:t>How often </a:t>
            </a:r>
            <a:r>
              <a:rPr lang="en-US" sz="2000" dirty="0" smtClean="0">
                <a:solidFill>
                  <a:schemeClr val="tx2"/>
                </a:solidFill>
                <a:latin typeface="Open Sans" panose="020B0606030504020204" pitchFamily="34" charset="0"/>
              </a:rPr>
              <a:t>send a picture or video to someone?</a:t>
            </a:r>
            <a:endParaRPr lang="en-US" sz="2000" dirty="0">
              <a:solidFill>
                <a:schemeClr val="tx2"/>
              </a:solidFill>
              <a:latin typeface="Open Sans" panose="020B0606030504020204" pitchFamily="34" charset="0"/>
            </a:endParaRPr>
          </a:p>
          <a:p>
            <a:pPr marL="457200" indent="-457200">
              <a:buFont typeface="Arial"/>
              <a:buChar char="•"/>
            </a:pPr>
            <a:r>
              <a:rPr lang="en-US" sz="2000" dirty="0">
                <a:solidFill>
                  <a:schemeClr val="tx2"/>
                </a:solidFill>
                <a:latin typeface="Open Sans" panose="020B0606030504020204" pitchFamily="34" charset="0"/>
              </a:rPr>
              <a:t>How many of you use </a:t>
            </a:r>
            <a:r>
              <a:rPr lang="en-US" sz="2000" dirty="0" err="1" smtClean="0">
                <a:solidFill>
                  <a:schemeClr val="tx2"/>
                </a:solidFill>
                <a:latin typeface="Open Sans" panose="020B0606030504020204" pitchFamily="34" charset="0"/>
              </a:rPr>
              <a:t>Pinterest</a:t>
            </a:r>
            <a:r>
              <a:rPr lang="en-US" sz="2000" dirty="0" smtClean="0">
                <a:solidFill>
                  <a:schemeClr val="tx2"/>
                </a:solidFill>
                <a:latin typeface="Open Sans" panose="020B0606030504020204" pitchFamily="34" charset="0"/>
              </a:rPr>
              <a:t>?  </a:t>
            </a:r>
            <a:r>
              <a:rPr lang="en-US" sz="2000" dirty="0">
                <a:solidFill>
                  <a:schemeClr val="tx2"/>
                </a:solidFill>
                <a:latin typeface="Open Sans" panose="020B0606030504020204" pitchFamily="34" charset="0"/>
              </a:rPr>
              <a:t>How often do you </a:t>
            </a:r>
            <a:r>
              <a:rPr lang="en-US" sz="2000" dirty="0" smtClean="0">
                <a:solidFill>
                  <a:schemeClr val="tx2"/>
                </a:solidFill>
                <a:latin typeface="Open Sans" panose="020B0606030504020204" pitchFamily="34" charset="0"/>
              </a:rPr>
              <a:t>post a picture or video (a “Pin”) to </a:t>
            </a:r>
            <a:r>
              <a:rPr lang="en-US" sz="2000" dirty="0" err="1" smtClean="0">
                <a:solidFill>
                  <a:schemeClr val="tx2"/>
                </a:solidFill>
                <a:latin typeface="Open Sans" panose="020B0606030504020204" pitchFamily="34" charset="0"/>
              </a:rPr>
              <a:t>Pinterest</a:t>
            </a:r>
            <a:r>
              <a:rPr lang="en-US" sz="2000" dirty="0" smtClean="0">
                <a:solidFill>
                  <a:schemeClr val="tx2"/>
                </a:solidFill>
                <a:latin typeface="Open Sans" panose="020B0606030504020204" pitchFamily="34" charset="0"/>
              </a:rPr>
              <a:t>?</a:t>
            </a:r>
            <a:endParaRPr lang="en-US" sz="2000" dirty="0">
              <a:solidFill>
                <a:schemeClr val="tx2"/>
              </a:solidFill>
              <a:latin typeface="Open Sans" panose="020B0606030504020204" pitchFamily="34" charset="0"/>
            </a:endParaRPr>
          </a:p>
          <a:p>
            <a:pPr marL="457200" indent="-457200">
              <a:buFont typeface="Arial"/>
              <a:buChar char="•"/>
            </a:pPr>
            <a:r>
              <a:rPr lang="en-US" sz="2000" dirty="0">
                <a:solidFill>
                  <a:schemeClr val="tx2"/>
                </a:solidFill>
                <a:latin typeface="Open Sans" panose="020B0606030504020204" pitchFamily="34" charset="0"/>
              </a:rPr>
              <a:t>How many of you use </a:t>
            </a:r>
            <a:r>
              <a:rPr lang="en-US" sz="2000" dirty="0" smtClean="0">
                <a:solidFill>
                  <a:schemeClr val="tx2"/>
                </a:solidFill>
                <a:latin typeface="Open Sans" panose="020B0606030504020204" pitchFamily="34" charset="0"/>
              </a:rPr>
              <a:t>Twitter?  </a:t>
            </a:r>
            <a:r>
              <a:rPr lang="en-US" sz="2000" dirty="0">
                <a:solidFill>
                  <a:schemeClr val="tx2"/>
                </a:solidFill>
                <a:latin typeface="Open Sans" panose="020B0606030504020204" pitchFamily="34" charset="0"/>
              </a:rPr>
              <a:t>How often do you </a:t>
            </a:r>
            <a:r>
              <a:rPr lang="en-US" sz="2000" dirty="0" smtClean="0">
                <a:solidFill>
                  <a:schemeClr val="tx2"/>
                </a:solidFill>
                <a:latin typeface="Open Sans" panose="020B0606030504020204" pitchFamily="34" charset="0"/>
              </a:rPr>
              <a:t>Tweet? (140 character limit…)</a:t>
            </a:r>
            <a:endParaRPr lang="en-US" sz="2000" dirty="0">
              <a:solidFill>
                <a:schemeClr val="tx2"/>
              </a:solidFill>
              <a:latin typeface="Open Sans" panose="020B0606030504020204" pitchFamily="34" charset="0"/>
            </a:endParaRPr>
          </a:p>
          <a:p>
            <a:pPr marL="457200" indent="-457200">
              <a:buFont typeface="Arial"/>
              <a:buChar char="•"/>
            </a:pPr>
            <a:r>
              <a:rPr lang="en-US" sz="2000" dirty="0" smtClean="0">
                <a:solidFill>
                  <a:schemeClr val="tx2"/>
                </a:solidFill>
                <a:latin typeface="Open Sans" panose="020B0606030504020204" pitchFamily="34" charset="0"/>
              </a:rPr>
              <a:t>How many of you send and received TEXTs?  How often?</a:t>
            </a:r>
            <a:endParaRPr lang="en-US" sz="20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275261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315200" cy="600376"/>
          </a:xfrm>
        </p:spPr>
        <p:txBody>
          <a:bodyPr>
            <a:noAutofit/>
          </a:bodyPr>
          <a:lstStyle/>
          <a:p>
            <a:r>
              <a:rPr lang="en-US" sz="2400" dirty="0" smtClean="0"/>
              <a:t>What can these site do for your lodge?</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228600" y="1371600"/>
            <a:ext cx="8305800" cy="1938992"/>
          </a:xfrm>
          <a:prstGeom prst="rect">
            <a:avLst/>
          </a:prstGeom>
        </p:spPr>
        <p:txBody>
          <a:bodyPr wrap="square" rtlCol="0">
            <a:spAutoFit/>
          </a:bodyPr>
          <a:lstStyle/>
          <a:p>
            <a:pPr marL="457200" indent="-457200">
              <a:buFont typeface="Arial"/>
              <a:buChar char="•"/>
            </a:pPr>
            <a:r>
              <a:rPr lang="en-US" sz="2000" dirty="0" smtClean="0">
                <a:solidFill>
                  <a:schemeClr val="tx2"/>
                </a:solidFill>
                <a:latin typeface="Open Sans" panose="020B0606030504020204" pitchFamily="34" charset="0"/>
              </a:rPr>
              <a:t>Can any of these sites really make a difference for your lodge?</a:t>
            </a:r>
          </a:p>
          <a:p>
            <a:pPr marL="457200" indent="-457200">
              <a:buFont typeface="Arial"/>
              <a:buChar char="•"/>
            </a:pPr>
            <a:r>
              <a:rPr lang="en-US" sz="2000" dirty="0" smtClean="0">
                <a:solidFill>
                  <a:schemeClr val="tx2"/>
                </a:solidFill>
                <a:latin typeface="Open Sans" panose="020B0606030504020204" pitchFamily="34" charset="0"/>
              </a:rPr>
              <a:t>What are the specific aspects of these sites that make them useful for your lodge to communicate and engage your members?</a:t>
            </a:r>
          </a:p>
          <a:p>
            <a:pPr marL="457200" indent="-457200">
              <a:buFont typeface="Arial"/>
              <a:buChar char="•"/>
            </a:pPr>
            <a:r>
              <a:rPr lang="en-US" sz="2000" dirty="0" smtClean="0">
                <a:solidFill>
                  <a:schemeClr val="tx2"/>
                </a:solidFill>
                <a:latin typeface="Open Sans" panose="020B0606030504020204" pitchFamily="34" charset="0"/>
              </a:rPr>
              <a:t>What are the risks of using these sites?</a:t>
            </a:r>
          </a:p>
          <a:p>
            <a:pPr marL="457200" indent="-457200">
              <a:buFont typeface="Arial"/>
              <a:buChar char="•"/>
            </a:pPr>
            <a:r>
              <a:rPr lang="en-US" sz="2000" dirty="0" smtClean="0">
                <a:solidFill>
                  <a:schemeClr val="tx2"/>
                </a:solidFill>
                <a:latin typeface="Open Sans" panose="020B0606030504020204" pitchFamily="34" charset="0"/>
              </a:rPr>
              <a:t>How can you protect your lodge members from abuse associated with social media sites?</a:t>
            </a:r>
            <a:endParaRPr lang="en-US" sz="20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251507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371600"/>
            <a:ext cx="8305800" cy="4093428"/>
          </a:xfrm>
          <a:prstGeom prst="rect">
            <a:avLst/>
          </a:prstGeom>
        </p:spPr>
        <p:txBody>
          <a:bodyPr wrap="square" rtlCol="0">
            <a:spAutoFit/>
          </a:bodyPr>
          <a:lstStyle/>
          <a:p>
            <a:pPr marL="457200" indent="-457200">
              <a:buFont typeface="Arial"/>
              <a:buChar char="•"/>
            </a:pPr>
            <a:r>
              <a:rPr lang="en-US" sz="2000" b="1" dirty="0" smtClean="0"/>
              <a:t>A lodge website can be a great portal for information for your lodge!</a:t>
            </a:r>
            <a:endParaRPr lang="en-US" sz="2000" dirty="0" smtClean="0"/>
          </a:p>
          <a:p>
            <a:pPr marL="457200" indent="-457200">
              <a:buFont typeface="Arial"/>
              <a:buChar char="•"/>
            </a:pPr>
            <a:r>
              <a:rPr lang="en-US" sz="2000" dirty="0" smtClean="0"/>
              <a:t>The key is making it useful so the members go back to it for information regularly.</a:t>
            </a:r>
          </a:p>
          <a:p>
            <a:pPr marL="457200" indent="-457200">
              <a:buFont typeface="Arial"/>
              <a:buChar char="•"/>
            </a:pPr>
            <a:r>
              <a:rPr lang="en-US" sz="2000" dirty="0" smtClean="0"/>
              <a:t>A good website provides information on upcoming events, details on past events, pictures, the lodge calendar, resources for members, the ability to register for events, etc.</a:t>
            </a:r>
          </a:p>
          <a:p>
            <a:pPr marL="457200" indent="-457200">
              <a:buFont typeface="Arial"/>
              <a:buChar char="•"/>
            </a:pPr>
            <a:r>
              <a:rPr lang="en-US" sz="2000" dirty="0">
                <a:hlinkClick r:id="rId2"/>
              </a:rPr>
              <a:t>http://oa466.org</a:t>
            </a:r>
            <a:r>
              <a:rPr lang="en-US" sz="2000" dirty="0" smtClean="0">
                <a:hlinkClick r:id="rId2"/>
              </a:rPr>
              <a:t>/</a:t>
            </a:r>
            <a:endParaRPr lang="en-US" sz="2000" dirty="0" smtClean="0"/>
          </a:p>
          <a:p>
            <a:pPr marL="457200" indent="-457200">
              <a:buFont typeface="Arial"/>
              <a:buChar char="•"/>
            </a:pPr>
            <a:r>
              <a:rPr lang="en-US" sz="2000" dirty="0">
                <a:hlinkClick r:id="rId3"/>
              </a:rPr>
              <a:t>http://www.lodge104.net</a:t>
            </a:r>
            <a:r>
              <a:rPr lang="en-US" sz="2000" dirty="0" smtClean="0">
                <a:hlinkClick r:id="rId3"/>
              </a:rPr>
              <a:t>/</a:t>
            </a:r>
            <a:endParaRPr lang="en-US" sz="2000" dirty="0" smtClean="0"/>
          </a:p>
          <a:p>
            <a:pPr marL="457200" indent="-457200">
              <a:buFont typeface="Arial"/>
              <a:buChar char="•"/>
            </a:pPr>
            <a:r>
              <a:rPr lang="en-US" sz="2000" dirty="0">
                <a:hlinkClick r:id="rId4"/>
              </a:rPr>
              <a:t>http://www.tecumseh65.org</a:t>
            </a:r>
            <a:r>
              <a:rPr lang="en-US" sz="2000" dirty="0" smtClean="0">
                <a:hlinkClick r:id="rId4"/>
              </a:rPr>
              <a:t>/</a:t>
            </a:r>
            <a:endParaRPr lang="en-US" sz="2000" dirty="0" smtClean="0"/>
          </a:p>
          <a:p>
            <a:pPr marL="457200" indent="-457200">
              <a:buFont typeface="Arial"/>
              <a:buChar char="•"/>
            </a:pPr>
            <a:r>
              <a:rPr lang="en-US" sz="2000" dirty="0" smtClean="0"/>
              <a:t>One of the key aspects of a lodge website it to keep it up to date.  Nothing will kill visits like out of date information.</a:t>
            </a:r>
          </a:p>
          <a:p>
            <a:pPr marL="457200" indent="-457200">
              <a:buFont typeface="Arial"/>
              <a:buChar char="•"/>
            </a:pPr>
            <a:endParaRPr lang="en-US" sz="2000" dirty="0" smtClean="0"/>
          </a:p>
        </p:txBody>
      </p:sp>
      <p:sp>
        <p:nvSpPr>
          <p:cNvPr id="4" name="Title 5"/>
          <p:cNvSpPr>
            <a:spLocks noGrp="1"/>
          </p:cNvSpPr>
          <p:nvPr>
            <p:ph type="title"/>
          </p:nvPr>
        </p:nvSpPr>
        <p:spPr>
          <a:xfrm>
            <a:off x="381000" y="381000"/>
            <a:ext cx="7315200" cy="600376"/>
          </a:xfrm>
        </p:spPr>
        <p:txBody>
          <a:bodyPr>
            <a:noAutofit/>
          </a:bodyPr>
          <a:lstStyle/>
          <a:p>
            <a:r>
              <a:rPr lang="en-US" sz="2400" dirty="0" smtClean="0"/>
              <a:t>A Lodge Website</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36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371600"/>
            <a:ext cx="8305800" cy="4093428"/>
          </a:xfrm>
          <a:prstGeom prst="rect">
            <a:avLst/>
          </a:prstGeom>
        </p:spPr>
        <p:txBody>
          <a:bodyPr wrap="square" rtlCol="0">
            <a:spAutoFit/>
          </a:bodyPr>
          <a:lstStyle/>
          <a:p>
            <a:pPr marL="457200" indent="-457200">
              <a:buFont typeface="Arial"/>
              <a:buChar char="•"/>
            </a:pPr>
            <a:r>
              <a:rPr lang="en-US" sz="2000" b="1" dirty="0"/>
              <a:t>Facebook</a:t>
            </a:r>
            <a:r>
              <a:rPr lang="en-US" sz="2000" dirty="0"/>
              <a:t> is an online </a:t>
            </a:r>
            <a:r>
              <a:rPr lang="en-US" sz="2000" dirty="0">
                <a:hlinkClick r:id="rId2" tooltip="Social networking service"/>
              </a:rPr>
              <a:t>social networking </a:t>
            </a:r>
            <a:r>
              <a:rPr lang="en-US" sz="2000" dirty="0" smtClean="0">
                <a:hlinkClick r:id="rId2" tooltip="Social networking service"/>
              </a:rPr>
              <a:t>service</a:t>
            </a:r>
            <a:r>
              <a:rPr lang="en-US" sz="2000" dirty="0" smtClean="0"/>
              <a:t>. </a:t>
            </a:r>
          </a:p>
          <a:p>
            <a:pPr marL="457200" indent="-457200">
              <a:buFont typeface="Arial"/>
              <a:buChar char="•"/>
            </a:pPr>
            <a:r>
              <a:rPr lang="en-US" sz="2000" dirty="0" smtClean="0"/>
              <a:t>After </a:t>
            </a:r>
            <a:r>
              <a:rPr lang="en-US" sz="2000" dirty="0"/>
              <a:t>registering to use the site, users can create a user profile, add other users as "friends", exchange messages, post status updates and photos, share videos and receive notifications when others update their profiles</a:t>
            </a:r>
            <a:r>
              <a:rPr lang="en-US" sz="2000" dirty="0" smtClean="0"/>
              <a:t>.</a:t>
            </a:r>
          </a:p>
          <a:p>
            <a:pPr marL="457200" indent="-457200">
              <a:buFont typeface="Arial"/>
              <a:buChar char="•"/>
            </a:pPr>
            <a:r>
              <a:rPr lang="en-US" sz="2000" dirty="0" smtClean="0"/>
              <a:t>Users </a:t>
            </a:r>
            <a:r>
              <a:rPr lang="en-US" sz="2000" dirty="0"/>
              <a:t>may join common-interest user groups, organized by workplace, school or college, or other characteristics, and categorize their friends into lists such as </a:t>
            </a:r>
            <a:r>
              <a:rPr lang="en-US" sz="2000" dirty="0" smtClean="0"/>
              <a:t>”</a:t>
            </a:r>
            <a:r>
              <a:rPr lang="en-US" sz="2000" dirty="0" smtClean="0">
                <a:hlinkClick r:id="rId3"/>
              </a:rPr>
              <a:t>Hungteetsepoppi Lodge</a:t>
            </a:r>
            <a:r>
              <a:rPr lang="en-US" sz="2000" dirty="0" smtClean="0"/>
              <a:t>" </a:t>
            </a:r>
            <a:r>
              <a:rPr lang="en-US" sz="2000" dirty="0"/>
              <a:t>or "</a:t>
            </a:r>
            <a:r>
              <a:rPr lang="en-US" sz="2000" dirty="0">
                <a:hlinkClick r:id="rId4"/>
              </a:rPr>
              <a:t>Western Region, Order of the Arrow</a:t>
            </a:r>
            <a:r>
              <a:rPr lang="en-US" sz="2000" dirty="0"/>
              <a:t>"</a:t>
            </a:r>
            <a:r>
              <a:rPr lang="en-US" sz="2000" dirty="0" smtClean="0"/>
              <a:t>.</a:t>
            </a:r>
          </a:p>
          <a:p>
            <a:pPr marL="457200" indent="-457200">
              <a:buFont typeface="Arial"/>
              <a:buChar char="•"/>
            </a:pPr>
            <a:r>
              <a:rPr lang="en-US" sz="2000" dirty="0" smtClean="0">
                <a:latin typeface="Open Sans" panose="020B0606030504020204" pitchFamily="34" charset="0"/>
              </a:rPr>
              <a:t>Facebook is a great way to post lodge events (upcoming and past), display pictures and videos, and engage members with a pretty sophisticated user interface.</a:t>
            </a:r>
          </a:p>
          <a:p>
            <a:pPr marL="457200" indent="-457200">
              <a:buFont typeface="Arial"/>
              <a:buChar char="•"/>
            </a:pPr>
            <a:r>
              <a:rPr lang="en-US" sz="2000" dirty="0"/>
              <a:t>Facebook had </a:t>
            </a:r>
            <a:r>
              <a:rPr lang="en-US" sz="2000" dirty="0" smtClean="0"/>
              <a:t>over 1.44 billion monthly active as </a:t>
            </a:r>
            <a:r>
              <a:rPr lang="en-US" sz="2000" dirty="0"/>
              <a:t>of March 2015.</a:t>
            </a:r>
            <a:endParaRPr lang="en-US" sz="2000" dirty="0">
              <a:latin typeface="Open Sans" panose="020B0606030504020204" pitchFamily="34" charset="0"/>
            </a:endParaRPr>
          </a:p>
        </p:txBody>
      </p:sp>
      <p:pic>
        <p:nvPicPr>
          <p:cNvPr id="2" name="Picture 1"/>
          <p:cNvPicPr>
            <a:picLocks noChangeAspect="1"/>
          </p:cNvPicPr>
          <p:nvPr/>
        </p:nvPicPr>
        <p:blipFill>
          <a:blip r:embed="rId5"/>
          <a:stretch>
            <a:fillRect/>
          </a:stretch>
        </p:blipFill>
        <p:spPr>
          <a:xfrm>
            <a:off x="457200" y="228600"/>
            <a:ext cx="2032000" cy="762000"/>
          </a:xfrm>
          <a:prstGeom prst="rect">
            <a:avLst/>
          </a:prstGeom>
        </p:spPr>
      </p:pic>
      <p:sp>
        <p:nvSpPr>
          <p:cNvPr id="3" name="TextBox 2"/>
          <p:cNvSpPr txBox="1"/>
          <p:nvPr/>
        </p:nvSpPr>
        <p:spPr>
          <a:xfrm>
            <a:off x="762000" y="6172200"/>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374426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28600"/>
            <a:ext cx="2032000" cy="762000"/>
          </a:xfrm>
          <a:prstGeom prst="rect">
            <a:avLst/>
          </a:prstGeom>
        </p:spPr>
      </p:pic>
      <p:pic>
        <p:nvPicPr>
          <p:cNvPr id="4" name="Picture 3"/>
          <p:cNvPicPr>
            <a:picLocks noChangeAspect="1"/>
          </p:cNvPicPr>
          <p:nvPr/>
        </p:nvPicPr>
        <p:blipFill>
          <a:blip r:embed="rId3"/>
          <a:stretch>
            <a:fillRect/>
          </a:stretch>
        </p:blipFill>
        <p:spPr>
          <a:xfrm>
            <a:off x="1143000" y="1143000"/>
            <a:ext cx="6705600" cy="4742269"/>
          </a:xfrm>
          <a:prstGeom prst="rect">
            <a:avLst/>
          </a:prstGeom>
        </p:spPr>
      </p:pic>
    </p:spTree>
    <p:extLst>
      <p:ext uri="{BB962C8B-B14F-4D97-AF65-F5344CB8AC3E}">
        <p14:creationId xmlns:p14="http://schemas.microsoft.com/office/powerpoint/2010/main" val="33717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304800"/>
            <a:ext cx="2857500" cy="685800"/>
          </a:xfrm>
          <a:prstGeom prst="rect">
            <a:avLst/>
          </a:prstGeom>
        </p:spPr>
      </p:pic>
      <p:sp>
        <p:nvSpPr>
          <p:cNvPr id="7" name="TextBox 6"/>
          <p:cNvSpPr txBox="1"/>
          <p:nvPr/>
        </p:nvSpPr>
        <p:spPr>
          <a:xfrm>
            <a:off x="228600" y="1143000"/>
            <a:ext cx="8305800" cy="4093428"/>
          </a:xfrm>
          <a:prstGeom prst="rect">
            <a:avLst/>
          </a:prstGeom>
        </p:spPr>
        <p:txBody>
          <a:bodyPr wrap="square" rtlCol="0">
            <a:spAutoFit/>
          </a:bodyPr>
          <a:lstStyle/>
          <a:p>
            <a:pPr marL="457200" indent="-457200">
              <a:buFont typeface="Arial"/>
              <a:buChar char="•"/>
            </a:pPr>
            <a:r>
              <a:rPr lang="en-US" sz="2000" dirty="0" smtClean="0"/>
              <a:t>Instagram </a:t>
            </a:r>
            <a:r>
              <a:rPr lang="en-US" sz="2000" dirty="0"/>
              <a:t>was created </a:t>
            </a:r>
            <a:r>
              <a:rPr lang="en-US" sz="2000" dirty="0" smtClean="0"/>
              <a:t>and </a:t>
            </a:r>
            <a:r>
              <a:rPr lang="en-US" sz="2000" dirty="0"/>
              <a:t>launched in October 2010</a:t>
            </a:r>
            <a:r>
              <a:rPr lang="en-US" sz="2000" dirty="0" smtClean="0"/>
              <a:t>.</a:t>
            </a:r>
          </a:p>
          <a:p>
            <a:pPr marL="457200" indent="-457200">
              <a:buFont typeface="Arial"/>
              <a:buChar char="•"/>
            </a:pPr>
            <a:r>
              <a:rPr lang="en-US" sz="2000" b="1" dirty="0" smtClean="0"/>
              <a:t>Instagram</a:t>
            </a:r>
            <a:r>
              <a:rPr lang="en-US" sz="2000" dirty="0" smtClean="0"/>
              <a:t> </a:t>
            </a:r>
            <a:r>
              <a:rPr lang="en-US" sz="2000" dirty="0"/>
              <a:t>is an </a:t>
            </a:r>
            <a:r>
              <a:rPr lang="en-US" sz="2000" dirty="0" smtClean="0"/>
              <a:t>online mobile photo, video sharing and social networking service </a:t>
            </a:r>
            <a:r>
              <a:rPr lang="en-US" sz="2000" dirty="0"/>
              <a:t>that enables its users to take pictures and videos, </a:t>
            </a:r>
            <a:r>
              <a:rPr lang="en-US" sz="2000" u="sng" dirty="0"/>
              <a:t>and share them </a:t>
            </a:r>
            <a:r>
              <a:rPr lang="en-US" sz="2000" dirty="0"/>
              <a:t>on a variety of social networking platforms, such as </a:t>
            </a:r>
            <a:r>
              <a:rPr lang="en-US" sz="2000" dirty="0" smtClean="0"/>
              <a:t>Facebook</a:t>
            </a:r>
            <a:r>
              <a:rPr lang="en-US" sz="2000" dirty="0"/>
              <a:t> </a:t>
            </a:r>
            <a:r>
              <a:rPr lang="en-US" sz="2000" dirty="0" smtClean="0"/>
              <a:t>and Twitter.</a:t>
            </a:r>
            <a:endParaRPr lang="en-US" sz="2000" baseline="30000" dirty="0" smtClean="0"/>
          </a:p>
          <a:p>
            <a:pPr marL="457200" indent="-457200">
              <a:buFont typeface="Arial"/>
              <a:buChar char="•"/>
            </a:pPr>
            <a:r>
              <a:rPr lang="en-US" sz="2000" dirty="0" smtClean="0"/>
              <a:t>A distinctive </a:t>
            </a:r>
            <a:r>
              <a:rPr lang="en-US" sz="2000" dirty="0"/>
              <a:t>feature is that it confines photos to a square shape, similar to Kodak Instamatic and Polaroid images, in contrast to the 4:3 aspect ratio typically used by mobile device cameras</a:t>
            </a:r>
            <a:r>
              <a:rPr lang="en-US" sz="2000" dirty="0" smtClean="0"/>
              <a:t>.</a:t>
            </a:r>
          </a:p>
          <a:p>
            <a:pPr marL="457200" indent="-457200">
              <a:buFont typeface="Arial"/>
              <a:buChar char="•"/>
            </a:pPr>
            <a:r>
              <a:rPr lang="en-US" sz="2000" dirty="0"/>
              <a:t>The service was acquired by Facebook in April </a:t>
            </a:r>
            <a:r>
              <a:rPr lang="en-US" sz="2000" dirty="0" smtClean="0"/>
              <a:t>2012.</a:t>
            </a:r>
          </a:p>
          <a:p>
            <a:pPr marL="457200" indent="-457200">
              <a:buFont typeface="Arial"/>
              <a:buChar char="•"/>
            </a:pPr>
            <a:r>
              <a:rPr lang="en-US" sz="2000" dirty="0" smtClean="0"/>
              <a:t>Instagram is a </a:t>
            </a:r>
            <a:r>
              <a:rPr lang="en-US" sz="2000" u="sng" dirty="0" smtClean="0"/>
              <a:t>mobile App </a:t>
            </a:r>
            <a:r>
              <a:rPr lang="en-US" sz="2000" dirty="0" smtClean="0"/>
              <a:t>distributed </a:t>
            </a:r>
            <a:r>
              <a:rPr lang="en-US" sz="2000" dirty="0"/>
              <a:t>through the Apple </a:t>
            </a:r>
            <a:r>
              <a:rPr lang="en-US" sz="2000" dirty="0">
                <a:hlinkClick r:id="rId3" tooltip="App Store (iOS)"/>
              </a:rPr>
              <a:t>App Store</a:t>
            </a:r>
            <a:r>
              <a:rPr lang="en-US" sz="2000" dirty="0"/>
              <a:t>, </a:t>
            </a:r>
            <a:r>
              <a:rPr lang="en-US" sz="2000" dirty="0">
                <a:hlinkClick r:id="rId4" tooltip="Google Play"/>
              </a:rPr>
              <a:t>Google Play</a:t>
            </a:r>
            <a:r>
              <a:rPr lang="en-US" sz="2000" dirty="0"/>
              <a:t>, and </a:t>
            </a:r>
            <a:r>
              <a:rPr lang="en-US" sz="2000" dirty="0">
                <a:hlinkClick r:id="rId5" tooltip="Windows Phone Store"/>
              </a:rPr>
              <a:t>Windows Phone Store</a:t>
            </a:r>
            <a:r>
              <a:rPr lang="en-US" sz="2000" dirty="0" smtClean="0"/>
              <a:t>.</a:t>
            </a:r>
          </a:p>
          <a:p>
            <a:pPr marL="457200" indent="-457200">
              <a:buFont typeface="Arial"/>
              <a:buChar char="•"/>
            </a:pPr>
            <a:r>
              <a:rPr lang="en-US" sz="2000" dirty="0" smtClean="0">
                <a:latin typeface="Open Sans" panose="020B0606030504020204" pitchFamily="34" charset="0"/>
              </a:rPr>
              <a:t>Post pictures and videos from your lodge’s latest events, and have them shared onto your Facebook page, Twitter, etc.</a:t>
            </a:r>
            <a:endParaRPr lang="en-US" sz="2000" dirty="0">
              <a:latin typeface="Open Sans" panose="020B0606030504020204" pitchFamily="34" charset="0"/>
            </a:endParaRPr>
          </a:p>
        </p:txBody>
      </p:sp>
      <p:sp>
        <p:nvSpPr>
          <p:cNvPr id="4" name="TextBox 3"/>
          <p:cNvSpPr txBox="1"/>
          <p:nvPr/>
        </p:nvSpPr>
        <p:spPr>
          <a:xfrm>
            <a:off x="762000" y="6172200"/>
            <a:ext cx="2622962" cy="276999"/>
          </a:xfrm>
          <a:prstGeom prst="rect">
            <a:avLst/>
          </a:prstGeom>
        </p:spPr>
        <p:txBody>
          <a:bodyPr wrap="none" rtlCol="0">
            <a:spAutoFit/>
          </a:bodyPr>
          <a:lstStyle/>
          <a:p>
            <a:r>
              <a:rPr lang="en-US" sz="1200" dirty="0" smtClean="0">
                <a:solidFill>
                  <a:schemeClr val="tx2"/>
                </a:solidFill>
                <a:latin typeface="Open Sans" panose="020B0606030504020204" pitchFamily="34" charset="0"/>
              </a:rPr>
              <a:t>Data and statistics from Wikipedia</a:t>
            </a:r>
            <a:endParaRPr lang="en-US" sz="1200" dirty="0">
              <a:solidFill>
                <a:schemeClr val="tx2"/>
              </a:solidFill>
              <a:latin typeface="Open Sans" panose="020B0606030504020204" pitchFamily="34" charset="0"/>
            </a:endParaRPr>
          </a:p>
        </p:txBody>
      </p:sp>
    </p:spTree>
    <p:extLst>
      <p:ext uri="{BB962C8B-B14F-4D97-AF65-F5344CB8AC3E}">
        <p14:creationId xmlns:p14="http://schemas.microsoft.com/office/powerpoint/2010/main" val="1248752427"/>
      </p:ext>
    </p:extLst>
  </p:cSld>
  <p:clrMapOvr>
    <a:masterClrMapping/>
  </p:clrMapOvr>
</p:sld>
</file>

<file path=ppt/theme/theme1.xml><?xml version="1.0" encoding="utf-8"?>
<a:theme xmlns:a="http://schemas.openxmlformats.org/drawingml/2006/main" name="NOAC_Powerpoint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NOAC_Powerpoint_Blue</Template>
  <TotalTime>16598</TotalTime>
  <Words>2872</Words>
  <Application>Microsoft Office PowerPoint</Application>
  <PresentationFormat>On-screen Show (4:3)</PresentationFormat>
  <Paragraphs>195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Museo Slab 700</vt:lpstr>
      <vt:lpstr>Open Sans</vt:lpstr>
      <vt:lpstr>Wingdings</vt:lpstr>
      <vt:lpstr>Open Sans Light</vt:lpstr>
      <vt:lpstr>Museo Sans 300</vt:lpstr>
      <vt:lpstr>Papyrus</vt:lpstr>
      <vt:lpstr>Museo Slab 300</vt:lpstr>
      <vt:lpstr>Calibri</vt:lpstr>
      <vt:lpstr>NOAC_Powerpoint_Red</vt:lpstr>
      <vt:lpstr>Internet and Social Media</vt:lpstr>
      <vt:lpstr>Agenda</vt:lpstr>
      <vt:lpstr>What can Social Media do for my lodge?</vt:lpstr>
      <vt:lpstr>What can Social Media do for my lodge?</vt:lpstr>
      <vt:lpstr>What can these site do for your lodge?</vt:lpstr>
      <vt:lpstr>A Lodge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free options for messaging your members…</vt:lpstr>
      <vt:lpstr>So which social media “methods” will give me the best results in my lodge?</vt:lpstr>
      <vt:lpstr>Results from the Social Media Survey (Youth)</vt:lpstr>
      <vt:lpstr>Results from the Social Media Survey (Adults)</vt:lpstr>
      <vt:lpstr>Conclusions from the Social Media Survey</vt:lpstr>
      <vt:lpstr>How do we use social media safely?  --- Guidelines---</vt:lpstr>
      <vt:lpstr>How do we use social media safely?</vt:lpstr>
      <vt:lpstr>What should your lodge do to be effective? Conclusions…..</vt:lpstr>
      <vt:lpstr>Questions?</vt:lpstr>
      <vt:lpstr>PowerPoint Presentation</vt:lpstr>
      <vt:lpstr>BSA Social Media Guidelines</vt:lpstr>
      <vt:lpstr>BSA Social Media Guidelines</vt:lpstr>
      <vt:lpstr>For Training Resources and More Information Visit: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Jake Torpey</cp:lastModifiedBy>
  <cp:revision>970</cp:revision>
  <cp:lastPrinted>2015-04-22T22:42:27Z</cp:lastPrinted>
  <dcterms:created xsi:type="dcterms:W3CDTF">2014-08-05T18:45:55Z</dcterms:created>
  <dcterms:modified xsi:type="dcterms:W3CDTF">2015-07-13T16:06:14Z</dcterms:modified>
</cp:coreProperties>
</file>