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8" r:id="rId2"/>
    <p:sldId id="259" r:id="rId3"/>
    <p:sldId id="260" r:id="rId4"/>
    <p:sldId id="274" r:id="rId5"/>
    <p:sldId id="278" r:id="rId6"/>
    <p:sldId id="287" r:id="rId7"/>
    <p:sldId id="291" r:id="rId8"/>
    <p:sldId id="296" r:id="rId9"/>
    <p:sldId id="297" r:id="rId10"/>
    <p:sldId id="309" r:id="rId11"/>
    <p:sldId id="315" r:id="rId12"/>
    <p:sldId id="261" r:id="rId13"/>
    <p:sldId id="3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17"/>
  </p:normalViewPr>
  <p:slideViewPr>
    <p:cSldViewPr snapToGrid="0" showGuides="1">
      <p:cViewPr varScale="1">
        <p:scale>
          <a:sx n="78" d="100"/>
          <a:sy n="78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BF5F6-438C-6C4A-A5EB-E79FA4508210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BEEBF-9729-F746-991F-0C303146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65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BEEBF-9729-F746-991F-0C3031463F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9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A74D2-80E2-6853-6409-D5D20D252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B01D3-A233-8611-F290-04E93D1CD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FEE9C-7695-67BC-CE25-4D10A754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DE06-B709-4E44-B071-C8BF94DEADB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D8250-7875-41D8-DE1E-2CDBE2B79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C5FE8-E258-CB25-FB7C-56B46DF6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281-8A99-0247-A8AF-585C6D611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56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98CC7-1A3E-A5C0-971B-59674AB7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A2897-7DA9-2C0E-CA73-53ABFBD70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93DFA-85FF-015E-D846-8F2BF6B8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DE06-B709-4E44-B071-C8BF94DEADB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A219B-A748-0571-129F-73EC09A7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4BC70-0A83-D94D-D1CA-D0279B346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281-8A99-0247-A8AF-585C6D611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38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49566F-4F4F-91FA-DD31-7E7BDD55DB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161B6-A426-BA82-9E5B-857D69D45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231D3-60DE-6BA9-96EB-70765E1E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DE06-B709-4E44-B071-C8BF94DEADB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9262D-EDEE-1327-31F6-0EC71722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69440-F098-3B19-AEAC-BCC804FB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281-8A99-0247-A8AF-585C6D611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7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2813-278F-6B8B-495A-1C8743B4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29012-2A16-8CD9-E062-2AB10B7D6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EFBCB-9D32-1D34-1B2B-D77A2672D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DE06-B709-4E44-B071-C8BF94DEADB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F3B17-DC00-1806-8D86-7217278CE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71D9D-F0A0-3623-CD8B-A03FCF80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281-8A99-0247-A8AF-585C6D611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1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827AF-B424-CB76-BA0D-1D64987BB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045F6-2F9C-5673-0BCF-BBF8FA43A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B9E1B-DB13-0C29-2894-017694BC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DE06-B709-4E44-B071-C8BF94DEADB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10A3C-1E5A-9A60-BD51-E22366760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579F5-7F9E-9BDA-A77D-79814E253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281-8A99-0247-A8AF-585C6D611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9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80120-76F6-D778-09B0-0F2D24CC3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03FF7-9408-A71B-14C9-DC6D898A8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647C2-99A7-C2A4-A805-55BC6305F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05F1F-0DF5-D26D-6FC5-9F5D065BA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DE06-B709-4E44-B071-C8BF94DEADB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8279E-E4C1-499D-428D-BB7F7189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5F835-4B1F-F46D-AD5F-376C5899F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281-8A99-0247-A8AF-585C6D611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94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A051F-F88A-E92B-9FE3-9ED5B5B70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61310-ECB3-0120-80AE-C450514D9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4773-990B-7AAA-AC73-D51C7671F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1A5679-4567-684A-B816-EADBC321B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02D732-B229-17BF-0250-A2691EE1BD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F54AEF-1B13-485F-A8A0-C792E2E6D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DE06-B709-4E44-B071-C8BF94DEADB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7B4AAB-4AB3-CEFF-49CA-C8003863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665502-04C0-0F76-93CD-1B0AE8E54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281-8A99-0247-A8AF-585C6D611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1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9AF45-6928-99CF-D56B-2FED89234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937ABA-BC64-5FB1-262C-3B4F442B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DE06-B709-4E44-B071-C8BF94DEADB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6BE46-106D-29FE-A244-85153FAE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F5552-1F8E-CADA-BDB9-30F9D1F33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281-8A99-0247-A8AF-585C6D611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73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C0383-A4B2-E4C8-61BC-D6A3BBB12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DE06-B709-4E44-B071-C8BF94DEADB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8CCE0-9BB2-C114-A1EF-E355EA40F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B4930-D5F3-C3AE-A436-657FAE77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281-8A99-0247-A8AF-585C6D611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5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931A9-98B4-459A-114F-9E8219627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7247B-0DF3-8EED-73DC-D5D25F38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B48FC-10FE-A458-3E03-CCB99CAC4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8D177-7D3E-01F7-E808-ACA9CDDE6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DE06-B709-4E44-B071-C8BF94DEADB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DE7EF-4DAA-3758-8698-6F9F0632E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B5DC1-28A8-E3BA-A597-4D47393D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281-8A99-0247-A8AF-585C6D611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2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4ED73-B195-1A05-7E3A-ACFFF1F8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9F3DA9-C4BE-199E-3315-5D8C9F76A5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17D0A-B99C-59B3-75CE-3D9A18163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72EA1-81B3-EE01-AE01-C380FAF9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DE06-B709-4E44-B071-C8BF94DEADB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444E3-D6F6-819A-AE47-9A11DF79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6FD9D-4C08-F3C6-70B2-FD8A96A6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281-8A99-0247-A8AF-585C6D611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7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95DF6D-5ECE-6E38-B5C2-4259AC8B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DD087-3CB9-A2EB-D311-C529A141D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58497-3F85-6BB6-590A-3FB29EECF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AFDE06-B709-4E44-B071-C8BF94DEADB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F2035-F5F9-9F66-5A70-2958170B4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D8A3-C63C-D5A8-5503-79FAD663A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66281-8A99-0247-A8AF-585C6D611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0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a-bsa.org/oah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7CD29-059D-850D-F94D-CF25690D4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0" b="8599"/>
          <a:stretch/>
        </p:blipFill>
        <p:spPr>
          <a:xfrm>
            <a:off x="-2235" y="24900"/>
            <a:ext cx="12193117" cy="6841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A11425-02DA-0DBF-D457-7195056A9F08}"/>
              </a:ext>
            </a:extLst>
          </p:cNvPr>
          <p:cNvSpPr/>
          <p:nvPr/>
        </p:nvSpPr>
        <p:spPr>
          <a:xfrm>
            <a:off x="-1117" y="0"/>
            <a:ext cx="12191999" cy="6849700"/>
          </a:xfrm>
          <a:prstGeom prst="rect">
            <a:avLst/>
          </a:prstGeom>
          <a:solidFill>
            <a:schemeClr val="dk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een and white logo with a mountain and trees&#10;&#10;Description automatically generated">
            <a:extLst>
              <a:ext uri="{FF2B5EF4-FFF2-40B4-BE49-F238E27FC236}">
                <a16:creationId xmlns:a16="http://schemas.microsoft.com/office/drawing/2014/main" id="{2A5DBB12-47F4-B41B-0CFF-5F0BBE33F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077" y="443469"/>
            <a:ext cx="6040492" cy="60042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9F94F12-DF84-5770-80D8-025D91E835AF}"/>
              </a:ext>
            </a:extLst>
          </p:cNvPr>
          <p:cNvSpPr/>
          <p:nvPr/>
        </p:nvSpPr>
        <p:spPr>
          <a:xfrm>
            <a:off x="110358" y="110359"/>
            <a:ext cx="11966027" cy="66372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5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55CB61A-0B4C-57C3-3A04-41787FD0C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B5BCA3-69F6-7B85-A5D3-CCB5DF2889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1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38897-745A-9CD9-7B71-F5E61E40419A}"/>
              </a:ext>
            </a:extLst>
          </p:cNvPr>
          <p:cNvSpPr txBox="1">
            <a:spLocks/>
          </p:cNvSpPr>
          <p:nvPr/>
        </p:nvSpPr>
        <p:spPr>
          <a:xfrm>
            <a:off x="2440547" y="2579688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2291B0-56D2-2742-D61E-A63C0B228225}"/>
              </a:ext>
            </a:extLst>
          </p:cNvPr>
          <p:cNvSpPr/>
          <p:nvPr/>
        </p:nvSpPr>
        <p:spPr>
          <a:xfrm>
            <a:off x="110358" y="110359"/>
            <a:ext cx="11966027" cy="66372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F6C95C-4007-1510-56F2-D9A6C8213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r="81239"/>
          <a:stretch/>
        </p:blipFill>
        <p:spPr>
          <a:xfrm>
            <a:off x="11059901" y="5827806"/>
            <a:ext cx="860066" cy="718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DE26C3-BF67-AC99-5512-0D0764834296}"/>
              </a:ext>
            </a:extLst>
          </p:cNvPr>
          <p:cNvSpPr txBox="1"/>
          <p:nvPr/>
        </p:nvSpPr>
        <p:spPr>
          <a:xfrm>
            <a:off x="1136173" y="2450335"/>
            <a:ext cx="991439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75000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“Wilderness Voyage to me is two-fold—service and fun. Would I go back for this same experience again? Absolutely! Wilderness Voyage has taught me a lot about myself and even helped me to understand who I am just a little bit better. I am forever a changed young man for participating.”</a:t>
            </a:r>
          </a:p>
          <a:p>
            <a:pPr>
              <a:buSzPct val="75000"/>
            </a:pPr>
            <a:endParaRPr lang="en-US" sz="2800" dirty="0">
              <a:solidFill>
                <a:schemeClr val="bg1"/>
              </a:solidFill>
              <a:latin typeface="Gill Sans Light" panose="020B0302020104020203" pitchFamily="34" charset="-79"/>
              <a:ea typeface="Baskerville" panose="02020502070401020303" pitchFamily="18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9665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27DFA-55BA-57C5-4345-6E07E91FD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oup of trees in a forest&#10;&#10;Description automatically generated">
            <a:extLst>
              <a:ext uri="{FF2B5EF4-FFF2-40B4-BE49-F238E27FC236}">
                <a16:creationId xmlns:a16="http://schemas.microsoft.com/office/drawing/2014/main" id="{7478C470-BD0D-DB90-2BED-E555859AE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6" t="1606" r="4192" b="24594"/>
          <a:stretch/>
        </p:blipFill>
        <p:spPr>
          <a:xfrm flipH="1">
            <a:off x="0" y="1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C16232-99BD-AD69-88E7-CEA1DC7C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6" y="-104245"/>
            <a:ext cx="12865100" cy="259873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Program Details</a:t>
            </a:r>
            <a:br>
              <a:rPr lang="en-US" sz="5500" dirty="0">
                <a:solidFill>
                  <a:schemeClr val="bg2">
                    <a:lumMod val="25000"/>
                  </a:schemeClr>
                </a:solidFill>
                <a:latin typeface="Bebas Neue" panose="020B0606020202050201" pitchFamily="34" charset="77"/>
              </a:rPr>
            </a:br>
            <a:endParaRPr lang="en-US" sz="5500" dirty="0">
              <a:solidFill>
                <a:schemeClr val="bg2">
                  <a:lumMod val="25000"/>
                </a:schemeClr>
              </a:solidFill>
              <a:latin typeface="Bebas Neue" panose="020B0606020202050201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6D287B-2486-116C-5165-17BB20ED29A1}"/>
              </a:ext>
            </a:extLst>
          </p:cNvPr>
          <p:cNvSpPr txBox="1">
            <a:spLocks/>
          </p:cNvSpPr>
          <p:nvPr/>
        </p:nvSpPr>
        <p:spPr>
          <a:xfrm>
            <a:off x="2440547" y="2579688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EDC6C0B-957B-6686-F2FB-74259412944C}"/>
              </a:ext>
            </a:extLst>
          </p:cNvPr>
          <p:cNvCxnSpPr/>
          <p:nvPr/>
        </p:nvCxnSpPr>
        <p:spPr>
          <a:xfrm flipH="1">
            <a:off x="518260" y="1289242"/>
            <a:ext cx="1115022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A9291DB-EF36-7DC8-0350-E74E4374C182}"/>
              </a:ext>
            </a:extLst>
          </p:cNvPr>
          <p:cNvSpPr/>
          <p:nvPr/>
        </p:nvSpPr>
        <p:spPr>
          <a:xfrm>
            <a:off x="110358" y="110359"/>
            <a:ext cx="11966027" cy="663728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A8FB03D-21C0-50E4-C719-86BA51205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r="81239"/>
          <a:stretch/>
        </p:blipFill>
        <p:spPr>
          <a:xfrm>
            <a:off x="11059901" y="5827806"/>
            <a:ext cx="860066" cy="71873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E21EA3E-1D4E-1AF1-9F7E-8CCDE4119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324794"/>
              </p:ext>
            </p:extLst>
          </p:nvPr>
        </p:nvGraphicFramePr>
        <p:xfrm>
          <a:off x="518260" y="1671638"/>
          <a:ext cx="1115022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1116">
                  <a:extLst>
                    <a:ext uri="{9D8B030D-6E8A-4147-A177-3AD203B41FA5}">
                      <a16:colId xmlns:a16="http://schemas.microsoft.com/office/drawing/2014/main" val="2594965842"/>
                    </a:ext>
                  </a:extLst>
                </a:gridCol>
                <a:gridCol w="2756648">
                  <a:extLst>
                    <a:ext uri="{9D8B030D-6E8A-4147-A177-3AD203B41FA5}">
                      <a16:colId xmlns:a16="http://schemas.microsoft.com/office/drawing/2014/main" val="2208659837"/>
                    </a:ext>
                  </a:extLst>
                </a:gridCol>
                <a:gridCol w="1944152">
                  <a:extLst>
                    <a:ext uri="{9D8B030D-6E8A-4147-A177-3AD203B41FA5}">
                      <a16:colId xmlns:a16="http://schemas.microsoft.com/office/drawing/2014/main" val="1206071538"/>
                    </a:ext>
                  </a:extLst>
                </a:gridCol>
                <a:gridCol w="1944152">
                  <a:extLst>
                    <a:ext uri="{9D8B030D-6E8A-4147-A177-3AD203B41FA5}">
                      <a16:colId xmlns:a16="http://schemas.microsoft.com/office/drawing/2014/main" val="2034932337"/>
                    </a:ext>
                  </a:extLst>
                </a:gridCol>
                <a:gridCol w="1944152">
                  <a:extLst>
                    <a:ext uri="{9D8B030D-6E8A-4147-A177-3AD203B41FA5}">
                      <a16:colId xmlns:a16="http://schemas.microsoft.com/office/drawing/2014/main" val="3682486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Adventure 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889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OA Trail Crew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Philmont Scout Ranch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16-20 years old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Check the website for the latest information!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2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OA Wilderness Voyage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Northern Tier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16-20 years old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20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OA Canadian Odyssey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Northern Tier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16-20 years old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967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OA Summit Experience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Summit Bechtel Reserve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14-17 years old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424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082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mpfire in the woods at night&#10;&#10;Description automatically generated">
            <a:extLst>
              <a:ext uri="{FF2B5EF4-FFF2-40B4-BE49-F238E27FC236}">
                <a16:creationId xmlns:a16="http://schemas.microsoft.com/office/drawing/2014/main" id="{71590F14-0CBD-389A-39EF-4C08046C9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97" b="50000"/>
          <a:stretch/>
        </p:blipFill>
        <p:spPr>
          <a:xfrm>
            <a:off x="-15748" y="-96983"/>
            <a:ext cx="12223496" cy="70796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AD0A0F-A6AE-E212-4C70-89B6D3ECE5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7B12A8-3544-074F-D0F3-530D23A8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6" y="-104245"/>
            <a:ext cx="12865100" cy="259873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Rockwell" panose="02060603020205020403" pitchFamily="18" charset="77"/>
              </a:rPr>
              <a:t>How to Sign Up!</a:t>
            </a:r>
            <a:br>
              <a:rPr lang="en-US" sz="5500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</a:br>
            <a:endParaRPr lang="en-US" sz="5500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38897-745A-9CD9-7B71-F5E61E40419A}"/>
              </a:ext>
            </a:extLst>
          </p:cNvPr>
          <p:cNvSpPr txBox="1">
            <a:spLocks/>
          </p:cNvSpPr>
          <p:nvPr/>
        </p:nvSpPr>
        <p:spPr>
          <a:xfrm>
            <a:off x="2440547" y="2579688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297180-5AE1-3FAF-B53C-F1814447D057}"/>
              </a:ext>
            </a:extLst>
          </p:cNvPr>
          <p:cNvCxnSpPr/>
          <p:nvPr/>
        </p:nvCxnSpPr>
        <p:spPr>
          <a:xfrm flipH="1">
            <a:off x="518260" y="1419869"/>
            <a:ext cx="111502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72291B0-56D2-2742-D61E-A63C0B228225}"/>
              </a:ext>
            </a:extLst>
          </p:cNvPr>
          <p:cNvSpPr/>
          <p:nvPr/>
        </p:nvSpPr>
        <p:spPr>
          <a:xfrm>
            <a:off x="110358" y="110359"/>
            <a:ext cx="11966027" cy="66372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F6C95C-4007-1510-56F2-D9A6C8213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r="81239"/>
          <a:stretch/>
        </p:blipFill>
        <p:spPr>
          <a:xfrm>
            <a:off x="11059901" y="5827806"/>
            <a:ext cx="860066" cy="718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DE26C3-BF67-AC99-5512-0D0764834296}"/>
              </a:ext>
            </a:extLst>
          </p:cNvPr>
          <p:cNvSpPr txBox="1"/>
          <p:nvPr/>
        </p:nvSpPr>
        <p:spPr>
          <a:xfrm>
            <a:off x="557522" y="1651780"/>
            <a:ext cx="1118410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Go to </a:t>
            </a:r>
            <a:r>
              <a:rPr lang="en-US" sz="2400" u="sng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  <a:hlinkClick r:id="rId4"/>
              </a:rPr>
              <a:t>https://oa-bsa.org/oaha</a:t>
            </a:r>
            <a:endParaRPr lang="en-US" sz="2400" u="sng" dirty="0">
              <a:solidFill>
                <a:schemeClr val="bg1"/>
              </a:solidFill>
              <a:latin typeface="Gill Sans Light" panose="020B0302020104020203" pitchFamily="34" charset="-79"/>
              <a:ea typeface="Baskerville" panose="02020502070401020303" pitchFamily="18" charset="0"/>
              <a:cs typeface="Gill Sans Light" panose="020B0302020104020203" pitchFamily="34" charset="-79"/>
            </a:endParaRPr>
          </a:p>
          <a:p>
            <a:pPr marL="457200" indent="-457200">
              <a:buSzPct val="75000"/>
              <a:buFont typeface="Wingdings" pitchFamily="2" charset="2"/>
              <a:buChar char="Ø"/>
            </a:pPr>
            <a:endParaRPr lang="en-US" sz="2400" u="sng" dirty="0">
              <a:solidFill>
                <a:schemeClr val="bg1"/>
              </a:solidFill>
              <a:latin typeface="Gill Sans Light" panose="020B0302020104020203" pitchFamily="34" charset="-79"/>
              <a:ea typeface="Baskerville" panose="02020502070401020303" pitchFamily="18" charset="0"/>
              <a:cs typeface="Gill Sans Light" panose="020B0302020104020203" pitchFamily="34" charset="-79"/>
            </a:endParaRP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Option 1) Print the application, fill it out, and then mail it with deposit or full fee to the address on the application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Option 2) Register and pay online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Gill Sans Light" panose="020B0302020104020203" pitchFamily="34" charset="-79"/>
              <a:ea typeface="Baskerville" panose="02020502070401020303" pitchFamily="18" charset="0"/>
              <a:cs typeface="Gill Sans Light" panose="020B0302020104020203" pitchFamily="34" charset="-79"/>
            </a:endParaRP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$50 Non-Refundable Deposit is required when submitting the application</a:t>
            </a:r>
          </a:p>
          <a:p>
            <a:pPr>
              <a:buSzPct val="75000"/>
            </a:pPr>
            <a:r>
              <a:rPr lang="en-US" sz="24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 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Can pay full fee at that time (full payment due within 60 days of acceptance)  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Gill Sans Light" panose="020B0302020104020203" pitchFamily="34" charset="-79"/>
              <a:ea typeface="Baskerville" panose="02020502070401020303" pitchFamily="18" charset="0"/>
              <a:cs typeface="Gill Sans Light" panose="020B0302020104020203" pitchFamily="34" charset="-79"/>
            </a:endParaRP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Get Lodge Adviser and Scout Executive/Lodge Staff Adviser Permission (email approval is acceptable)</a:t>
            </a:r>
          </a:p>
        </p:txBody>
      </p:sp>
    </p:spTree>
    <p:extLst>
      <p:ext uri="{BB962C8B-B14F-4D97-AF65-F5344CB8AC3E}">
        <p14:creationId xmlns:p14="http://schemas.microsoft.com/office/powerpoint/2010/main" val="2634340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oup of trees in a forest&#10;&#10;Description automatically generated">
            <a:extLst>
              <a:ext uri="{FF2B5EF4-FFF2-40B4-BE49-F238E27FC236}">
                <a16:creationId xmlns:a16="http://schemas.microsoft.com/office/drawing/2014/main" id="{F9C7692A-D13C-899C-A59A-BBC7261B1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6" t="1606" r="4192" b="24594"/>
          <a:stretch/>
        </p:blipFill>
        <p:spPr>
          <a:xfrm flipH="1">
            <a:off x="0" y="1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7B12A8-3544-074F-D0F3-530D23A8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6" y="-104245"/>
            <a:ext cx="12865100" cy="259873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Thank You For Coming!</a:t>
            </a:r>
            <a:br>
              <a:rPr lang="en-US" sz="5500" dirty="0">
                <a:solidFill>
                  <a:schemeClr val="bg2">
                    <a:lumMod val="25000"/>
                  </a:schemeClr>
                </a:solidFill>
                <a:latin typeface="Bebas Neue" panose="020B0606020202050201" pitchFamily="34" charset="77"/>
              </a:rPr>
            </a:br>
            <a:endParaRPr lang="en-US" sz="5500" dirty="0">
              <a:solidFill>
                <a:schemeClr val="bg2">
                  <a:lumMod val="25000"/>
                </a:schemeClr>
              </a:solidFill>
              <a:latin typeface="Bebas Neue" panose="020B0606020202050201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38897-745A-9CD9-7B71-F5E61E40419A}"/>
              </a:ext>
            </a:extLst>
          </p:cNvPr>
          <p:cNvSpPr txBox="1">
            <a:spLocks/>
          </p:cNvSpPr>
          <p:nvPr/>
        </p:nvSpPr>
        <p:spPr>
          <a:xfrm>
            <a:off x="2440547" y="2579688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297180-5AE1-3FAF-B53C-F1814447D057}"/>
              </a:ext>
            </a:extLst>
          </p:cNvPr>
          <p:cNvCxnSpPr/>
          <p:nvPr/>
        </p:nvCxnSpPr>
        <p:spPr>
          <a:xfrm flipH="1">
            <a:off x="518260" y="1289242"/>
            <a:ext cx="1115022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72291B0-56D2-2742-D61E-A63C0B228225}"/>
              </a:ext>
            </a:extLst>
          </p:cNvPr>
          <p:cNvSpPr/>
          <p:nvPr/>
        </p:nvSpPr>
        <p:spPr>
          <a:xfrm>
            <a:off x="110358" y="110359"/>
            <a:ext cx="11966027" cy="663728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ed arrowhead with black text&#10;&#10;Description automatically generated">
            <a:extLst>
              <a:ext uri="{FF2B5EF4-FFF2-40B4-BE49-F238E27FC236}">
                <a16:creationId xmlns:a16="http://schemas.microsoft.com/office/drawing/2014/main" id="{84C84AF5-6E62-7391-1B38-53BE8C3F6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685" y="1661987"/>
            <a:ext cx="7310768" cy="28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89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oup of trees in a forest&#10;&#10;Description automatically generated">
            <a:extLst>
              <a:ext uri="{FF2B5EF4-FFF2-40B4-BE49-F238E27FC236}">
                <a16:creationId xmlns:a16="http://schemas.microsoft.com/office/drawing/2014/main" id="{F9C7692A-D13C-899C-A59A-BBC7261B1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6" t="1606" r="4192" b="24594"/>
          <a:stretch/>
        </p:blipFill>
        <p:spPr>
          <a:xfrm flipH="1">
            <a:off x="0" y="1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7B12A8-3544-074F-D0F3-530D23A8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6" y="-89255"/>
            <a:ext cx="12865100" cy="2598737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rPr>
              <a:t>Four 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rPr>
              <a:t>OA High Adventure Programs!</a:t>
            </a:r>
            <a:b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rPr>
            </a:b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38897-745A-9CD9-7B71-F5E61E40419A}"/>
              </a:ext>
            </a:extLst>
          </p:cNvPr>
          <p:cNvSpPr txBox="1">
            <a:spLocks/>
          </p:cNvSpPr>
          <p:nvPr/>
        </p:nvSpPr>
        <p:spPr>
          <a:xfrm>
            <a:off x="2440547" y="2579688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20FD6D-17B1-0101-9BD1-DD2845A87679}"/>
              </a:ext>
            </a:extLst>
          </p:cNvPr>
          <p:cNvSpPr txBox="1"/>
          <p:nvPr/>
        </p:nvSpPr>
        <p:spPr>
          <a:xfrm>
            <a:off x="8154885" y="1689431"/>
            <a:ext cx="3763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Rockwell" panose="02060603020205020403" pitchFamily="18" charset="77"/>
              </a:rPr>
              <a:t>THE SUMMIT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OA Summit Experience</a:t>
            </a: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979466-BA0A-4BE8-1138-99C195654EC4}"/>
              </a:ext>
            </a:extLst>
          </p:cNvPr>
          <p:cNvSpPr txBox="1"/>
          <p:nvPr/>
        </p:nvSpPr>
        <p:spPr>
          <a:xfrm>
            <a:off x="5519820" y="3640332"/>
            <a:ext cx="3060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Rockwell" panose="02060603020205020403" pitchFamily="18" charset="77"/>
              </a:rPr>
              <a:t>PHILMONT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OA Trail Crew</a:t>
            </a: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B9EBD-9D74-A23A-794A-615DD5CDAB34}"/>
              </a:ext>
            </a:extLst>
          </p:cNvPr>
          <p:cNvSpPr txBox="1"/>
          <p:nvPr/>
        </p:nvSpPr>
        <p:spPr>
          <a:xfrm>
            <a:off x="2273759" y="1728946"/>
            <a:ext cx="4459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Rockwell" panose="02060603020205020403" pitchFamily="18" charset="77"/>
              </a:rPr>
              <a:t>NORTHERN TIER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OA Wilderness Voyage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OA Canadian Odyssey</a:t>
            </a: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4AF02DB-964A-F5E2-9230-C5938652D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4" b="99408" l="3182" r="96364">
                        <a14:foregroundMark x1="22273" y1="5917" x2="22727" y2="13018"/>
                        <a14:foregroundMark x1="60909" y1="78107" x2="62273" y2="70414"/>
                        <a14:foregroundMark x1="74545" y1="71598" x2="76364" y2="71598"/>
                        <a14:foregroundMark x1="80909" y1="72189" x2="80909" y2="73964"/>
                        <a14:foregroundMark x1="87727" y1="71006" x2="88636" y2="71598"/>
                        <a14:foregroundMark x1="95000" y1="71598" x2="96364" y2="72781"/>
                        <a14:foregroundMark x1="3182" y1="82249" x2="4091" y2="84024"/>
                        <a14:foregroundMark x1="10455" y1="72189" x2="12273" y2="72189"/>
                        <a14:foregroundMark x1="19091" y1="71598" x2="20909" y2="72189"/>
                        <a14:foregroundMark x1="27727" y1="72189" x2="29091" y2="72189"/>
                        <a14:foregroundMark x1="37273" y1="79290" x2="35909" y2="79290"/>
                        <a14:foregroundMark x1="44091" y1="78698" x2="44091" y2="76923"/>
                        <a14:foregroundMark x1="52273" y1="78107" x2="54091" y2="79882"/>
                        <a14:foregroundMark x1="53636" y1="97633" x2="53182" y2="98225"/>
                        <a14:foregroundMark x1="79091" y1="96450" x2="20909" y2="95858"/>
                        <a14:foregroundMark x1="17273" y1="97633" x2="21364" y2="98225"/>
                        <a14:foregroundMark x1="77727" y1="99408" x2="77727" y2="99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346" y="1851563"/>
            <a:ext cx="1485076" cy="11340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B9C015-F1F4-EB62-9816-C89770D0B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048" y1="35417" x2="24286" y2="39583"/>
                        <a14:foregroundMark x1="11429" y1="82813" x2="13333" y2="83333"/>
                        <a14:foregroundMark x1="17619" y1="79688" x2="18571" y2="81250"/>
                        <a14:foregroundMark x1="30952" y1="81771" x2="30952" y2="81771"/>
                        <a14:foregroundMark x1="36190" y1="82292" x2="36190" y2="82292"/>
                        <a14:foregroundMark x1="46667" y1="78125" x2="46667" y2="78125"/>
                        <a14:foregroundMark x1="59048" y1="79688" x2="59048" y2="79688"/>
                        <a14:foregroundMark x1="73810" y1="81771" x2="73810" y2="81771"/>
                        <a14:foregroundMark x1="85714" y1="77604" x2="85714" y2="77604"/>
                        <a14:foregroundMark x1="27619" y1="41146" x2="27619" y2="41146"/>
                        <a14:foregroundMark x1="27619" y1="43750" x2="27619" y2="43750"/>
                        <a14:foregroundMark x1="28095" y1="44792" x2="28095" y2="44792"/>
                        <a14:foregroundMark x1="24286" y1="42188" x2="25238" y2="40104"/>
                        <a14:foregroundMark x1="25238" y1="39583" x2="17619" y2="3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1622" y="3506808"/>
            <a:ext cx="1333500" cy="1219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ACF2E8-CE59-95BD-71E6-8CB771D958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5225" y="1689431"/>
            <a:ext cx="1127552" cy="12192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297180-5AE1-3FAF-B53C-F1814447D057}"/>
              </a:ext>
            </a:extLst>
          </p:cNvPr>
          <p:cNvCxnSpPr/>
          <p:nvPr/>
        </p:nvCxnSpPr>
        <p:spPr>
          <a:xfrm flipH="1">
            <a:off x="518260" y="1289242"/>
            <a:ext cx="1115022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72291B0-56D2-2742-D61E-A63C0B228225}"/>
              </a:ext>
            </a:extLst>
          </p:cNvPr>
          <p:cNvSpPr/>
          <p:nvPr/>
        </p:nvSpPr>
        <p:spPr>
          <a:xfrm>
            <a:off x="110358" y="110359"/>
            <a:ext cx="11966027" cy="663728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F6C95C-4007-1510-56F2-D9A6C82133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25000"/>
          </a:blip>
          <a:srcRect r="81239"/>
          <a:stretch/>
        </p:blipFill>
        <p:spPr>
          <a:xfrm>
            <a:off x="11059901" y="5827806"/>
            <a:ext cx="860066" cy="71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20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oup of trees in a forest&#10;&#10;Description automatically generated">
            <a:extLst>
              <a:ext uri="{FF2B5EF4-FFF2-40B4-BE49-F238E27FC236}">
                <a16:creationId xmlns:a16="http://schemas.microsoft.com/office/drawing/2014/main" id="{F9C7692A-D13C-899C-A59A-BBC7261B1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6" t="1606" r="4192" b="24594"/>
          <a:stretch/>
        </p:blipFill>
        <p:spPr>
          <a:xfrm flipH="1">
            <a:off x="0" y="1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7B12A8-3544-074F-D0F3-530D23A8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6" y="-104245"/>
            <a:ext cx="12865100" cy="259873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  <a:t>Benefits of OAHA Experiences</a:t>
            </a:r>
            <a:br>
              <a:rPr lang="en-US" sz="5500" dirty="0">
                <a:solidFill>
                  <a:schemeClr val="bg2">
                    <a:lumMod val="25000"/>
                  </a:schemeClr>
                </a:solidFill>
                <a:latin typeface="Rockwell" panose="02060603020205020403" pitchFamily="18" charset="77"/>
              </a:rPr>
            </a:br>
            <a:endParaRPr lang="en-US" sz="5500" dirty="0">
              <a:solidFill>
                <a:schemeClr val="bg2">
                  <a:lumMod val="25000"/>
                </a:schemeClr>
              </a:solidFill>
              <a:latin typeface="Rockwell" panose="02060603020205020403" pitchFamily="18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38897-745A-9CD9-7B71-F5E61E40419A}"/>
              </a:ext>
            </a:extLst>
          </p:cNvPr>
          <p:cNvSpPr txBox="1">
            <a:spLocks/>
          </p:cNvSpPr>
          <p:nvPr/>
        </p:nvSpPr>
        <p:spPr>
          <a:xfrm>
            <a:off x="2440547" y="2579688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297180-5AE1-3FAF-B53C-F1814447D057}"/>
              </a:ext>
            </a:extLst>
          </p:cNvPr>
          <p:cNvCxnSpPr/>
          <p:nvPr/>
        </p:nvCxnSpPr>
        <p:spPr>
          <a:xfrm flipH="1">
            <a:off x="518260" y="1289242"/>
            <a:ext cx="1115022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72291B0-56D2-2742-D61E-A63C0B228225}"/>
              </a:ext>
            </a:extLst>
          </p:cNvPr>
          <p:cNvSpPr/>
          <p:nvPr/>
        </p:nvSpPr>
        <p:spPr>
          <a:xfrm>
            <a:off x="110358" y="110359"/>
            <a:ext cx="11966027" cy="663728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F6C95C-4007-1510-56F2-D9A6C8213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r="81239"/>
          <a:stretch/>
        </p:blipFill>
        <p:spPr>
          <a:xfrm>
            <a:off x="11059901" y="5827806"/>
            <a:ext cx="860066" cy="718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DE26C3-BF67-AC99-5512-0D0764834296}"/>
              </a:ext>
            </a:extLst>
          </p:cNvPr>
          <p:cNvSpPr txBox="1"/>
          <p:nvPr/>
        </p:nvSpPr>
        <p:spPr>
          <a:xfrm>
            <a:off x="735865" y="1482664"/>
            <a:ext cx="1093261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Lower cost for a longer trek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Work and play (pretty much at same time)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Meet Arrowmen from around country 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Build the bonds of brotherhood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Get exclusive participant patches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Opportunities to meet and work with OA leadership from across the nation</a:t>
            </a:r>
          </a:p>
        </p:txBody>
      </p:sp>
    </p:spTree>
    <p:extLst>
      <p:ext uri="{BB962C8B-B14F-4D97-AF65-F5344CB8AC3E}">
        <p14:creationId xmlns:p14="http://schemas.microsoft.com/office/powerpoint/2010/main" val="2263976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E0BF1A-037F-EE59-143B-2B28857829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8" r="36331"/>
          <a:stretch/>
        </p:blipFill>
        <p:spPr>
          <a:xfrm>
            <a:off x="0" y="-21017"/>
            <a:ext cx="12192000" cy="69045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B5BCA3-69F6-7B85-A5D3-CCB5DF28896D}"/>
              </a:ext>
            </a:extLst>
          </p:cNvPr>
          <p:cNvSpPr/>
          <p:nvPr/>
        </p:nvSpPr>
        <p:spPr>
          <a:xfrm>
            <a:off x="0" y="2271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6301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7B12A8-3544-074F-D0F3-530D23A8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6" y="-104245"/>
            <a:ext cx="12865100" cy="259873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Rockwell" panose="02060603020205020403" pitchFamily="18" charset="77"/>
              </a:rPr>
              <a:t>OA Summit Experience</a:t>
            </a:r>
            <a:br>
              <a:rPr lang="en-US" sz="5500" dirty="0">
                <a:solidFill>
                  <a:schemeClr val="bg2">
                    <a:lumMod val="25000"/>
                  </a:schemeClr>
                </a:solidFill>
                <a:latin typeface="Bebas Neue" panose="020B0606020202050201" pitchFamily="34" charset="77"/>
              </a:rPr>
            </a:br>
            <a:endParaRPr lang="en-US" sz="5500" dirty="0">
              <a:solidFill>
                <a:schemeClr val="bg2">
                  <a:lumMod val="25000"/>
                </a:schemeClr>
              </a:solidFill>
              <a:latin typeface="Bebas Neue" panose="020B0606020202050201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38897-745A-9CD9-7B71-F5E61E40419A}"/>
              </a:ext>
            </a:extLst>
          </p:cNvPr>
          <p:cNvSpPr txBox="1">
            <a:spLocks/>
          </p:cNvSpPr>
          <p:nvPr/>
        </p:nvSpPr>
        <p:spPr>
          <a:xfrm>
            <a:off x="2440547" y="2579688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297180-5AE1-3FAF-B53C-F1814447D057}"/>
              </a:ext>
            </a:extLst>
          </p:cNvPr>
          <p:cNvCxnSpPr/>
          <p:nvPr/>
        </p:nvCxnSpPr>
        <p:spPr>
          <a:xfrm flipH="1">
            <a:off x="518260" y="1289242"/>
            <a:ext cx="111502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72291B0-56D2-2742-D61E-A63C0B228225}"/>
              </a:ext>
            </a:extLst>
          </p:cNvPr>
          <p:cNvSpPr/>
          <p:nvPr/>
        </p:nvSpPr>
        <p:spPr>
          <a:xfrm>
            <a:off x="110358" y="110359"/>
            <a:ext cx="11966027" cy="66372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F6C95C-4007-1510-56F2-D9A6C8213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r="81239"/>
          <a:stretch/>
        </p:blipFill>
        <p:spPr>
          <a:xfrm>
            <a:off x="11059901" y="5827806"/>
            <a:ext cx="860066" cy="718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DE26C3-BF67-AC99-5512-0D0764834296}"/>
              </a:ext>
            </a:extLst>
          </p:cNvPr>
          <p:cNvSpPr txBox="1"/>
          <p:nvPr/>
        </p:nvSpPr>
        <p:spPr>
          <a:xfrm>
            <a:off x="755752" y="1486759"/>
            <a:ext cx="6298191" cy="5191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Takes Place at The Summit</a:t>
            </a:r>
          </a:p>
          <a:p>
            <a:pPr marL="457200" indent="-457200">
              <a:lnSpc>
                <a:spcPct val="150000"/>
              </a:lnSpc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Started in 2014</a:t>
            </a:r>
          </a:p>
          <a:p>
            <a:pPr marL="457200" indent="-457200">
              <a:lnSpc>
                <a:spcPct val="150000"/>
              </a:lnSpc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Meant as introductory OAHA Experience</a:t>
            </a:r>
          </a:p>
          <a:p>
            <a:pPr marL="457200" indent="-457200">
              <a:lnSpc>
                <a:spcPct val="150000"/>
              </a:lnSpc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Foremen are well trained. At least one of every pair is WFA trained, all have CPR and First Aid Training</a:t>
            </a:r>
          </a:p>
          <a:p>
            <a:pPr marL="457200" indent="-457200">
              <a:lnSpc>
                <a:spcPct val="150000"/>
              </a:lnSpc>
              <a:buSzPct val="75000"/>
              <a:buFont typeface="Wingdings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Gill Sans Light" panose="020B0302020104020203" pitchFamily="34" charset="-79"/>
              <a:ea typeface="Baskerville" panose="02020502070401020303" pitchFamily="18" charset="0"/>
              <a:cs typeface="Gill Sans Light" panose="020B0302020104020203" pitchFamily="34" charset="-79"/>
            </a:endParaRPr>
          </a:p>
        </p:txBody>
      </p:sp>
      <p:pic>
        <p:nvPicPr>
          <p:cNvPr id="3" name="Picture 2" descr="summit.PNG">
            <a:extLst>
              <a:ext uri="{FF2B5EF4-FFF2-40B4-BE49-F238E27FC236}">
                <a16:creationId xmlns:a16="http://schemas.microsoft.com/office/drawing/2014/main" id="{9E8413FA-1E3D-14F0-7BCB-7FB00A278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0" b="89941" l="9626" r="91979">
                        <a14:foregroundMark x1="64706" y1="10059" x2="56684" y2="10059"/>
                        <a14:foregroundMark x1="56684" y1="10059" x2="49733" y2="7692"/>
                        <a14:foregroundMark x1="49733" y1="7692" x2="42246" y2="8284"/>
                        <a14:foregroundMark x1="42246" y1="8284" x2="35829" y2="11834"/>
                        <a14:foregroundMark x1="35829" y1="11834" x2="35294" y2="13018"/>
                        <a14:foregroundMark x1="57219" y1="4142" x2="57219" y2="4142"/>
                        <a14:foregroundMark x1="91979" y1="49112" x2="90374" y2="502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61040">
            <a:off x="9363324" y="353160"/>
            <a:ext cx="2626987" cy="2374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22726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6FB8D3-AE59-B0A3-BB63-2B07E736C8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7" t="11837" r="967" b="551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B5BCA3-69F6-7B85-A5D3-CCB5DF28896D}"/>
              </a:ext>
            </a:extLst>
          </p:cNvPr>
          <p:cNvSpPr/>
          <p:nvPr/>
        </p:nvSpPr>
        <p:spPr>
          <a:xfrm>
            <a:off x="0" y="2271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6301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7B12A8-3544-074F-D0F3-530D23A8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6" y="-104245"/>
            <a:ext cx="12865100" cy="259873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Rockwell" panose="02060603020205020403" pitchFamily="18" charset="77"/>
              </a:rPr>
              <a:t>Philmont Trail Crew</a:t>
            </a:r>
            <a:br>
              <a:rPr lang="en-US" sz="5500" dirty="0">
                <a:solidFill>
                  <a:schemeClr val="bg2">
                    <a:lumMod val="25000"/>
                  </a:schemeClr>
                </a:solidFill>
                <a:latin typeface="Bebas Neue" panose="020B0606020202050201" pitchFamily="34" charset="77"/>
              </a:rPr>
            </a:br>
            <a:endParaRPr lang="en-US" sz="5500" dirty="0">
              <a:solidFill>
                <a:schemeClr val="bg2">
                  <a:lumMod val="25000"/>
                </a:schemeClr>
              </a:solidFill>
              <a:latin typeface="Bebas Neue" panose="020B0606020202050201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38897-745A-9CD9-7B71-F5E61E40419A}"/>
              </a:ext>
            </a:extLst>
          </p:cNvPr>
          <p:cNvSpPr txBox="1">
            <a:spLocks/>
          </p:cNvSpPr>
          <p:nvPr/>
        </p:nvSpPr>
        <p:spPr>
          <a:xfrm>
            <a:off x="2440547" y="2579688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297180-5AE1-3FAF-B53C-F1814447D057}"/>
              </a:ext>
            </a:extLst>
          </p:cNvPr>
          <p:cNvCxnSpPr/>
          <p:nvPr/>
        </p:nvCxnSpPr>
        <p:spPr>
          <a:xfrm flipH="1">
            <a:off x="518260" y="1289242"/>
            <a:ext cx="111502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72291B0-56D2-2742-D61E-A63C0B228225}"/>
              </a:ext>
            </a:extLst>
          </p:cNvPr>
          <p:cNvSpPr/>
          <p:nvPr/>
        </p:nvSpPr>
        <p:spPr>
          <a:xfrm>
            <a:off x="110358" y="110359"/>
            <a:ext cx="11966027" cy="66372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F6C95C-4007-1510-56F2-D9A6C8213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r="81239"/>
          <a:stretch/>
        </p:blipFill>
        <p:spPr>
          <a:xfrm>
            <a:off x="11059901" y="5827806"/>
            <a:ext cx="860066" cy="718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DE26C3-BF67-AC99-5512-0D0764834296}"/>
              </a:ext>
            </a:extLst>
          </p:cNvPr>
          <p:cNvSpPr txBox="1"/>
          <p:nvPr/>
        </p:nvSpPr>
        <p:spPr>
          <a:xfrm>
            <a:off x="738200" y="1484662"/>
            <a:ext cx="1018318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Started in 1995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Gill Sans Light" panose="020B0302020104020203" pitchFamily="34" charset="-79"/>
              <a:ea typeface="Baskerville" panose="02020502070401020303" pitchFamily="18" charset="0"/>
              <a:cs typeface="Gill Sans Light" panose="020B0302020104020203" pitchFamily="34" charset="-79"/>
            </a:endParaRP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Primarily Backpacking Focused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Gill Sans Light" panose="020B0302020104020203" pitchFamily="34" charset="-79"/>
              <a:ea typeface="Baskerville" panose="02020502070401020303" pitchFamily="18" charset="0"/>
              <a:cs typeface="Gill Sans Light" panose="020B0302020104020203" pitchFamily="34" charset="-79"/>
            </a:endParaRP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OA Trek Benefits:</a:t>
            </a:r>
          </a:p>
          <a:p>
            <a:pPr marL="914400" lvl="1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Get in when other crews can get blocked</a:t>
            </a:r>
          </a:p>
          <a:p>
            <a:pPr marL="914400" lvl="1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Everybody at Philmont loves the OA!</a:t>
            </a:r>
          </a:p>
          <a:p>
            <a:pPr marL="914400" lvl="1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Go back and see the new trail you build years later!</a:t>
            </a:r>
          </a:p>
          <a:p>
            <a:pPr marL="914400" lvl="1" indent="-457200">
              <a:buSzPct val="75000"/>
              <a:buFont typeface="Wingdings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Gill Sans Light" panose="020B0302020104020203" pitchFamily="34" charset="-79"/>
              <a:ea typeface="Baskerville" panose="02020502070401020303" pitchFamily="18" charset="0"/>
              <a:cs typeface="Gill Sans Light" panose="020B0302020104020203" pitchFamily="34" charset="-79"/>
            </a:endParaRP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Led by Foremen-2 per crew, First Aid and CPR certified, highly trained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Gill Sans Light" panose="020B0302020104020203" pitchFamily="34" charset="-79"/>
              <a:ea typeface="Baskerville" panose="02020502070401020303" pitchFamily="18" charset="0"/>
              <a:cs typeface="Gill Sans Light" panose="020B0302020104020203" pitchFamily="34" charset="-79"/>
            </a:endParaRPr>
          </a:p>
        </p:txBody>
      </p:sp>
      <p:pic>
        <p:nvPicPr>
          <p:cNvPr id="4" name="Picture 3" descr="trailcrew.PNG">
            <a:extLst>
              <a:ext uri="{FF2B5EF4-FFF2-40B4-BE49-F238E27FC236}">
                <a16:creationId xmlns:a16="http://schemas.microsoft.com/office/drawing/2014/main" id="{CB384411-1675-DC73-EEC3-93D96DC57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9033" y="126252"/>
            <a:ext cx="2741053" cy="319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40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55DE87-8B16-975F-1730-025A87E804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" t="446" r="715" b="25778"/>
          <a:stretch/>
        </p:blipFill>
        <p:spPr>
          <a:xfrm>
            <a:off x="0" y="0"/>
            <a:ext cx="12192000" cy="68471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B5BCA3-69F6-7B85-A5D3-CCB5DF28896D}"/>
              </a:ext>
            </a:extLst>
          </p:cNvPr>
          <p:cNvSpPr/>
          <p:nvPr/>
        </p:nvSpPr>
        <p:spPr>
          <a:xfrm>
            <a:off x="0" y="-10849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6301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7B12A8-3544-074F-D0F3-530D23A8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08" y="265018"/>
            <a:ext cx="12865100" cy="2598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6000" dirty="0">
                <a:solidFill>
                  <a:schemeClr val="bg1"/>
                </a:solidFill>
                <a:latin typeface="Rockwell" panose="02060603020205020403" pitchFamily="18" charset="77"/>
              </a:rPr>
              <a:t>OA Wilderness Voyage</a:t>
            </a:r>
            <a:br>
              <a:rPr lang="en-US" sz="6000" dirty="0">
                <a:solidFill>
                  <a:schemeClr val="bg1"/>
                </a:solidFill>
                <a:latin typeface="Rockwell" panose="02060603020205020403" pitchFamily="18" charset="77"/>
              </a:rPr>
            </a:br>
            <a:r>
              <a:rPr lang="en-US" sz="3200" dirty="0">
                <a:solidFill>
                  <a:schemeClr val="bg1"/>
                </a:solidFill>
                <a:latin typeface="Rockwell" panose="02060603020205020403" pitchFamily="18" charset="77"/>
              </a:rPr>
              <a:t>The Northwoods, Land of Voyageurs</a:t>
            </a:r>
            <a:br>
              <a:rPr lang="en-US" sz="6000" dirty="0">
                <a:solidFill>
                  <a:schemeClr val="bg1"/>
                </a:solidFill>
                <a:latin typeface="Rockwell" panose="02060603020205020403" pitchFamily="18" charset="77"/>
              </a:rPr>
            </a:br>
            <a:endParaRPr lang="en-US" sz="5500" dirty="0">
              <a:solidFill>
                <a:schemeClr val="bg2">
                  <a:lumMod val="25000"/>
                </a:schemeClr>
              </a:solidFill>
              <a:latin typeface="Bebas Neue" panose="020B0606020202050201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38897-745A-9CD9-7B71-F5E61E40419A}"/>
              </a:ext>
            </a:extLst>
          </p:cNvPr>
          <p:cNvSpPr txBox="1">
            <a:spLocks/>
          </p:cNvSpPr>
          <p:nvPr/>
        </p:nvSpPr>
        <p:spPr>
          <a:xfrm>
            <a:off x="2440547" y="2579688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297180-5AE1-3FAF-B53C-F1814447D057}"/>
              </a:ext>
            </a:extLst>
          </p:cNvPr>
          <p:cNvCxnSpPr/>
          <p:nvPr/>
        </p:nvCxnSpPr>
        <p:spPr>
          <a:xfrm flipH="1">
            <a:off x="518260" y="1289242"/>
            <a:ext cx="111502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72291B0-56D2-2742-D61E-A63C0B228225}"/>
              </a:ext>
            </a:extLst>
          </p:cNvPr>
          <p:cNvSpPr/>
          <p:nvPr/>
        </p:nvSpPr>
        <p:spPr>
          <a:xfrm>
            <a:off x="110358" y="110359"/>
            <a:ext cx="11966027" cy="66372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F6C95C-4007-1510-56F2-D9A6C8213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r="81239"/>
          <a:stretch/>
        </p:blipFill>
        <p:spPr>
          <a:xfrm>
            <a:off x="11059901" y="5827806"/>
            <a:ext cx="860066" cy="718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DE26C3-BF67-AC99-5512-0D0764834296}"/>
              </a:ext>
            </a:extLst>
          </p:cNvPr>
          <p:cNvSpPr txBox="1"/>
          <p:nvPr/>
        </p:nvSpPr>
        <p:spPr>
          <a:xfrm>
            <a:off x="738200" y="1902820"/>
            <a:ext cx="1018318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75000"/>
            </a:pPr>
            <a:endParaRPr lang="en-US" sz="2800" dirty="0">
              <a:solidFill>
                <a:schemeClr val="bg1"/>
              </a:solidFill>
              <a:latin typeface="Gill Sans Light" panose="020B0302020104020203" pitchFamily="34" charset="-79"/>
              <a:ea typeface="Baskerville" panose="02020502070401020303" pitchFamily="18" charset="0"/>
              <a:cs typeface="Gill Sans Light" panose="020B0302020104020203" pitchFamily="34" charset="-79"/>
            </a:endParaRP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Started in 1999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Two weeks in the Wilderness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Takes place in Boundary Waters Canoe Area Wilderness, in Superior National Forest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Charles L. Sommers Canoe Base is 22 miles Northeast of Ely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Crew is led by two foremen, Eagle Scouts, Wilderness First Aid, CPR, emergency contact can be made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Gill Sans Light" panose="020B0302020104020203" pitchFamily="34" charset="-79"/>
              <a:ea typeface="Baskerville" panose="02020502070401020303" pitchFamily="18" charset="0"/>
              <a:cs typeface="Gill Sans Light" panose="020B03020201040202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BA3EE-9EBA-9B1A-F585-8D432E0E6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873" y="237046"/>
            <a:ext cx="2830548" cy="271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66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1E55A-A800-1DFC-55AC-5D1C9E3D0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" b="25391"/>
          <a:stretch/>
        </p:blipFill>
        <p:spPr>
          <a:xfrm>
            <a:off x="0" y="-10848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B5BCA3-69F6-7B85-A5D3-CCB5DF28896D}"/>
              </a:ext>
            </a:extLst>
          </p:cNvPr>
          <p:cNvSpPr/>
          <p:nvPr/>
        </p:nvSpPr>
        <p:spPr>
          <a:xfrm>
            <a:off x="0" y="-10849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6301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7B12A8-3544-074F-D0F3-530D23A8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08" y="265018"/>
            <a:ext cx="12865100" cy="2598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6000" dirty="0">
                <a:solidFill>
                  <a:schemeClr val="bg1"/>
                </a:solidFill>
                <a:latin typeface="Rockwell" panose="02060603020205020403" pitchFamily="18" charset="77"/>
              </a:rPr>
              <a:t>OA Canadian Odyssey</a:t>
            </a:r>
            <a:br>
              <a:rPr lang="en-US" sz="6000" dirty="0">
                <a:solidFill>
                  <a:schemeClr val="bg1"/>
                </a:solidFill>
                <a:latin typeface="Rockwell" panose="02060603020205020403" pitchFamily="18" charset="77"/>
              </a:rPr>
            </a:br>
            <a:r>
              <a:rPr lang="en-US" sz="3200" dirty="0">
                <a:solidFill>
                  <a:schemeClr val="bg1"/>
                </a:solidFill>
                <a:latin typeface="Rockwell" panose="02060603020205020403" pitchFamily="18" charset="77"/>
              </a:rPr>
              <a:t>Going International</a:t>
            </a:r>
            <a:br>
              <a:rPr lang="en-US" sz="6000" dirty="0">
                <a:solidFill>
                  <a:schemeClr val="bg1"/>
                </a:solidFill>
                <a:latin typeface="Rockwell" panose="02060603020205020403" pitchFamily="18" charset="77"/>
              </a:rPr>
            </a:br>
            <a:endParaRPr lang="en-US" sz="5500" dirty="0">
              <a:solidFill>
                <a:schemeClr val="bg2">
                  <a:lumMod val="25000"/>
                </a:schemeClr>
              </a:solidFill>
              <a:latin typeface="Bebas Neue" panose="020B0606020202050201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38897-745A-9CD9-7B71-F5E61E40419A}"/>
              </a:ext>
            </a:extLst>
          </p:cNvPr>
          <p:cNvSpPr txBox="1">
            <a:spLocks/>
          </p:cNvSpPr>
          <p:nvPr/>
        </p:nvSpPr>
        <p:spPr>
          <a:xfrm>
            <a:off x="2440547" y="2579688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297180-5AE1-3FAF-B53C-F1814447D057}"/>
              </a:ext>
            </a:extLst>
          </p:cNvPr>
          <p:cNvCxnSpPr/>
          <p:nvPr/>
        </p:nvCxnSpPr>
        <p:spPr>
          <a:xfrm flipH="1">
            <a:off x="518260" y="1289242"/>
            <a:ext cx="111502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72291B0-56D2-2742-D61E-A63C0B228225}"/>
              </a:ext>
            </a:extLst>
          </p:cNvPr>
          <p:cNvSpPr/>
          <p:nvPr/>
        </p:nvSpPr>
        <p:spPr>
          <a:xfrm>
            <a:off x="110358" y="110359"/>
            <a:ext cx="11966027" cy="66372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F6C95C-4007-1510-56F2-D9A6C8213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r="81239"/>
          <a:stretch/>
        </p:blipFill>
        <p:spPr>
          <a:xfrm>
            <a:off x="11059901" y="5827806"/>
            <a:ext cx="860066" cy="718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DE26C3-BF67-AC99-5512-0D0764834296}"/>
              </a:ext>
            </a:extLst>
          </p:cNvPr>
          <p:cNvSpPr txBox="1"/>
          <p:nvPr/>
        </p:nvSpPr>
        <p:spPr>
          <a:xfrm>
            <a:off x="738200" y="1902820"/>
            <a:ext cx="1018318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75000"/>
            </a:pPr>
            <a:endParaRPr lang="en-US" sz="2800" dirty="0">
              <a:solidFill>
                <a:schemeClr val="bg1"/>
              </a:solidFill>
              <a:latin typeface="Gill Sans Light" panose="020B0302020104020203" pitchFamily="34" charset="-79"/>
              <a:ea typeface="Baskerville" panose="02020502070401020303" pitchFamily="18" charset="0"/>
              <a:cs typeface="Gill Sans Light" panose="020B0302020104020203" pitchFamily="34" charset="-79"/>
            </a:endParaRP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Started in 2009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Start in Ely with OAWV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Takes place in </a:t>
            </a:r>
            <a:r>
              <a:rPr lang="en-US" sz="2800" dirty="0" err="1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Quetico</a:t>
            </a: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 Provincial Park in Ontario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Cross Border at Prairie Portage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Gill Sans Light" panose="020B0302020104020203" pitchFamily="34" charset="-79"/>
                <a:ea typeface="Baskerville" panose="02020502070401020303" pitchFamily="18" charset="0"/>
                <a:cs typeface="Gill Sans Light" panose="020B0302020104020203" pitchFamily="34" charset="-79"/>
              </a:rPr>
              <a:t>2 Foremen Trek Leaders, Wilderness First Aid, CPR, Eagle Scouts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Gill Sans Light" panose="020B0302020104020203" pitchFamily="34" charset="-79"/>
              <a:ea typeface="Baskerville" panose="02020502070401020303" pitchFamily="18" charset="0"/>
              <a:cs typeface="Gill Sans Light" panose="020B03020201040202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BA3EE-9EBA-9B1A-F585-8D432E0E6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873" y="237046"/>
            <a:ext cx="2830548" cy="271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67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1B7A9A79-CDF6-5572-7B5B-E89FDDAB0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682" r="302" b="1560"/>
          <a:stretch/>
        </p:blipFill>
        <p:spPr>
          <a:xfrm>
            <a:off x="1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7B12A8-3544-074F-D0F3-530D23A8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6" y="-104245"/>
            <a:ext cx="12865100" cy="259873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77"/>
              </a:rPr>
              <a:t>Before…</a:t>
            </a:r>
            <a:br>
              <a:rPr lang="en-US" sz="5500" dirty="0">
                <a:solidFill>
                  <a:schemeClr val="bg2">
                    <a:lumMod val="25000"/>
                  </a:schemeClr>
                </a:solidFill>
                <a:latin typeface="Bebas Neue" panose="020B0606020202050201" pitchFamily="34" charset="77"/>
              </a:rPr>
            </a:br>
            <a:endParaRPr lang="en-US" sz="5500" dirty="0">
              <a:solidFill>
                <a:schemeClr val="bg2">
                  <a:lumMod val="25000"/>
                </a:schemeClr>
              </a:solidFill>
              <a:latin typeface="Bebas Neue" panose="020B0606020202050201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38897-745A-9CD9-7B71-F5E61E40419A}"/>
              </a:ext>
            </a:extLst>
          </p:cNvPr>
          <p:cNvSpPr txBox="1">
            <a:spLocks/>
          </p:cNvSpPr>
          <p:nvPr/>
        </p:nvSpPr>
        <p:spPr>
          <a:xfrm>
            <a:off x="2440547" y="2579688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2291B0-56D2-2742-D61E-A63C0B228225}"/>
              </a:ext>
            </a:extLst>
          </p:cNvPr>
          <p:cNvSpPr/>
          <p:nvPr/>
        </p:nvSpPr>
        <p:spPr>
          <a:xfrm>
            <a:off x="110358" y="110359"/>
            <a:ext cx="11966027" cy="66372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F6C95C-4007-1510-56F2-D9A6C8213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r="81239"/>
          <a:stretch/>
        </p:blipFill>
        <p:spPr>
          <a:xfrm>
            <a:off x="11059901" y="5827806"/>
            <a:ext cx="860066" cy="71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1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B5CAD472-AFA2-32F5-B005-30A93E2B2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682" r="302" b="156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7B12A8-3544-074F-D0F3-530D23A8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6" y="-104245"/>
            <a:ext cx="12865100" cy="2598737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77"/>
              </a:rPr>
              <a:t>After!</a:t>
            </a:r>
            <a:br>
              <a:rPr lang="en-US" sz="5500" dirty="0">
                <a:solidFill>
                  <a:schemeClr val="bg2">
                    <a:lumMod val="25000"/>
                  </a:schemeClr>
                </a:solidFill>
                <a:latin typeface="Bebas Neue" panose="020B0606020202050201" pitchFamily="34" charset="77"/>
              </a:rPr>
            </a:br>
            <a:endParaRPr lang="en-US" sz="5500" dirty="0">
              <a:solidFill>
                <a:schemeClr val="bg2">
                  <a:lumMod val="25000"/>
                </a:schemeClr>
              </a:solidFill>
              <a:latin typeface="Bebas Neue" panose="020B0606020202050201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38897-745A-9CD9-7B71-F5E61E40419A}"/>
              </a:ext>
            </a:extLst>
          </p:cNvPr>
          <p:cNvSpPr txBox="1">
            <a:spLocks/>
          </p:cNvSpPr>
          <p:nvPr/>
        </p:nvSpPr>
        <p:spPr>
          <a:xfrm>
            <a:off x="2440547" y="2579688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2291B0-56D2-2742-D61E-A63C0B228225}"/>
              </a:ext>
            </a:extLst>
          </p:cNvPr>
          <p:cNvSpPr/>
          <p:nvPr/>
        </p:nvSpPr>
        <p:spPr>
          <a:xfrm>
            <a:off x="110358" y="110359"/>
            <a:ext cx="11966027" cy="66372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F6C95C-4007-1510-56F2-D9A6C8213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r="81239"/>
          <a:stretch/>
        </p:blipFill>
        <p:spPr>
          <a:xfrm>
            <a:off x="11059901" y="5827806"/>
            <a:ext cx="860066" cy="718731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72F8EEF-2C7D-E4DE-165D-ADEE967F6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19" y="924416"/>
            <a:ext cx="4212624" cy="569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51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1730</TotalTime>
  <Words>496</Words>
  <Application>Microsoft Office PowerPoint</Application>
  <PresentationFormat>Widescreen</PresentationFormat>
  <Paragraphs>84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Bebas Neue</vt:lpstr>
      <vt:lpstr>Gill Sans Light</vt:lpstr>
      <vt:lpstr>Rockwell</vt:lpstr>
      <vt:lpstr>Wingdings</vt:lpstr>
      <vt:lpstr>Office Theme</vt:lpstr>
      <vt:lpstr>PowerPoint Presentation</vt:lpstr>
      <vt:lpstr>Four OA High Adventure Programs! </vt:lpstr>
      <vt:lpstr>Benefits of OAHA Experiences </vt:lpstr>
      <vt:lpstr>OA Summit Experience </vt:lpstr>
      <vt:lpstr>Philmont Trail Crew </vt:lpstr>
      <vt:lpstr>OA Wilderness Voyage The Northwoods, Land of Voyageurs </vt:lpstr>
      <vt:lpstr>OA Canadian Odyssey Going International </vt:lpstr>
      <vt:lpstr>Before… </vt:lpstr>
      <vt:lpstr>After! </vt:lpstr>
      <vt:lpstr>PowerPoint Presentation</vt:lpstr>
      <vt:lpstr>Program Details </vt:lpstr>
      <vt:lpstr>How to Sign Up! </vt:lpstr>
      <vt:lpstr>Thank You For Coming!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Paige E Burger</dc:creator>
  <cp:lastModifiedBy>Brady Kondek</cp:lastModifiedBy>
  <cp:revision>14</cp:revision>
  <dcterms:created xsi:type="dcterms:W3CDTF">2024-08-18T21:42:14Z</dcterms:created>
  <dcterms:modified xsi:type="dcterms:W3CDTF">2024-10-13T18:14:38Z</dcterms:modified>
</cp:coreProperties>
</file>