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1" d="100"/>
          <a:sy n="71" d="100"/>
        </p:scale>
        <p:origin x="-1134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242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8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090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131601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2887376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000000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316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848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083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716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31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323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58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40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858" y="2456516"/>
            <a:ext cx="6078071" cy="1470025"/>
          </a:xfrm>
        </p:spPr>
        <p:txBody>
          <a:bodyPr>
            <a:noAutofit/>
          </a:bodyPr>
          <a:lstStyle/>
          <a:p>
            <a:r>
              <a:rPr lang="en-US" sz="6000" dirty="0" smtClean="0"/>
              <a:t>Membership Retention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27135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Purpose?</a:t>
            </a:r>
          </a:p>
          <a:p>
            <a:pPr lvl="1"/>
            <a:r>
              <a:rPr lang="en-US" dirty="0" smtClean="0"/>
              <a:t>Survival as an organization</a:t>
            </a:r>
            <a:endParaRPr lang="en-US" dirty="0" smtClean="0"/>
          </a:p>
          <a:p>
            <a:pPr lvl="1"/>
            <a:r>
              <a:rPr lang="en-US" dirty="0" smtClean="0"/>
              <a:t>Keep new members coming back</a:t>
            </a:r>
            <a:endParaRPr lang="en-US" dirty="0" smtClean="0"/>
          </a:p>
          <a:p>
            <a:pPr lvl="1"/>
            <a:r>
              <a:rPr lang="en-US" dirty="0" smtClean="0"/>
              <a:t>Personal development of members</a:t>
            </a:r>
            <a:endParaRPr lang="en-US" dirty="0" smtClean="0"/>
          </a:p>
          <a:p>
            <a:pPr lvl="1"/>
            <a:r>
              <a:rPr lang="en-US" dirty="0" smtClean="0"/>
              <a:t>Improves quality of Lodge programs</a:t>
            </a:r>
            <a:endParaRPr lang="en-US" dirty="0" smtClean="0"/>
          </a:p>
          <a:p>
            <a:pPr lvl="1"/>
            <a:r>
              <a:rPr lang="en-US" dirty="0" smtClean="0"/>
              <a:t>Greater </a:t>
            </a:r>
            <a:r>
              <a:rPr lang="en-US" dirty="0" smtClean="0"/>
              <a:t>impact on our world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283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Unit Leader/Unit Culture and Troop OA Representatives</a:t>
            </a:r>
            <a:endParaRPr lang="en-US" dirty="0" smtClean="0"/>
          </a:p>
          <a:p>
            <a:pPr lvl="1"/>
            <a:r>
              <a:rPr lang="en-US" dirty="0" smtClean="0"/>
              <a:t>Units Embrace the OA and make it an integral part of the troop program</a:t>
            </a:r>
            <a:endParaRPr lang="en-US" dirty="0" smtClean="0"/>
          </a:p>
          <a:p>
            <a:pPr lvl="1"/>
            <a:r>
              <a:rPr lang="en-US" dirty="0" smtClean="0"/>
              <a:t>Units appoint active Troop OA Representatives</a:t>
            </a:r>
            <a:endParaRPr lang="en-US" dirty="0" smtClean="0"/>
          </a:p>
          <a:p>
            <a:pPr lvl="1"/>
            <a:r>
              <a:rPr lang="en-US" dirty="0" smtClean="0"/>
              <a:t>OA Troop Reps know their role</a:t>
            </a:r>
            <a:endParaRPr lang="en-US" dirty="0" smtClean="0"/>
          </a:p>
          <a:p>
            <a:pPr lvl="1"/>
            <a:r>
              <a:rPr lang="en-US" dirty="0" smtClean="0"/>
              <a:t>Lodge trains and supports Troop Reps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40821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Extended </a:t>
            </a:r>
            <a:r>
              <a:rPr lang="en-US" dirty="0" err="1" smtClean="0"/>
              <a:t>Elangomat</a:t>
            </a:r>
            <a:r>
              <a:rPr lang="en-US" dirty="0" smtClean="0"/>
              <a:t> Program</a:t>
            </a:r>
            <a:endParaRPr lang="en-US" dirty="0" smtClean="0"/>
          </a:p>
          <a:p>
            <a:pPr lvl="1"/>
            <a:r>
              <a:rPr lang="en-US" dirty="0" smtClean="0"/>
              <a:t>Goes beyond the Ordeal Experience</a:t>
            </a:r>
            <a:endParaRPr lang="en-US" dirty="0" smtClean="0"/>
          </a:p>
          <a:p>
            <a:pPr lvl="1"/>
            <a:r>
              <a:rPr lang="en-US" dirty="0" smtClean="0"/>
              <a:t>Carries through at least to Brotherhood</a:t>
            </a:r>
            <a:endParaRPr lang="en-US" dirty="0" smtClean="0"/>
          </a:p>
          <a:p>
            <a:pPr lvl="1"/>
            <a:r>
              <a:rPr lang="en-US" dirty="0" smtClean="0"/>
              <a:t>One-on-One Connection</a:t>
            </a:r>
            <a:endParaRPr lang="en-US" dirty="0" smtClean="0"/>
          </a:p>
          <a:p>
            <a:pPr lvl="1"/>
            <a:r>
              <a:rPr lang="en-US" dirty="0" smtClean="0"/>
              <a:t>Does not have to be original </a:t>
            </a:r>
            <a:r>
              <a:rPr lang="en-US" dirty="0" err="1" smtClean="0"/>
              <a:t>Elangomat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591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Brotherhood</a:t>
            </a:r>
            <a:endParaRPr lang="en-US" dirty="0" smtClean="0"/>
          </a:p>
          <a:p>
            <a:pPr lvl="1"/>
            <a:r>
              <a:rPr lang="en-US" dirty="0" smtClean="0"/>
              <a:t>Brotherhood Conversion/getting th</a:t>
            </a:r>
            <a:r>
              <a:rPr lang="en-US" dirty="0" smtClean="0"/>
              <a:t>e bars</a:t>
            </a:r>
            <a:endParaRPr lang="en-US" dirty="0" smtClean="0"/>
          </a:p>
          <a:p>
            <a:pPr lvl="1"/>
            <a:r>
              <a:rPr lang="en-US" dirty="0" smtClean="0"/>
              <a:t>Actual “Brotherhood”/a Band of Brothers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1288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Traditions</a:t>
            </a:r>
            <a:endParaRPr lang="en-US" dirty="0" smtClean="0"/>
          </a:p>
          <a:p>
            <a:pPr lvl="1"/>
            <a:r>
              <a:rPr lang="en-US" dirty="0" smtClean="0"/>
              <a:t>Should have a purpose</a:t>
            </a:r>
          </a:p>
          <a:p>
            <a:pPr lvl="1"/>
            <a:r>
              <a:rPr lang="en-US" dirty="0" smtClean="0"/>
              <a:t>Traditions can encourage membership retention</a:t>
            </a:r>
            <a:endParaRPr lang="en-US" dirty="0" smtClean="0"/>
          </a:p>
          <a:p>
            <a:pPr lvl="1"/>
            <a:r>
              <a:rPr lang="en-US" dirty="0" smtClean="0"/>
              <a:t>Evaluate to see if some traditions are having an adverse effect on membership retention</a:t>
            </a:r>
          </a:p>
          <a:p>
            <a:pPr lvl="1"/>
            <a:r>
              <a:rPr lang="en-US" dirty="0" smtClean="0"/>
              <a:t>Traditions can be formal and informal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1288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Spirit</a:t>
            </a:r>
            <a:endParaRPr lang="en-US" dirty="0" smtClean="0"/>
          </a:p>
          <a:p>
            <a:pPr lvl="1"/>
            <a:r>
              <a:rPr lang="en-US" dirty="0" smtClean="0"/>
              <a:t>It is what we are all about</a:t>
            </a:r>
            <a:endParaRPr lang="en-US" dirty="0" smtClean="0"/>
          </a:p>
          <a:p>
            <a:pPr lvl="1"/>
            <a:r>
              <a:rPr lang="en-US" dirty="0" smtClean="0"/>
              <a:t>It is the personal passion within each member</a:t>
            </a:r>
          </a:p>
          <a:p>
            <a:pPr lvl="1"/>
            <a:r>
              <a:rPr lang="en-US" dirty="0" smtClean="0"/>
              <a:t>The origin of that passion will vary from person-to-person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1288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Mentoring</a:t>
            </a:r>
            <a:endParaRPr lang="en-US" dirty="0" smtClean="0"/>
          </a:p>
          <a:p>
            <a:pPr lvl="1"/>
            <a:r>
              <a:rPr lang="en-US" dirty="0" smtClean="0"/>
              <a:t>Create an atmosphere of fostering leadership</a:t>
            </a:r>
            <a:endParaRPr lang="en-US" dirty="0" smtClean="0"/>
          </a:p>
          <a:p>
            <a:pPr lvl="1"/>
            <a:r>
              <a:rPr lang="en-US" dirty="0" smtClean="0"/>
              <a:t>Provides purpose for older youth</a:t>
            </a:r>
          </a:p>
          <a:p>
            <a:pPr lvl="1"/>
            <a:r>
              <a:rPr lang="en-US" dirty="0" smtClean="0"/>
              <a:t>Provides guidance and inspiration for younger youth</a:t>
            </a:r>
          </a:p>
          <a:p>
            <a:pPr lvl="1"/>
            <a:r>
              <a:rPr lang="en-US" dirty="0" smtClean="0"/>
              <a:t>True servant leadership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1288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Takeaway Challenge</a:t>
            </a:r>
          </a:p>
          <a:p>
            <a:pPr lvl="1"/>
            <a:r>
              <a:rPr lang="en-US" dirty="0" smtClean="0"/>
              <a:t>What are YOU doing to retain fellow members?</a:t>
            </a:r>
          </a:p>
          <a:p>
            <a:pPr lvl="1"/>
            <a:r>
              <a:rPr lang="en-US" dirty="0" smtClean="0"/>
              <a:t>What do you do to fuel your own spirit/passion?</a:t>
            </a:r>
          </a:p>
          <a:p>
            <a:pPr lvl="1"/>
            <a:r>
              <a:rPr lang="en-US" dirty="0" smtClean="0"/>
              <a:t>What are three program/activity aspects that your Lodge can implement to increase membership </a:t>
            </a:r>
            <a:r>
              <a:rPr lang="en-US" smtClean="0"/>
              <a:t>retention?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1811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231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  <vt:lpstr>Membership Retention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Public Defender</cp:lastModifiedBy>
  <cp:revision>8</cp:revision>
  <dcterms:created xsi:type="dcterms:W3CDTF">2016-01-05T16:42:33Z</dcterms:created>
  <dcterms:modified xsi:type="dcterms:W3CDTF">2017-06-10T00:19:23Z</dcterms:modified>
</cp:coreProperties>
</file>