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103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2282823"/>
            <a:ext cx="7772400" cy="1144087"/>
          </a:xfrm>
        </p:spPr>
        <p:txBody>
          <a:bodyPr/>
          <a:lstStyle>
            <a:lvl1pPr algn="ctr">
              <a:defRPr b="0" i="0">
                <a:solidFill>
                  <a:srgbClr val="FFFFFF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3641224"/>
            <a:ext cx="7772400" cy="482099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00100" y="3429000"/>
            <a:ext cx="77724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9" y="5857875"/>
            <a:ext cx="4075651" cy="6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57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00013"/>
            <a:ext cx="1700213" cy="896769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599" cy="74945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4128"/>
            <a:ext cx="8229600" cy="4392035"/>
          </a:xfrm>
        </p:spPr>
        <p:txBody>
          <a:bodyPr/>
          <a:lstStyle>
            <a:lvl1pPr>
              <a:defRPr b="0" i="0">
                <a:latin typeface="Museo Sans 300"/>
                <a:cs typeface="Museo Sans 300"/>
              </a:defRPr>
            </a:lvl1pPr>
            <a:lvl2pPr>
              <a:defRPr b="0" i="0">
                <a:latin typeface="Museo Sans 300"/>
                <a:cs typeface="Museo Sans 300"/>
              </a:defRPr>
            </a:lvl2pPr>
            <a:lvl3pPr>
              <a:defRPr b="0" i="0">
                <a:latin typeface="Museo Sans 300"/>
                <a:cs typeface="Museo Sans 300"/>
              </a:defRPr>
            </a:lvl3pPr>
            <a:lvl4pPr>
              <a:defRPr b="0" i="0">
                <a:latin typeface="Museo Sans 300"/>
                <a:cs typeface="Museo Sans 300"/>
              </a:defRPr>
            </a:lvl4pPr>
            <a:lvl5pPr>
              <a:defRPr b="0" i="0">
                <a:latin typeface="Museo Sans 300"/>
                <a:cs typeface="Museo Sans 30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131601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2887376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000000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0316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8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2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9668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8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FFFFFF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858" y="1979438"/>
            <a:ext cx="6078071" cy="1470025"/>
          </a:xfrm>
        </p:spPr>
        <p:txBody>
          <a:bodyPr>
            <a:noAutofit/>
          </a:bodyPr>
          <a:lstStyle/>
          <a:p>
            <a:r>
              <a:rPr lang="en-US" sz="4000" dirty="0"/>
              <a:t>Membership Retention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8E1D5-7586-423D-BEFC-0C60259C53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0100" y="3726951"/>
            <a:ext cx="7772400" cy="48209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7135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Purpose?</a:t>
            </a:r>
          </a:p>
          <a:p>
            <a:pPr lvl="1"/>
            <a:r>
              <a:rPr lang="en-US" dirty="0"/>
              <a:t>Survival as an organization</a:t>
            </a:r>
          </a:p>
          <a:p>
            <a:pPr lvl="1"/>
            <a:r>
              <a:rPr lang="en-US" dirty="0"/>
              <a:t>Keep new members coming back</a:t>
            </a:r>
          </a:p>
          <a:p>
            <a:pPr lvl="1"/>
            <a:r>
              <a:rPr lang="en-US" dirty="0"/>
              <a:t>Personal development of members</a:t>
            </a:r>
          </a:p>
          <a:p>
            <a:pPr lvl="1"/>
            <a:r>
              <a:rPr lang="en-US" dirty="0"/>
              <a:t>Improves quality of Lodge programs</a:t>
            </a:r>
          </a:p>
          <a:p>
            <a:pPr lvl="1"/>
            <a:r>
              <a:rPr lang="en-US" dirty="0"/>
              <a:t>Greater impact on our world</a:t>
            </a:r>
          </a:p>
          <a:p>
            <a:pPr lvl="1"/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DD6BE84-727D-42A3-BEAA-E754FE24656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37283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Unit Leader/Unit Culture and Troop OA Representatives</a:t>
            </a:r>
            <a:endParaRPr lang="en-US" dirty="0"/>
          </a:p>
          <a:p>
            <a:pPr lvl="1"/>
            <a:r>
              <a:rPr lang="en-US" dirty="0"/>
              <a:t>Units Embrace the OA and make it an integral part of the troop program</a:t>
            </a:r>
          </a:p>
          <a:p>
            <a:pPr lvl="1"/>
            <a:r>
              <a:rPr lang="en-US" dirty="0"/>
              <a:t>Units appoint active Troop OA Representatives</a:t>
            </a:r>
          </a:p>
          <a:p>
            <a:pPr lvl="1"/>
            <a:r>
              <a:rPr lang="en-US" dirty="0"/>
              <a:t>OA Troop Reps know their role</a:t>
            </a:r>
          </a:p>
          <a:p>
            <a:pPr lvl="1"/>
            <a:r>
              <a:rPr lang="en-US" dirty="0"/>
              <a:t>Lodge trains and supports Troop Reps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456AB2D-58B7-40AD-8307-5DA6EAC6F2E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40821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Extended </a:t>
            </a:r>
            <a:r>
              <a:rPr lang="en-US" dirty="0" err="1"/>
              <a:t>Elangomat</a:t>
            </a:r>
            <a:r>
              <a:rPr lang="en-US" dirty="0"/>
              <a:t> Program</a:t>
            </a:r>
          </a:p>
          <a:p>
            <a:pPr lvl="1"/>
            <a:r>
              <a:rPr lang="en-US" dirty="0"/>
              <a:t>Goes beyond the Ordeal Experience</a:t>
            </a:r>
          </a:p>
          <a:p>
            <a:pPr lvl="1"/>
            <a:r>
              <a:rPr lang="en-US" dirty="0"/>
              <a:t>Carries through at least to Brotherhood</a:t>
            </a:r>
          </a:p>
          <a:p>
            <a:pPr lvl="1"/>
            <a:r>
              <a:rPr lang="en-US" dirty="0"/>
              <a:t>One-on-One Connection</a:t>
            </a:r>
          </a:p>
          <a:p>
            <a:pPr lvl="1"/>
            <a:r>
              <a:rPr lang="en-US" dirty="0"/>
              <a:t>Does not have to be original </a:t>
            </a:r>
            <a:r>
              <a:rPr lang="en-US" dirty="0" err="1"/>
              <a:t>Elangomat</a:t>
            </a:r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5707B85-2497-424E-927B-F8671BEF5A8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99591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Brotherhood</a:t>
            </a:r>
          </a:p>
          <a:p>
            <a:pPr lvl="1"/>
            <a:r>
              <a:rPr lang="en-US" dirty="0"/>
              <a:t>Brotherhood Conversion/getting the bars</a:t>
            </a:r>
          </a:p>
          <a:p>
            <a:pPr lvl="1"/>
            <a:r>
              <a:rPr lang="en-US" dirty="0"/>
              <a:t>Actual “Brotherhood”/a Band of Brothers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03BC53F-D9C5-47FD-9A20-2B2ACD09059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831288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Traditions</a:t>
            </a:r>
          </a:p>
          <a:p>
            <a:pPr lvl="1"/>
            <a:r>
              <a:rPr lang="en-US" dirty="0"/>
              <a:t>Should have a purpose</a:t>
            </a:r>
          </a:p>
          <a:p>
            <a:pPr lvl="1"/>
            <a:r>
              <a:rPr lang="en-US" dirty="0"/>
              <a:t>Traditions can encourage membership retention</a:t>
            </a:r>
          </a:p>
          <a:p>
            <a:pPr lvl="1"/>
            <a:r>
              <a:rPr lang="en-US" dirty="0"/>
              <a:t>Evaluate to see if some traditions are having an adverse effect on membership retention</a:t>
            </a:r>
          </a:p>
          <a:p>
            <a:pPr lvl="1"/>
            <a:r>
              <a:rPr lang="en-US" dirty="0"/>
              <a:t>Traditions can be formal and informal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9F03C7E-D1A8-4119-ABB2-BC258C9E6BC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831288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Spirit</a:t>
            </a:r>
          </a:p>
          <a:p>
            <a:pPr lvl="1"/>
            <a:r>
              <a:rPr lang="en-US" dirty="0"/>
              <a:t>It is what we are all about</a:t>
            </a:r>
          </a:p>
          <a:p>
            <a:pPr lvl="1"/>
            <a:r>
              <a:rPr lang="en-US" dirty="0"/>
              <a:t>It is the personal passion within each member</a:t>
            </a:r>
          </a:p>
          <a:p>
            <a:pPr lvl="1"/>
            <a:r>
              <a:rPr lang="en-US" dirty="0"/>
              <a:t>The origin of that passion will vary from person-to-person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468056F-F57C-4A05-89C3-18F3DE1C8686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831288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Mentoring</a:t>
            </a:r>
          </a:p>
          <a:p>
            <a:pPr lvl="1"/>
            <a:r>
              <a:rPr lang="en-US" dirty="0"/>
              <a:t>Create an atmosphere of fostering leadership</a:t>
            </a:r>
          </a:p>
          <a:p>
            <a:pPr lvl="1"/>
            <a:r>
              <a:rPr lang="en-US" dirty="0"/>
              <a:t>Provides purpose for older youth</a:t>
            </a:r>
          </a:p>
          <a:p>
            <a:pPr lvl="1"/>
            <a:r>
              <a:rPr lang="en-US" dirty="0"/>
              <a:t>Provides guidance and inspiration for younger youth</a:t>
            </a:r>
          </a:p>
          <a:p>
            <a:pPr lvl="1"/>
            <a:r>
              <a:rPr lang="en-US" dirty="0"/>
              <a:t>True servant leadership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F13DE8D-67D6-46E5-85C9-3850E59E836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831288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Membership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Takeaway Challenge</a:t>
            </a:r>
          </a:p>
          <a:p>
            <a:pPr lvl="1"/>
            <a:r>
              <a:rPr lang="en-US" dirty="0"/>
              <a:t>What are YOU doing to retain fellow members?</a:t>
            </a:r>
          </a:p>
          <a:p>
            <a:pPr lvl="1"/>
            <a:r>
              <a:rPr lang="en-US" dirty="0"/>
              <a:t>What do you do to fuel your own spirit/passion?</a:t>
            </a:r>
          </a:p>
          <a:p>
            <a:pPr lvl="1"/>
            <a:r>
              <a:rPr lang="en-US" dirty="0"/>
              <a:t>What are three program/activity aspects that your Lodge can implement to increase membership </a:t>
            </a:r>
            <a:r>
              <a:rPr lang="en-US"/>
              <a:t>retention?</a:t>
            </a:r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151E31A-4C4E-4F5E-8F56-81F8B71ADD4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4041811414"/>
      </p:ext>
    </p:extLst>
  </p:cSld>
  <p:clrMapOvr>
    <a:masterClrMapping/>
  </p:clrMapOvr>
</p:sld>
</file>

<file path=ppt/theme/theme1.xml><?xml version="1.0" encoding="utf-8"?>
<a:theme xmlns:a="http://schemas.openxmlformats.org/drawingml/2006/main" name="Budgeting for Success 05.31.2017-SF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udgeting for Success 05.31.2017-SFG" id="{03BC6AC2-206B-4CF6-90D0-46731C5DE01E}" vid="{71F59124-9589-47F1-9BD9-66526C1020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Budgeting for Success 05.31.2017-SFG</Template>
  <TotalTime>66</TotalTime>
  <Words>266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Museo Sans 300</vt:lpstr>
      <vt:lpstr>Museo Slab 300</vt:lpstr>
      <vt:lpstr>Museo Slab 700</vt:lpstr>
      <vt:lpstr>Budgeting for Success 05.31.2017-SFG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Steve</cp:lastModifiedBy>
  <cp:revision>9</cp:revision>
  <dcterms:created xsi:type="dcterms:W3CDTF">2016-01-05T16:42:33Z</dcterms:created>
  <dcterms:modified xsi:type="dcterms:W3CDTF">2017-10-31T18:50:26Z</dcterms:modified>
</cp:coreProperties>
</file>