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Gill Sans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GillSans-bold.fntdata"/><Relationship Id="rId6" Type="http://schemas.openxmlformats.org/officeDocument/2006/relationships/slide" Target="slides/slide1.xml"/><Relationship Id="rId18" Type="http://schemas.openxmlformats.org/officeDocument/2006/relationships/font" Target="fonts/Gill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3502701ef58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g3502701ef58_0_8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502701ef58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g3502701ef58_0_6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02701ef58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g3502701ef58_0_6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502701ef58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g3502701ef58_0_7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502701ef5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g3502701ef58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502701ef58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g3502701ef58_0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502701ef5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g3502701ef58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3502701ef58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g3502701ef58_0_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502701ef58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3502701ef58_0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502701ef58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g3502701ef58_0_4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  <a:defRPr>
                <a:solidFill>
                  <a:srgbClr val="FFFFFF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ctrTitle"/>
          </p:nvPr>
        </p:nvSpPr>
        <p:spPr>
          <a:xfrm>
            <a:off x="685800" y="846862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" type="subTitle"/>
          </p:nvPr>
        </p:nvSpPr>
        <p:spPr>
          <a:xfrm>
            <a:off x="1371600" y="2163693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  <a:defRPr>
                <a:solidFill>
                  <a:srgbClr val="000000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" type="body"/>
          </p:nvPr>
        </p:nvSpPr>
        <p:spPr>
          <a:xfrm>
            <a:off x="457200" y="1330806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26" name="Google Shape;26;p6"/>
          <p:cNvSpPr txBox="1"/>
          <p:nvPr>
            <p:ph idx="2" type="body"/>
          </p:nvPr>
        </p:nvSpPr>
        <p:spPr>
          <a:xfrm>
            <a:off x="4648200" y="1330806"/>
            <a:ext cx="4038600" cy="2545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457200" y="1391246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0" name="Google Shape;30;p7"/>
          <p:cNvSpPr txBox="1"/>
          <p:nvPr>
            <p:ph idx="2" type="body"/>
          </p:nvPr>
        </p:nvSpPr>
        <p:spPr>
          <a:xfrm>
            <a:off x="457200" y="2077641"/>
            <a:ext cx="4040188" cy="24722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1" name="Google Shape;31;p7"/>
          <p:cNvSpPr txBox="1"/>
          <p:nvPr>
            <p:ph idx="3" type="body"/>
          </p:nvPr>
        </p:nvSpPr>
        <p:spPr>
          <a:xfrm>
            <a:off x="4645026" y="1391246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2" name="Google Shape;32;p7"/>
          <p:cNvSpPr txBox="1"/>
          <p:nvPr>
            <p:ph idx="4" type="body"/>
          </p:nvPr>
        </p:nvSpPr>
        <p:spPr>
          <a:xfrm>
            <a:off x="4645026" y="2077641"/>
            <a:ext cx="4041775" cy="24722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Notes For User</a:t>
            </a:r>
            <a:endParaRPr sz="44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0" name="Google Shape;40;p9"/>
          <p:cNvSpPr txBox="1"/>
          <p:nvPr>
            <p:ph idx="1" type="body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0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000">
                <a:latin typeface="Gill Sans"/>
                <a:ea typeface="Gill Sans"/>
                <a:cs typeface="Gill Sans"/>
                <a:sym typeface="Gill Sans"/>
              </a:rPr>
              <a:t>This presentation is meant to be a template for a promotional slideshow promoting camp staff opportunities. Be sure to fill in the template entirely following your lodge and council camping committee’s guidelines before use. The council camping committee and/or camp leadership should approve this slideshow prior to sharing with anyone.</a:t>
            </a:r>
            <a:endParaRPr sz="20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20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sz="20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20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2000">
                <a:latin typeface="Gill Sans"/>
                <a:ea typeface="Gill Sans"/>
                <a:cs typeface="Gill Sans"/>
                <a:sym typeface="Gill Sans"/>
              </a:rPr>
              <a:t>Reach out to your council’s camping committee to get some high-quality photos of previous summer camp to replace the placeholders. Reach out to a former camp staff member to get a usable quote for the presentation.</a:t>
            </a:r>
            <a:endParaRPr sz="2000"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3200">
                <a:latin typeface="Gill Sans"/>
                <a:ea typeface="Gill Sans"/>
                <a:cs typeface="Gill Sans"/>
                <a:sym typeface="Gill Sans"/>
              </a:rPr>
              <a:t>OA Program At Camp</a:t>
            </a:r>
            <a:endParaRPr sz="32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6" name="Google Shape;106;p18"/>
          <p:cNvSpPr txBox="1"/>
          <p:nvPr>
            <p:ph idx="1" type="body"/>
          </p:nvPr>
        </p:nvSpPr>
        <p:spPr>
          <a:xfrm>
            <a:off x="457200" y="1428750"/>
            <a:ext cx="42768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[INSERT OA PROGRAMMING AT CAMP HERE]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File:Placeholder view vector.svg - Wikimedia Commons" id="107" name="Google Shape;10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36013" y="1428753"/>
            <a:ext cx="3366315" cy="261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3200">
                <a:latin typeface="Gill Sans"/>
                <a:ea typeface="Gill Sans"/>
                <a:cs typeface="Gill Sans"/>
                <a:sym typeface="Gill Sans"/>
              </a:rPr>
              <a:t>In Summary</a:t>
            </a:r>
            <a:endParaRPr sz="32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3" name="Google Shape;113;p19"/>
          <p:cNvSpPr txBox="1"/>
          <p:nvPr>
            <p:ph idx="1" type="body"/>
          </p:nvPr>
        </p:nvSpPr>
        <p:spPr>
          <a:xfrm>
            <a:off x="457200" y="1276350"/>
            <a:ext cx="42882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Join the team. Be the spark. Change a scout’s life.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i="1" lang="en-US" sz="2200">
                <a:latin typeface="Gill Sans"/>
                <a:ea typeface="Gill Sans"/>
                <a:cs typeface="Gill Sans"/>
                <a:sym typeface="Gill Sans"/>
              </a:rPr>
              <a:t>“The best way to find yourself is to lose yourself in the service of others.”</a:t>
            </a: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 – </a:t>
            </a:r>
            <a:r>
              <a:rPr b="1" lang="en-US" sz="2200">
                <a:latin typeface="Gill Sans"/>
                <a:ea typeface="Gill Sans"/>
                <a:cs typeface="Gill Sans"/>
                <a:sym typeface="Gill Sans"/>
              </a:rPr>
              <a:t>Gandhi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File:Placeholder view vector.svg - Wikimedia Commons" id="114" name="Google Shape;11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09663" y="1428753"/>
            <a:ext cx="3366315" cy="261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/>
          <p:nvPr>
            <p:ph type="ctrTitle"/>
          </p:nvPr>
        </p:nvSpPr>
        <p:spPr>
          <a:xfrm>
            <a:off x="685800" y="1469262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Questions?</a:t>
            </a:r>
            <a:endParaRPr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20" name="Google Shape;120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078431"/>
            <a:ext cx="4491504" cy="9466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logo&#10;&#10;Description automatically generated" id="121" name="Google Shape;121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1425" y="4363967"/>
            <a:ext cx="3704568" cy="5835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type="ctrTitle"/>
          </p:nvPr>
        </p:nvSpPr>
        <p:spPr>
          <a:xfrm>
            <a:off x="685800" y="18264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r>
              <a:rPr lang="en-US">
                <a:latin typeface="Gill Sans"/>
                <a:ea typeface="Gill Sans"/>
                <a:cs typeface="Gill Sans"/>
                <a:sym typeface="Gill Sans"/>
              </a:rPr>
              <a:t>Make a Difference This Summer: Serve on Camp Staff!</a:t>
            </a:r>
            <a:endParaRPr/>
          </a:p>
        </p:txBody>
      </p:sp>
      <p:sp>
        <p:nvSpPr>
          <p:cNvPr id="46" name="Google Shape;46;p10"/>
          <p:cNvSpPr txBox="1"/>
          <p:nvPr>
            <p:ph idx="1" type="subTitle"/>
          </p:nvPr>
        </p:nvSpPr>
        <p:spPr>
          <a:xfrm>
            <a:off x="1371600" y="33718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None/>
            </a:pPr>
            <a:r>
              <a:rPr i="1" lang="en-US" sz="2800">
                <a:latin typeface="Gill Sans"/>
                <a:ea typeface="Gill Sans"/>
                <a:cs typeface="Gill Sans"/>
                <a:sym typeface="Gill Sans"/>
              </a:rPr>
              <a:t>[PRESENTER NAME HERE]</a:t>
            </a:r>
            <a:endParaRPr i="1" sz="28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47" name="Google Shape;47;p10"/>
          <p:cNvSpPr/>
          <p:nvPr/>
        </p:nvSpPr>
        <p:spPr>
          <a:xfrm>
            <a:off x="118409" y="175565"/>
            <a:ext cx="4418381" cy="73883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black background with red text&#10;&#10;Description automatically generated" id="48" name="Google Shape;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5291" y="223113"/>
            <a:ext cx="4084615" cy="6437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3200">
                <a:latin typeface="Gill Sans"/>
                <a:ea typeface="Gill Sans"/>
                <a:cs typeface="Gill Sans"/>
                <a:sym typeface="Gill Sans"/>
              </a:rPr>
              <a:t>What Is Camp Staff?</a:t>
            </a:r>
            <a:endParaRPr sz="32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457200" y="12763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Camp staff run summer camp programs for Cub Scouts and Scouts BSA. They lead camp activities, teach merit badges, and enable many unique Scouting Adventures!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File:Placeholder view vector.svg - Wikimedia Commons" id="55" name="Google Shape;55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1525" y="2966200"/>
            <a:ext cx="2622718" cy="1803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le:Placeholder view vector.svg - Wikimedia Commons" id="56" name="Google Shape;56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0050" y="2442300"/>
            <a:ext cx="2622725" cy="180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3200">
                <a:latin typeface="Gill Sans"/>
                <a:ea typeface="Gill Sans"/>
                <a:cs typeface="Gill Sans"/>
                <a:sym typeface="Gill Sans"/>
              </a:rPr>
              <a:t>Why Camp Staff?</a:t>
            </a:r>
            <a:endParaRPr sz="32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2" name="Google Shape;62;p12"/>
          <p:cNvSpPr txBox="1"/>
          <p:nvPr>
            <p:ph idx="1" type="body"/>
          </p:nvPr>
        </p:nvSpPr>
        <p:spPr>
          <a:xfrm>
            <a:off x="457200" y="13525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Give back to Scouting.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Teach the skills that someone taught you.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Impact the lives of younger Scouts.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Grow as a leader and person.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Spend a summer in the outdoors with friends.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File:Placeholder view vector.svg - Wikimedia Commons" id="63" name="Google Shape;63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1775" y="1944775"/>
            <a:ext cx="1995025" cy="1905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3200">
                <a:latin typeface="Gill Sans"/>
                <a:ea typeface="Gill Sans"/>
                <a:cs typeface="Gill Sans"/>
                <a:sym typeface="Gill Sans"/>
              </a:rPr>
              <a:t>OA Members Make Great Staff</a:t>
            </a:r>
            <a:endParaRPr sz="32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69" name="Google Shape;69;p13"/>
          <p:cNvSpPr txBox="1"/>
          <p:nvPr>
            <p:ph idx="1" type="body"/>
          </p:nvPr>
        </p:nvSpPr>
        <p:spPr>
          <a:xfrm>
            <a:off x="457200" y="14287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OA members lead by example.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Already trained in cheerful service and basic scout skills!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Committed to Scouting values.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Great opportunity to represent your lodge on staff.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3200">
                <a:latin typeface="Gill Sans"/>
                <a:ea typeface="Gill Sans"/>
                <a:cs typeface="Gill Sans"/>
                <a:sym typeface="Gill Sans"/>
              </a:rPr>
              <a:t>Benefits Of Staff!</a:t>
            </a:r>
            <a:endParaRPr sz="32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75" name="Google Shape;75;p14"/>
          <p:cNvSpPr txBox="1"/>
          <p:nvPr>
            <p:ph idx="1" type="body"/>
          </p:nvPr>
        </p:nvSpPr>
        <p:spPr>
          <a:xfrm>
            <a:off x="457200" y="14287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Leadership experience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Lifelong friendships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College &amp; job resume boosters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  <a:p>
            <a:pPr indent="-3683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Community service hours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File:Placeholder view vector.svg - Wikimedia Commons"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36013" y="1428753"/>
            <a:ext cx="3366315" cy="261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ctrTitle"/>
          </p:nvPr>
        </p:nvSpPr>
        <p:spPr>
          <a:xfrm>
            <a:off x="685800" y="694462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i="1" lang="en-US" sz="2200">
                <a:latin typeface="Gill Sans"/>
                <a:ea typeface="Gill Sans"/>
                <a:cs typeface="Gill Sans"/>
                <a:sym typeface="Gill Sans"/>
              </a:rPr>
              <a:t>“Serving on camp staff has changed my life for the better. I have met friends that I talk to everyday and I have seen positive growth from a lot of the Scouts that I have interacted with.”</a:t>
            </a:r>
            <a:endParaRPr i="1" sz="22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82" name="Google Shape;82;p15"/>
          <p:cNvSpPr txBox="1"/>
          <p:nvPr>
            <p:ph idx="1" type="subTitle"/>
          </p:nvPr>
        </p:nvSpPr>
        <p:spPr>
          <a:xfrm>
            <a:off x="1371600" y="2011300"/>
            <a:ext cx="6400800" cy="14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lang="en-US" sz="1800">
                <a:latin typeface="Gill Sans"/>
                <a:ea typeface="Gill Sans"/>
                <a:cs typeface="Gill Sans"/>
                <a:sym typeface="Gill Sans"/>
              </a:rPr>
              <a:t>[CAMP STAFF NAME, POSITION AT CAMP]</a:t>
            </a:r>
            <a:endParaRPr sz="18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t/>
            </a:r>
            <a:endParaRPr sz="18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b="1" lang="en-US" sz="1800">
                <a:latin typeface="Gill Sans"/>
                <a:ea typeface="Gill Sans"/>
                <a:cs typeface="Gill Sans"/>
                <a:sym typeface="Gill Sans"/>
              </a:rPr>
              <a:t>User Note: Replace the above quote with one actually by a camp staffer in your council.</a:t>
            </a:r>
            <a:endParaRPr b="1" sz="18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t/>
            </a:r>
            <a:endParaRPr sz="1800"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83" name="Google Shape;8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078431"/>
            <a:ext cx="4491504" cy="9466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black and white logo&#10;&#10;Description automatically generated" id="84" name="Google Shape;8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21425" y="4363967"/>
            <a:ext cx="3704568" cy="5835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3200">
                <a:latin typeface="Gill Sans"/>
                <a:ea typeface="Gill Sans"/>
                <a:cs typeface="Gill Sans"/>
                <a:sym typeface="Gill Sans"/>
              </a:rPr>
              <a:t>Where Can You Staff?</a:t>
            </a:r>
            <a:endParaRPr sz="3200"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File:Placeholder view vector.svg - Wikimedia Commons"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0117" y="1515752"/>
            <a:ext cx="2637390" cy="235531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6"/>
          <p:cNvSpPr txBox="1"/>
          <p:nvPr>
            <p:ph idx="4294967295" type="subTitle"/>
          </p:nvPr>
        </p:nvSpPr>
        <p:spPr>
          <a:xfrm>
            <a:off x="1211475" y="2192930"/>
            <a:ext cx="3214800" cy="22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rPr lang="en-US" sz="1800">
                <a:latin typeface="Gill Sans"/>
                <a:ea typeface="Gill Sans"/>
                <a:cs typeface="Gill Sans"/>
                <a:sym typeface="Gill Sans"/>
              </a:rPr>
              <a:t>[Use A Camp Logo Here]</a:t>
            </a:r>
            <a:endParaRPr b="1" sz="18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None/>
            </a:pPr>
            <a:r>
              <a:t/>
            </a:r>
            <a:endParaRPr sz="18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4442321" y="1515750"/>
            <a:ext cx="3490200" cy="23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20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000">
                <a:latin typeface="Gill Sans"/>
                <a:ea typeface="Gill Sans"/>
                <a:cs typeface="Gill Sans"/>
                <a:sym typeface="Gill Sans"/>
              </a:rPr>
              <a:t>[CAMP NAME]</a:t>
            </a:r>
            <a:endParaRPr sz="20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Gill Sans"/>
                <a:ea typeface="Gill Sans"/>
                <a:cs typeface="Gill Sans"/>
                <a:sym typeface="Gill Sans"/>
              </a:rPr>
              <a:t>[CAMP TOWN AND STATE]</a:t>
            </a:r>
            <a:endParaRPr sz="20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Gill Sans"/>
                <a:ea typeface="Gill Sans"/>
                <a:cs typeface="Gill Sans"/>
                <a:sym typeface="Gill Sans"/>
              </a:rPr>
              <a:t>[CAMP WEBSITE]</a:t>
            </a:r>
            <a:endParaRPr sz="2000"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/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en-US" sz="3200">
                <a:latin typeface="Gill Sans"/>
                <a:ea typeface="Gill Sans"/>
                <a:cs typeface="Gill Sans"/>
                <a:sym typeface="Gill Sans"/>
              </a:rPr>
              <a:t>How To Apply</a:t>
            </a:r>
            <a:endParaRPr sz="320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98" name="Google Shape;98;p17"/>
          <p:cNvSpPr txBox="1"/>
          <p:nvPr>
            <p:ph idx="1" type="body"/>
          </p:nvPr>
        </p:nvSpPr>
        <p:spPr>
          <a:xfrm>
            <a:off x="457200" y="1352550"/>
            <a:ext cx="53028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Visit [APPLICATION LINK]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  <a:p>
            <a:pPr indent="-3683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Talk to camp director [CAMP DIRECTOR]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  <a:p>
            <a:pPr indent="-3683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Let your lodge adviser or chief know you’re interested, they can direct you in the right direction.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  <a:p>
            <a:pPr indent="-3683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Gill Sans"/>
              <a:buChar char="-"/>
            </a:pPr>
            <a:r>
              <a:rPr lang="en-US" sz="2200">
                <a:latin typeface="Gill Sans"/>
                <a:ea typeface="Gill Sans"/>
                <a:cs typeface="Gill Sans"/>
                <a:sym typeface="Gill Sans"/>
              </a:rPr>
              <a:t>Deadlines apply – apply early!</a:t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descr="File:Placeholder view vector.svg - Wikimedia Commons" id="99" name="Google Shape;9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76450" y="1688300"/>
            <a:ext cx="2552375" cy="2346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7"/>
          <p:cNvSpPr txBox="1"/>
          <p:nvPr/>
        </p:nvSpPr>
        <p:spPr>
          <a:xfrm>
            <a:off x="6076425" y="2122600"/>
            <a:ext cx="25524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1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Optional: Replace this photo with a QR code to </a:t>
            </a:r>
            <a:r>
              <a:rPr lang="en-US" sz="2100">
                <a:latin typeface="Gill Sans"/>
                <a:ea typeface="Gill Sans"/>
                <a:cs typeface="Gill Sans"/>
                <a:sym typeface="Gill Sans"/>
              </a:rPr>
              <a:t>application link</a:t>
            </a:r>
            <a:r>
              <a:rPr lang="en-US" sz="2100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!</a:t>
            </a:r>
            <a:endParaRPr sz="2100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